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10058400" cx="7772400"/>
  <p:notesSz cx="6858000" cy="9144000"/>
  <p:embeddedFontLst>
    <p:embeddedFont>
      <p:font typeface="Halant"/>
      <p:regular r:id="rId8"/>
      <p:bold r:id="rId9"/>
    </p:embeddedFont>
    <p:embeddedFont>
      <p:font typeface="Plus Jakarta Sans"/>
      <p:regular r:id="rId10"/>
      <p:bold r:id="rId11"/>
      <p:italic r:id="rId12"/>
      <p:boldItalic r:id="rId13"/>
    </p:embeddedFont>
    <p:embeddedFont>
      <p:font typeface="Inter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860">
          <p15:clr>
            <a:srgbClr val="A4A3A4"/>
          </p15:clr>
        </p15:guide>
        <p15:guide id="2" pos="2880">
          <p15:clr>
            <a:srgbClr val="A4A3A4"/>
          </p15:clr>
        </p15:guide>
        <p15:guide id="3" pos="295">
          <p15:clr>
            <a:srgbClr val="747775"/>
          </p15:clr>
        </p15:guide>
        <p15:guide id="4" pos="4601">
          <p15:clr>
            <a:srgbClr val="747775"/>
          </p15:clr>
        </p15:guide>
        <p15:guide id="5" orient="horz" pos="6160">
          <p15:clr>
            <a:srgbClr val="747775"/>
          </p15:clr>
        </p15:guide>
        <p15:guide id="6" orient="horz" pos="3168">
          <p15:clr>
            <a:srgbClr val="747775"/>
          </p15:clr>
        </p15:guide>
        <p15:guide id="7" pos="3456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47884A2-3D1E-4FC8-AFE1-05B3347BDE57}">
  <a:tblStyle styleId="{847884A2-3D1E-4FC8-AFE1-05B3347BDE5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860" orient="horz"/>
        <p:guide pos="2880"/>
        <p:guide pos="295"/>
        <p:guide pos="4601"/>
        <p:guide pos="6160" orient="horz"/>
        <p:guide pos="3168" orient="horz"/>
        <p:guide pos="3456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lusJakartaSans-bold.fntdata"/><Relationship Id="rId10" Type="http://schemas.openxmlformats.org/officeDocument/2006/relationships/font" Target="fonts/PlusJakartaSans-regular.fntdata"/><Relationship Id="rId13" Type="http://schemas.openxmlformats.org/officeDocument/2006/relationships/font" Target="fonts/PlusJakartaSans-boldItalic.fntdata"/><Relationship Id="rId12" Type="http://schemas.openxmlformats.org/officeDocument/2006/relationships/font" Target="fonts/PlusJakartaSans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Halant-bold.fntdata"/><Relationship Id="rId15" Type="http://schemas.openxmlformats.org/officeDocument/2006/relationships/font" Target="fonts/Inter-bold.fntdata"/><Relationship Id="rId14" Type="http://schemas.openxmlformats.org/officeDocument/2006/relationships/font" Target="fonts/Inter-regular.fntdata"/><Relationship Id="rId17" Type="http://schemas.openxmlformats.org/officeDocument/2006/relationships/font" Target="fonts/Inter-boldItalic.fntdata"/><Relationship Id="rId16" Type="http://schemas.openxmlformats.org/officeDocument/2006/relationships/font" Target="fonts/Inter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font" Target="fonts/Halant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39f1daf221_0_303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39f1daf221_0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Global Cold War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CRP Self-Assessment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©2023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338625" y="1080613"/>
            <a:ext cx="7112400" cy="3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1757525" y="1526450"/>
            <a:ext cx="5545500" cy="9198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9725" lIns="109725" spcFirstLastPara="1" rIns="109725" wrap="square" tIns="109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>
                <a:latin typeface="Plus Jakarta Sans"/>
                <a:ea typeface="Plus Jakarta Sans"/>
                <a:cs typeface="Plus Jakarta Sans"/>
                <a:sym typeface="Plus Jakarta Sans"/>
              </a:rPr>
              <a:t>PROMPT</a:t>
            </a:r>
            <a:endParaRPr b="1"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Compare the approaches taken by the United States and the Soviet Union in their efforts to retain power and control during the period of the Cold War.</a:t>
            </a:r>
            <a:endParaRPr b="1" sz="1600">
              <a:solidFill>
                <a:srgbClr val="00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38625" y="2534825"/>
            <a:ext cx="7112400" cy="68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67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Inter"/>
                <a:ea typeface="Inter"/>
                <a:cs typeface="Inter"/>
                <a:sym typeface="Inter"/>
              </a:rPr>
              <a:t>Write your thesis statement:</a:t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Is your thesis statement in your introduction paragraph? 				</a:t>
            </a:r>
            <a:r>
              <a:rPr b="1" lang="en" sz="1200"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Does your thesis 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statement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 make a historically defensible claim?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Write the topics and evidence of your body paragraphs: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Did you maintain and explain your argument throughout the essay?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causes and effects did you identify?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Did you identify and explain the most significant cause or effect?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did you do well in your essay?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area could you improve?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483300" y="2847125"/>
            <a:ext cx="6809700" cy="532200"/>
          </a:xfrm>
          <a:prstGeom prst="rect">
            <a:avLst/>
          </a:prstGeom>
          <a:noFill/>
          <a:ln cap="flat" cmpd="sng" w="19050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3" name="Google Shape;63;p13"/>
          <p:cNvGraphicFramePr/>
          <p:nvPr/>
        </p:nvGraphicFramePr>
        <p:xfrm>
          <a:off x="483300" y="4533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{847884A2-3D1E-4FC8-AFE1-05B3347BDE57}</a:tableStyleId>
              </a:tblPr>
              <a:tblGrid>
                <a:gridCol w="1702425"/>
                <a:gridCol w="1702425"/>
                <a:gridCol w="1702425"/>
                <a:gridCol w="1702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Document Evidence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Outside Evidence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64" name="Google Shape;64;p13"/>
          <p:cNvGraphicFramePr/>
          <p:nvPr/>
        </p:nvGraphicFramePr>
        <p:xfrm>
          <a:off x="483300" y="7086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{847884A2-3D1E-4FC8-AFE1-05B3347BDE57}</a:tableStyleId>
              </a:tblPr>
              <a:tblGrid>
                <a:gridCol w="3404850"/>
                <a:gridCol w="34048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Causes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Effects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65" name="Google Shape;65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8975" y="1473225"/>
            <a:ext cx="919800" cy="91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