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Lst>
  <p:sldSz cy="10058400" cx="7772400"/>
  <p:notesSz cx="6858000" cy="9144000"/>
  <p:embeddedFontLst>
    <p:embeddedFont>
      <p:font typeface="Halant SemiBold"/>
      <p:regular r:id="rId24"/>
      <p:bold r:id="rId25"/>
    </p:embeddedFont>
    <p:embeddedFont>
      <p:font typeface="Halant"/>
      <p:regular r:id="rId26"/>
      <p:bold r:id="rId27"/>
    </p:embeddedFont>
    <p:embeddedFont>
      <p:font typeface="Inter SemiBold"/>
      <p:regular r:id="rId28"/>
      <p:bold r:id="rId29"/>
      <p:italic r:id="rId30"/>
      <p:boldItalic r:id="rId31"/>
    </p:embeddedFont>
    <p:embeddedFont>
      <p:font typeface="Plus Jakarta Sans"/>
      <p:regular r:id="rId32"/>
      <p:bold r:id="rId33"/>
      <p:italic r:id="rId34"/>
      <p:boldItalic r:id="rId35"/>
    </p:embeddedFont>
    <p:embeddedFont>
      <p:font typeface="Inter"/>
      <p:regular r:id="rId36"/>
      <p:bold r:id="rId37"/>
      <p:italic r:id="rId38"/>
      <p:boldItalic r:id="rId39"/>
    </p:embeddedFont>
    <p:embeddedFont>
      <p:font typeface="Plus Jakarta Sans SemiBold"/>
      <p:regular r:id="rId40"/>
      <p:bold r:id="rId41"/>
      <p:italic r:id="rId42"/>
      <p:boldItalic r:id="rId43"/>
    </p:embeddedFont>
    <p:embeddedFont>
      <p:font typeface="Plus Jakarta Sans Medium"/>
      <p:regular r:id="rId44"/>
      <p:bold r:id="rId45"/>
      <p:italic r:id="rId46"/>
      <p:boldItalic r:id="rId47"/>
    </p:embeddedFont>
    <p:embeddedFont>
      <p:font typeface="Work Sans"/>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A614D6B-4BE8-4D85-B05E-40AFDD29C407}">
  <a:tblStyle styleId="{AA614D6B-4BE8-4D85-B05E-40AFDD29C407}" styleName="Table_0">
    <a:wholeTbl>
      <a:tcTxStyle>
        <a:font>
          <a:latin typeface="Cambria"/>
          <a:ea typeface="Cambria"/>
          <a:cs typeface="Cambria"/>
        </a:font>
        <a:srgbClr val="000000"/>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7AF70A1D-DEC0-44B7-85B8-152D5538B4A1}"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62278C92-F7BC-4ED3-85CF-8A45CDE0DCF2}" styleName="Table_2">
    <a:wholeTbl>
      <a:tcTxStyle>
        <a:font>
          <a:latin typeface="Arial"/>
          <a:ea typeface="Arial"/>
          <a:cs typeface="Arial"/>
        </a:font>
        <a:srgbClr val="000000"/>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BDC3EA3-1E9D-449C-81E1-7EF8D6E48400}" styleName="Table_3">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regular.fntdata"/><Relationship Id="rId42" Type="http://schemas.openxmlformats.org/officeDocument/2006/relationships/font" Target="fonts/PlusJakartaSansSemiBold-italic.fntdata"/><Relationship Id="rId41" Type="http://schemas.openxmlformats.org/officeDocument/2006/relationships/font" Target="fonts/PlusJakartaSansSemiBold-bold.fntdata"/><Relationship Id="rId44" Type="http://schemas.openxmlformats.org/officeDocument/2006/relationships/font" Target="fonts/PlusJakartaSansMedium-regular.fntdata"/><Relationship Id="rId43" Type="http://schemas.openxmlformats.org/officeDocument/2006/relationships/font" Target="fonts/PlusJakartaSansSemiBold-boldItalic.fntdata"/><Relationship Id="rId46" Type="http://schemas.openxmlformats.org/officeDocument/2006/relationships/font" Target="fonts/PlusJakartaSansMedium-italic.fntdata"/><Relationship Id="rId45" Type="http://schemas.openxmlformats.org/officeDocument/2006/relationships/font" Target="fonts/PlusJakartaSansMedium-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WorkSans-regular.fntdata"/><Relationship Id="rId47" Type="http://schemas.openxmlformats.org/officeDocument/2006/relationships/font" Target="fonts/PlusJakartaSansMedium-boldItalic.fntdata"/><Relationship Id="rId49" Type="http://schemas.openxmlformats.org/officeDocument/2006/relationships/font" Target="fonts/WorkSans-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InterSemiBold-boldItalic.fntdata"/><Relationship Id="rId30" Type="http://schemas.openxmlformats.org/officeDocument/2006/relationships/font" Target="fonts/InterSemiBold-italic.fntdata"/><Relationship Id="rId33" Type="http://schemas.openxmlformats.org/officeDocument/2006/relationships/font" Target="fonts/PlusJakartaSans-bold.fntdata"/><Relationship Id="rId32" Type="http://schemas.openxmlformats.org/officeDocument/2006/relationships/font" Target="fonts/PlusJakartaSans-regular.fntdata"/><Relationship Id="rId35" Type="http://schemas.openxmlformats.org/officeDocument/2006/relationships/font" Target="fonts/PlusJakartaSans-boldItalic.fntdata"/><Relationship Id="rId34" Type="http://schemas.openxmlformats.org/officeDocument/2006/relationships/font" Target="fonts/PlusJakartaSans-italic.fntdata"/><Relationship Id="rId37" Type="http://schemas.openxmlformats.org/officeDocument/2006/relationships/font" Target="fonts/Inter-bold.fntdata"/><Relationship Id="rId36" Type="http://schemas.openxmlformats.org/officeDocument/2006/relationships/font" Target="fonts/Inter-regular.fntdata"/><Relationship Id="rId39" Type="http://schemas.openxmlformats.org/officeDocument/2006/relationships/font" Target="fonts/Inter-boldItalic.fntdata"/><Relationship Id="rId38" Type="http://schemas.openxmlformats.org/officeDocument/2006/relationships/font" Target="fonts/Inter-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HalantSemiBold-regular.fntdata"/><Relationship Id="rId23" Type="http://schemas.openxmlformats.org/officeDocument/2006/relationships/slide" Target="slides/slide17.xml"/><Relationship Id="rId26" Type="http://schemas.openxmlformats.org/officeDocument/2006/relationships/font" Target="fonts/Halant-regular.fntdata"/><Relationship Id="rId25" Type="http://schemas.openxmlformats.org/officeDocument/2006/relationships/font" Target="fonts/HalantSemiBold-bold.fntdata"/><Relationship Id="rId28" Type="http://schemas.openxmlformats.org/officeDocument/2006/relationships/font" Target="fonts/InterSemiBold-regular.fntdata"/><Relationship Id="rId27" Type="http://schemas.openxmlformats.org/officeDocument/2006/relationships/font" Target="fonts/Halant-bold.fntdata"/><Relationship Id="rId29" Type="http://schemas.openxmlformats.org/officeDocument/2006/relationships/font" Target="fonts/InterSemiBold-bold.fntdata"/><Relationship Id="rId51" Type="http://schemas.openxmlformats.org/officeDocument/2006/relationships/font" Target="fonts/WorkSans-boldItalic.fntdata"/><Relationship Id="rId50" Type="http://schemas.openxmlformats.org/officeDocument/2006/relationships/font" Target="fonts/WorkSans-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39de1b9a4a_0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39de1b9a4a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2e18906c43d_0_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2e18906c43d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2e18906c43d_0_5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2e18906c43d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e18906c43d_0_11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e18906c43d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2e18906c43d_0_16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2e18906c43d_0_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2e18906c43d_0_21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2e18906c43d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2e18906c43d_0_27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2e18906c43d_0_2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2e18906c43d_0_33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2e18906c43d_0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2721f02cc6e_0_58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2721f02cc6e_0_5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2a97f705531_0_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2a97f705531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2eba446d157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2eba446d15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260f2ac8815_0_3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260f2ac8815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239de1b9a4a_0_1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239de1b9a4a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260f2ac8815_0_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260f2ac881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2eb554aecfa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2eb554aecf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260f2ac8815_0_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260f2ac8815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265d1d3c339_0_27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265d1d3c339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2.png"/><Relationship Id="rId5"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hyperlink" Target="https://avalon.law.yale.edu/20th_century/unchart.asp"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0.png"/><Relationship Id="rId4" Type="http://schemas.openxmlformats.org/officeDocument/2006/relationships/hyperlink" Target="https://www.nuclearban.us/cuba-1962/" TargetMode="External"/><Relationship Id="rId5"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0.png"/><Relationship Id="rId4" Type="http://schemas.openxmlformats.org/officeDocument/2006/relationships/image" Target="../media/image13.png"/><Relationship Id="rId5"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0.png"/><Relationship Id="rId4" Type="http://schemas.openxmlformats.org/officeDocument/2006/relationships/image" Target="../media/image2.png"/><Relationship Id="rId5"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hyperlink" Target="http://www.edwordle.net/" TargetMode="External"/><Relationship Id="rId5"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hyperlink" Target="https://www.nuclearban.us/cuba-1962/" TargetMode="External"/><Relationship Id="rId5"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5" name="Google Shape;55;p13"/>
          <p:cNvSpPr txBox="1"/>
          <p:nvPr/>
        </p:nvSpPr>
        <p:spPr>
          <a:xfrm>
            <a:off x="2746050" y="2846975"/>
            <a:ext cx="4490100" cy="2844600"/>
          </a:xfrm>
          <a:prstGeom prst="rect">
            <a:avLst/>
          </a:prstGeom>
          <a:noFill/>
          <a:ln cap="flat" cmpd="sng" w="9525">
            <a:solidFill>
              <a:srgbClr val="B7B7B7"/>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b="1" lang="en" sz="2400">
                <a:solidFill>
                  <a:schemeClr val="dk1"/>
                </a:solidFill>
                <a:latin typeface="Plus Jakarta Sans"/>
                <a:ea typeface="Plus Jakarta Sans"/>
                <a:cs typeface="Plus Jakarta Sans"/>
                <a:sym typeface="Plus Jakarta Sans"/>
              </a:rPr>
              <a:t>Compare the approaches taken by the United States and the Soviet Union in their efforts to retain power and control during the period of the Cold War.</a:t>
            </a:r>
            <a:endParaRPr b="1" sz="2400">
              <a:solidFill>
                <a:schemeClr val="dk1"/>
              </a:solidFill>
              <a:latin typeface="Plus Jakarta Sans"/>
              <a:ea typeface="Plus Jakarta Sans"/>
              <a:cs typeface="Plus Jakarta Sans"/>
              <a:sym typeface="Plus Jakarta Sans"/>
            </a:endParaRPr>
          </a:p>
        </p:txBody>
      </p:sp>
      <p:sp>
        <p:nvSpPr>
          <p:cNvPr id="56" name="Google Shape;56;p13"/>
          <p:cNvSpPr txBox="1"/>
          <p:nvPr/>
        </p:nvSpPr>
        <p:spPr>
          <a:xfrm>
            <a:off x="0" y="0"/>
            <a:ext cx="7772400" cy="1650600"/>
          </a:xfrm>
          <a:prstGeom prst="rect">
            <a:avLst/>
          </a:prstGeom>
          <a:solidFill>
            <a:schemeClr val="accent5"/>
          </a:solidFill>
          <a:ln>
            <a:noFill/>
          </a:ln>
        </p:spPr>
        <p:txBody>
          <a:bodyPr anchorCtr="0" anchor="ctr" bIns="109725" lIns="109725" spcFirstLastPara="1" rIns="109725" wrap="square" tIns="10972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lt1"/>
                </a:solidFill>
                <a:latin typeface="Halant"/>
                <a:ea typeface="Halant"/>
                <a:cs typeface="Halant"/>
                <a:sym typeface="Halant"/>
              </a:rPr>
              <a:t>Teacher Edition:</a:t>
            </a:r>
            <a:endParaRPr sz="1700">
              <a:solidFill>
                <a:schemeClr val="lt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lt1"/>
                </a:solidFill>
                <a:latin typeface="Plus Jakarta Sans Medium"/>
                <a:ea typeface="Plus Jakarta Sans Medium"/>
                <a:cs typeface="Plus Jakarta Sans Medium"/>
                <a:sym typeface="Plus Jakarta Sans Medium"/>
              </a:rPr>
              <a:t>Global Cold War</a:t>
            </a:r>
            <a:endParaRPr sz="2500">
              <a:solidFill>
                <a:schemeClr val="lt1"/>
              </a:solidFill>
              <a:latin typeface="Plus Jakarta Sans Medium"/>
              <a:ea typeface="Plus Jakarta Sans Medium"/>
              <a:cs typeface="Plus Jakarta Sans Medium"/>
              <a:sym typeface="Plus Jakarta Sans Medium"/>
            </a:endParaRPr>
          </a:p>
        </p:txBody>
      </p:sp>
      <p:pic>
        <p:nvPicPr>
          <p:cNvPr id="57" name="Google Shape;57;p13"/>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58" name="Google Shape;58;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9" name="Google Shape;59;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60" name="Google Shape;60;p13"/>
          <p:cNvSpPr txBox="1"/>
          <p:nvPr/>
        </p:nvSpPr>
        <p:spPr>
          <a:xfrm>
            <a:off x="536400" y="6694635"/>
            <a:ext cx="6699600" cy="16506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500">
                <a:solidFill>
                  <a:schemeClr val="dk1"/>
                </a:solidFill>
                <a:latin typeface="Inter"/>
                <a:ea typeface="Inter"/>
                <a:cs typeface="Inter"/>
                <a:sym typeface="Inter"/>
              </a:rPr>
              <a:t>Write the prompt in your own words:</a:t>
            </a:r>
            <a:endParaRPr b="1" sz="1500">
              <a:solidFill>
                <a:schemeClr val="dk1"/>
              </a:solidFill>
              <a:latin typeface="Inter"/>
              <a:ea typeface="Inter"/>
              <a:cs typeface="Inter"/>
              <a:sym typeface="Inter"/>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None/>
            </a:pPr>
            <a:r>
              <a:rPr lang="en" sz="1500">
                <a:solidFill>
                  <a:schemeClr val="dk1"/>
                </a:solidFill>
                <a:latin typeface="Inter"/>
                <a:ea typeface="Inter"/>
                <a:cs typeface="Inter"/>
                <a:sym typeface="Inter"/>
              </a:rPr>
              <a:t>Having students write the prompt in their own words is a great way to ensure all students understand what the prompt is asking them to focus on in their essay.</a:t>
            </a:r>
            <a:endParaRPr sz="1500">
              <a:solidFill>
                <a:schemeClr val="dk1"/>
              </a:solidFill>
              <a:latin typeface="Inter"/>
              <a:ea typeface="Inter"/>
              <a:cs typeface="Inter"/>
              <a:sym typeface="Inter"/>
            </a:endParaRPr>
          </a:p>
        </p:txBody>
      </p:sp>
      <p:sp>
        <p:nvSpPr>
          <p:cNvPr id="61" name="Google Shape;61;p13"/>
          <p:cNvSpPr txBox="1"/>
          <p:nvPr/>
        </p:nvSpPr>
        <p:spPr>
          <a:xfrm>
            <a:off x="614450" y="2846975"/>
            <a:ext cx="1839900" cy="926700"/>
          </a:xfrm>
          <a:prstGeom prst="rect">
            <a:avLst/>
          </a:prstGeom>
          <a:noFill/>
          <a:ln>
            <a:noFill/>
          </a:ln>
        </p:spPr>
        <p:txBody>
          <a:bodyPr anchorCtr="0" anchor="ctr" bIns="109725" lIns="109725" spcFirstLastPara="1" rIns="109725" wrap="square" tIns="109725">
            <a:noAutofit/>
          </a:bodyPr>
          <a:lstStyle/>
          <a:p>
            <a:pPr indent="0" lvl="0" marL="0" rtl="0" algn="ctr">
              <a:spcBef>
                <a:spcPts val="0"/>
              </a:spcBef>
              <a:spcAft>
                <a:spcPts val="0"/>
              </a:spcAft>
              <a:buNone/>
            </a:pPr>
            <a:r>
              <a:t/>
            </a:r>
            <a:endParaRPr sz="2400">
              <a:latin typeface="Plus Jakarta Sans"/>
              <a:ea typeface="Plus Jakarta Sans"/>
              <a:cs typeface="Plus Jakarta Sans"/>
              <a:sym typeface="Plus Jakarta Sans"/>
            </a:endParaRPr>
          </a:p>
          <a:p>
            <a:pPr indent="0" lvl="0" marL="0" rtl="0" algn="ctr">
              <a:spcBef>
                <a:spcPts val="0"/>
              </a:spcBef>
              <a:spcAft>
                <a:spcPts val="0"/>
              </a:spcAft>
              <a:buNone/>
            </a:pPr>
            <a:r>
              <a:rPr lang="en" sz="2400">
                <a:latin typeface="Plus Jakarta Sans"/>
                <a:ea typeface="Plus Jakarta Sans"/>
                <a:cs typeface="Plus Jakarta Sans"/>
                <a:sym typeface="Plus Jakarta Sans"/>
              </a:rPr>
              <a:t>Prompt:</a:t>
            </a:r>
            <a:endParaRPr sz="2400">
              <a:latin typeface="Plus Jakarta Sans"/>
              <a:ea typeface="Plus Jakarta Sans"/>
              <a:cs typeface="Plus Jakarta Sans"/>
              <a:sym typeface="Plus Jakarta Sans"/>
            </a:endParaRPr>
          </a:p>
        </p:txBody>
      </p:sp>
      <p:pic>
        <p:nvPicPr>
          <p:cNvPr id="62" name="Google Shape;62;p13"/>
          <p:cNvPicPr preferRelativeResize="0"/>
          <p:nvPr/>
        </p:nvPicPr>
        <p:blipFill>
          <a:blip r:embed="rId5">
            <a:alphaModFix/>
          </a:blip>
          <a:stretch>
            <a:fillRect/>
          </a:stretch>
        </p:blipFill>
        <p:spPr>
          <a:xfrm>
            <a:off x="614450" y="3851675"/>
            <a:ext cx="1839900" cy="18399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2" name="Shape 162"/>
        <p:cNvGrpSpPr/>
        <p:nvPr/>
      </p:nvGrpSpPr>
      <p:grpSpPr>
        <a:xfrm>
          <a:off x="0" y="0"/>
          <a:ext cx="0" cy="0"/>
          <a:chOff x="0" y="0"/>
          <a:chExt cx="0" cy="0"/>
        </a:xfrm>
      </p:grpSpPr>
      <p:sp>
        <p:nvSpPr>
          <p:cNvPr id="163" name="Google Shape;163;p22"/>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a:t>
            </a:r>
            <a:endParaRPr sz="1900">
              <a:latin typeface="Halant"/>
              <a:ea typeface="Halant"/>
              <a:cs typeface="Halant"/>
              <a:sym typeface="Halant"/>
            </a:endParaRPr>
          </a:p>
        </p:txBody>
      </p:sp>
      <p:pic>
        <p:nvPicPr>
          <p:cNvPr id="164" name="Google Shape;164;p2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5" name="Google Shape;165;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6" name="Google Shape;166;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67" name="Google Shape;167;p22"/>
          <p:cNvSpPr txBox="1"/>
          <p:nvPr/>
        </p:nvSpPr>
        <p:spPr>
          <a:xfrm>
            <a:off x="434400" y="7035588"/>
            <a:ext cx="6903600" cy="20958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According to the North Atlantic Treaty, what did “the Parties” agree to?</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The Parties agreed to affirm their commitment to peace, principles of democracy, and stability. They agreed to a collective defense of the member countries and the spread of peace and democracy. </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this treaty demonstrate the efforts of the United States to maintain power during the Cold War?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  The United States was forming a military alliance with other democratic nations which would aid in the prevention the spread of communism.</a:t>
            </a:r>
            <a:endParaRPr sz="1200">
              <a:solidFill>
                <a:schemeClr val="accent1"/>
              </a:solidFill>
              <a:latin typeface="Inter"/>
              <a:ea typeface="Inter"/>
              <a:cs typeface="Inter"/>
              <a:sym typeface="Inter"/>
            </a:endParaRPr>
          </a:p>
        </p:txBody>
      </p:sp>
      <p:graphicFrame>
        <p:nvGraphicFramePr>
          <p:cNvPr id="168" name="Google Shape;168;p22"/>
          <p:cNvGraphicFramePr/>
          <p:nvPr/>
        </p:nvGraphicFramePr>
        <p:xfrm>
          <a:off x="434400" y="951750"/>
          <a:ext cx="3000000" cy="3000000"/>
        </p:xfrm>
        <a:graphic>
          <a:graphicData uri="http://schemas.openxmlformats.org/drawingml/2006/table">
            <a:tbl>
              <a:tblPr>
                <a:noFill/>
                <a:tableStyleId>{7AF70A1D-DEC0-44B7-85B8-152D5538B4A1}</a:tableStyleId>
              </a:tblPr>
              <a:tblGrid>
                <a:gridCol w="3451800"/>
                <a:gridCol w="3451800"/>
              </a:tblGrid>
              <a:tr h="894100">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“The North Atlantic Treaty,” Washington, D.C., April 4, 1949.</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0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The Foreign Ministers of 12 countries (Belgium, Canada, Denmark, France, Iceland, Italy, Luxembourg, the Netherlands, Norway, Portugal, the United Kingdom and the United States) signed the North Atlantic Treaty in 1949.</a:t>
                      </a:r>
                      <a:endParaRPr sz="1200">
                        <a:solidFill>
                          <a:schemeClr val="dk1"/>
                        </a:solidFill>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4000775">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Parties to this Treaty reaffirm their faith in the purposes and principles of the Charter of the United Nations and their desire to live in peace with all peoples and all governments.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They are determined to safeguard the freedom, common heritage and civilisation of their peoples, founded on the principles of democracy, individual liberty and the rule of law. They seek to promote stability and well-being in the North Atlantic area.</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They are resolved to unite their efforts for collective defence and for the preservation of peace and security. They therefore agree to this North Atlantic Treaty: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Article 2</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Parties will contribute toward the further development of peaceful and friendly international relations by strengthening their free institutions, by bringing about a better understanding of the principles upon which these institutions are founded, and by promoting conditions of stability and well-being. They will seek to eliminate conflict in their international economic policies and will encourage economic collaboration between any or all of them.</a:t>
                      </a:r>
                      <a:endParaRPr sz="1200">
                        <a:solidFill>
                          <a:schemeClr val="dk1"/>
                        </a:solidFill>
                        <a:latin typeface="Inter"/>
                        <a:ea typeface="Inter"/>
                        <a:cs typeface="Inter"/>
                        <a:sym typeface="Inter"/>
                      </a:endParaRPr>
                    </a:p>
                    <a:p>
                      <a:pPr indent="0" lvl="0" marL="0" rtl="0" algn="l">
                        <a:spcBef>
                          <a:spcPts val="1200"/>
                        </a:spcBef>
                        <a:spcAft>
                          <a:spcPts val="0"/>
                        </a:spcAft>
                        <a:buClr>
                          <a:schemeClr val="dk1"/>
                        </a:buClr>
                        <a:buSzPts val="1100"/>
                        <a:buFont typeface="Arial"/>
                        <a:buNone/>
                      </a:pPr>
                      <a:r>
                        <a:rPr lang="en" sz="1200">
                          <a:solidFill>
                            <a:schemeClr val="dk1"/>
                          </a:solidFill>
                          <a:latin typeface="Inter"/>
                          <a:ea typeface="Inter"/>
                          <a:cs typeface="Inter"/>
                          <a:sym typeface="Inter"/>
                        </a:rPr>
                        <a:t>Article 5</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 Parties agree that an armed attack against one or more of them in Europe or North America shall be considered an attack against them all and consequently they agree that, if such an armed attack occurs, each of them, in exercise of the right of individual or collective self-defence recognised by Article 51 of the Charter of the United Nations, will assist the Party or Parties so attacked by taking forthwith, individually and in concert with the other Parties, such action as it deems necessary, including the use of armed force, to restore and maintain the security of the North Atlantic area.</a:t>
                      </a:r>
                      <a:endParaRPr sz="1200">
                        <a:latin typeface="Halant"/>
                        <a:ea typeface="Halant"/>
                        <a:cs typeface="Halant"/>
                        <a:sym typeface="Halant"/>
                      </a:endParaRPr>
                    </a:p>
                  </a:txBody>
                  <a:tcPr marT="109725" marB="109725" marR="109725" marL="1097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2" name="Shape 172"/>
        <p:cNvGrpSpPr/>
        <p:nvPr/>
      </p:nvGrpSpPr>
      <p:grpSpPr>
        <a:xfrm>
          <a:off x="0" y="0"/>
          <a:ext cx="0" cy="0"/>
          <a:chOff x="0" y="0"/>
          <a:chExt cx="0" cy="0"/>
        </a:xfrm>
      </p:grpSpPr>
      <p:sp>
        <p:nvSpPr>
          <p:cNvPr id="173" name="Google Shape;173;p23"/>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a:t>
            </a:r>
            <a:endParaRPr sz="1900">
              <a:latin typeface="Halant"/>
              <a:ea typeface="Halant"/>
              <a:cs typeface="Halant"/>
              <a:sym typeface="Halant"/>
            </a:endParaRPr>
          </a:p>
        </p:txBody>
      </p:sp>
      <p:pic>
        <p:nvPicPr>
          <p:cNvPr id="174" name="Google Shape;174;p2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5" name="Google Shape;175;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6" name="Google Shape;176;p2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77" name="Google Shape;177;p23"/>
          <p:cNvSpPr txBox="1"/>
          <p:nvPr/>
        </p:nvSpPr>
        <p:spPr>
          <a:xfrm>
            <a:off x="419850" y="7123188"/>
            <a:ext cx="6903600" cy="20082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is the meaning behind Eisenhower’s domino metaphor?</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   He referenced how when one domino falls into another it causes a chain reaction. He believed that if one Southeastern Asian country falls to communism, the other Southeastern Asian countries would follow quickly.</a:t>
            </a:r>
            <a:endParaRPr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How does Eisenhower’s speech demonstrate the efforts of the United States to maintain power during the Cold War?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Eisenhower was explaining the importance of intervention in Asia to maintain successful US economic endeavors and to prevent the fall to communism.</a:t>
            </a:r>
            <a:endParaRPr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Work Sans"/>
              <a:ea typeface="Work Sans"/>
              <a:cs typeface="Work Sans"/>
              <a:sym typeface="Work Sans"/>
            </a:endParaRPr>
          </a:p>
        </p:txBody>
      </p:sp>
      <p:graphicFrame>
        <p:nvGraphicFramePr>
          <p:cNvPr id="178" name="Google Shape;178;p23"/>
          <p:cNvGraphicFramePr/>
          <p:nvPr/>
        </p:nvGraphicFramePr>
        <p:xfrm>
          <a:off x="442650" y="906075"/>
          <a:ext cx="3000000" cy="3000000"/>
        </p:xfrm>
        <a:graphic>
          <a:graphicData uri="http://schemas.openxmlformats.org/drawingml/2006/table">
            <a:tbl>
              <a:tblPr>
                <a:noFill/>
                <a:tableStyleId>{7AF70A1D-DEC0-44B7-85B8-152D5538B4A1}</a:tableStyleId>
              </a:tblPr>
              <a:tblGrid>
                <a:gridCol w="3429000"/>
                <a:gridCol w="3429000"/>
              </a:tblGrid>
              <a:tr h="348650">
                <a:tc gridSpan="2">
                  <a:txBody>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a:t>
                      </a:r>
                      <a:r>
                        <a:rPr b="1" lang="en" sz="1200">
                          <a:solidFill>
                            <a:schemeClr val="dk1"/>
                          </a:solidFill>
                          <a:latin typeface="Halant"/>
                          <a:ea typeface="Halant"/>
                          <a:cs typeface="Halant"/>
                          <a:sym typeface="Halant"/>
                        </a:rPr>
                        <a:t> </a:t>
                      </a:r>
                      <a:r>
                        <a:rPr lang="en" sz="1200">
                          <a:solidFill>
                            <a:schemeClr val="dk1"/>
                          </a:solidFill>
                          <a:latin typeface="Halant"/>
                          <a:ea typeface="Halant"/>
                          <a:cs typeface="Halant"/>
                          <a:sym typeface="Halant"/>
                        </a:rPr>
                        <a:t>Dwight D. Eisenhower, “The President's News Conference,” April 7, 1954.</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Throughout the Vietnam War, there were approximately 2.7 million U.S. service members who served in Vietnam.</a:t>
                      </a:r>
                      <a:endParaRPr sz="1200">
                        <a:solidFill>
                          <a:schemeClr val="dk1"/>
                        </a:solidFill>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1746250">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Robert Richards, Copley Press: Mr. President, would you mind commenting on the strategic importance of Indochina to the free world? </a:t>
                      </a:r>
                      <a:endParaRPr sz="1200">
                        <a:solidFill>
                          <a:schemeClr val="dk1"/>
                        </a:solidFill>
                        <a:latin typeface="Inter"/>
                        <a:ea typeface="Inter"/>
                        <a:cs typeface="Inter"/>
                        <a:sym typeface="Inter"/>
                      </a:endParaRPr>
                    </a:p>
                    <a:p>
                      <a:pPr indent="0" lvl="0" marL="0" rtl="0" algn="l">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THE PRESIDENT: … First of all, you have the specific value of a locality in its production of materials that the world needs. Then you have the possibility that many human beings pass under a dictatorship that is inimical to the free world. Finally, you have broader considerations that might follow what you would call the "falling domino" principle. You have a row of dominoes set up, you knock over the first one, and what will happen to the last one is the certainty that it will go over very quickly. So you could have a beginning of a disintegration that would have the most profound influences.</a:t>
                      </a:r>
                      <a:endParaRPr sz="1200">
                        <a:solidFill>
                          <a:schemeClr val="dk1"/>
                        </a:solidFill>
                        <a:latin typeface="Inter"/>
                        <a:ea typeface="Inter"/>
                        <a:cs typeface="Inter"/>
                        <a:sym typeface="Inter"/>
                      </a:endParaRPr>
                    </a:p>
                    <a:p>
                      <a:pPr indent="0" lvl="0" marL="0" rtl="0" algn="l">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Now, with respect to the first one, two of the items from this particular area that the world uses are tin and tungsten. They are very important. There are others, of course, the rubber plantations and so on. Then with respect to more people passing under this domination, Asia, after all, has already lost some 450 million of its peoples to the Communist dictatorship, and we simply can't afford greater losses.</a:t>
                      </a:r>
                      <a:endParaRPr sz="1200">
                        <a:solidFill>
                          <a:schemeClr val="dk1"/>
                        </a:solidFill>
                        <a:latin typeface="Inter"/>
                        <a:ea typeface="Inter"/>
                        <a:cs typeface="Inter"/>
                        <a:sym typeface="Inter"/>
                      </a:endParaRPr>
                    </a:p>
                    <a:p>
                      <a:pPr indent="0" lvl="0" marL="0" rtl="0" algn="l">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But when we come to the possible sequence of events, the loss of Indochina, of Burma, of Thailand, of the Peninsula, and Indonesia following, now you begin to talk about areas that not only multiply the disadvantages that you would suffer through loss of materials, sources of materials, but now you are talking really about millions and millions and millions of people.</a:t>
                      </a:r>
                      <a:endParaRPr sz="1200">
                        <a:solidFill>
                          <a:schemeClr val="dk1"/>
                        </a:solidFill>
                        <a:latin typeface="Inter"/>
                        <a:ea typeface="Inter"/>
                        <a:cs typeface="Inter"/>
                        <a:sym typeface="Inter"/>
                      </a:endParaRPr>
                    </a:p>
                    <a:p>
                      <a:pPr indent="0" lvl="0" marL="0" rtl="0" algn="l">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Finally, the geographical position achieved thereby does many things. It turns the so-called island defensive chain of Japan, Formosa, of the Philippines and to the southward; it moves in to threaten Australia and New Zealand. It takes away, in its economic aspects, that region that Japan must have as a trading area or Japan, in turn, will have only one place in the world to go--that is, toward the Communist areas in order to live.</a:t>
                      </a:r>
                      <a:endParaRPr sz="1200">
                        <a:solidFill>
                          <a:schemeClr val="dk1"/>
                        </a:solidFill>
                        <a:latin typeface="Inter"/>
                        <a:ea typeface="Inter"/>
                        <a:cs typeface="Inter"/>
                        <a:sym typeface="Inter"/>
                      </a:endParaRPr>
                    </a:p>
                    <a:p>
                      <a:pPr indent="0" lvl="0" marL="0" rtl="0" algn="l">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So, the possible consequences of the loss are just incalculable to the free world.</a:t>
                      </a:r>
                      <a:endParaRPr sz="1200">
                        <a:solidFill>
                          <a:schemeClr val="dk1"/>
                        </a:solidFill>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hMerge="1"/>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2" name="Shape 182"/>
        <p:cNvGrpSpPr/>
        <p:nvPr/>
      </p:nvGrpSpPr>
      <p:grpSpPr>
        <a:xfrm>
          <a:off x="0" y="0"/>
          <a:ext cx="0" cy="0"/>
          <a:chOff x="0" y="0"/>
          <a:chExt cx="0" cy="0"/>
        </a:xfrm>
      </p:grpSpPr>
      <p:sp>
        <p:nvSpPr>
          <p:cNvPr id="183" name="Google Shape;183;p24"/>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C</a:t>
            </a:r>
            <a:endParaRPr sz="1900">
              <a:latin typeface="Halant"/>
              <a:ea typeface="Halant"/>
              <a:cs typeface="Halant"/>
              <a:sym typeface="Halant"/>
            </a:endParaRPr>
          </a:p>
        </p:txBody>
      </p:sp>
      <p:pic>
        <p:nvPicPr>
          <p:cNvPr id="184" name="Google Shape;184;p2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5" name="Google Shape;185;p2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6" name="Google Shape;186;p2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87" name="Google Shape;187;p24"/>
          <p:cNvSpPr txBox="1"/>
          <p:nvPr/>
        </p:nvSpPr>
        <p:spPr>
          <a:xfrm>
            <a:off x="434450" y="6833775"/>
            <a:ext cx="6903600" cy="23103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According to the Warsaw Security Pact, what did “the Contracting Parties” agree to?</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  The Parties agreed to affirm their commitment to collective security, safeguard peace, and protect against the military efforts of the Western European Union/North Atlantic bloc.</a:t>
            </a:r>
            <a:endParaRPr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this treaty demonstrate the efforts of the Soviet Union to maintain power during the Cold War?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          The Soviet Union was forming a military alliance with other eastern European nations which would spread their communist influence into those countries.</a:t>
            </a:r>
            <a:endParaRPr sz="1200">
              <a:solidFill>
                <a:schemeClr val="accent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188" name="Google Shape;188;p24"/>
          <p:cNvGraphicFramePr/>
          <p:nvPr/>
        </p:nvGraphicFramePr>
        <p:xfrm>
          <a:off x="434450" y="897150"/>
          <a:ext cx="3000000" cy="3000000"/>
        </p:xfrm>
        <a:graphic>
          <a:graphicData uri="http://schemas.openxmlformats.org/drawingml/2006/table">
            <a:tbl>
              <a:tblPr>
                <a:noFill/>
                <a:tableStyleId>{7AF70A1D-DEC0-44B7-85B8-152D5538B4A1}</a:tableStyleId>
              </a:tblPr>
              <a:tblGrid>
                <a:gridCol w="2301200"/>
                <a:gridCol w="2301200"/>
                <a:gridCol w="2301200"/>
              </a:tblGrid>
              <a:tr h="419475">
                <a:tc gridSpan="3">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“The Warsaw Security Pact (Treaty of Friendship, Cooperation and Mutual Assistance),” Warsaw, Poland, May 14, 1955.</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0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The Foreign Ministers of 8 countries (Albania, Bulgaria, Hungary, Germany, Poland, Romania, the Soviet Union, and Czechoslovakia) signed the Warsaw Security Pact in 1955.</a:t>
                      </a:r>
                      <a:endParaRPr sz="1200">
                        <a:solidFill>
                          <a:schemeClr val="dk1"/>
                        </a:solidFill>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c hMerge="1"/>
              </a:tr>
              <a:tr h="3050550">
                <a:tc gridSpan="3">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Contracting Parties, reaffirming their desire for the establishment of a system of European collective security based on the participation of all European states irrespective of their social and political systems, which would make it possible to unite their efforts in safeguarding the peace of Europe; mindful, at the same time, of the situation created in Europe by the ratification of the Paris agreements, which envisage the formation of a new military alignment in the shape of "Western European Union," with the participation of a remilitarized Western Germany and the integration of the latter in the North-Atlantic bloc, which increased the danger of another war and constitutes a threat to the national security of the peaceable states; being persuaded that in these circumstances the peaceable European states must take the necessary measures to safeguard their security and in the interests of preserving peace in Europe; guided by the objects and principles of the </a:t>
                      </a:r>
                      <a:r>
                        <a:rPr lang="en" sz="1200" u="sng">
                          <a:solidFill>
                            <a:schemeClr val="dk1"/>
                          </a:solidFill>
                          <a:latin typeface="Inter"/>
                          <a:ea typeface="Inter"/>
                          <a:cs typeface="Inter"/>
                          <a:sym typeface="Inter"/>
                          <a:hlinkClick r:id="rId4">
                            <a:extLst>
                              <a:ext uri="{A12FA001-AC4F-418D-AE19-62706E023703}">
                                <ahyp:hlinkClr val="tx"/>
                              </a:ext>
                            </a:extLst>
                          </a:hlinkClick>
                        </a:rPr>
                        <a:t>Charter of the United Nations Organization</a:t>
                      </a:r>
                      <a:r>
                        <a:rPr lang="en" sz="1200">
                          <a:solidFill>
                            <a:schemeClr val="dk1"/>
                          </a:solidFill>
                          <a:latin typeface="Inter"/>
                          <a:ea typeface="Inter"/>
                          <a:cs typeface="Inter"/>
                          <a:sym typeface="Inter"/>
                        </a:rPr>
                        <a:t>; being desirous of further promoting and developing friendship, cooperation and mutual assistance in accordance with the principles of respect for the independence and sovereignty of states and of noninterference in their internal affairs, have decided to conclude the present Treaty of Friendship, Cooperation and Mutual Assistance…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Article 3</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Contracting Parties shall consult with one another on all important international issues affecting their common interests, guided by the desire to strengthen international peace and security.</a:t>
                      </a:r>
                      <a:endParaRPr sz="1200">
                        <a:solidFill>
                          <a:schemeClr val="dk1"/>
                        </a:solidFill>
                        <a:latin typeface="Inter"/>
                        <a:ea typeface="Inter"/>
                        <a:cs typeface="Inter"/>
                        <a:sym typeface="Inter"/>
                      </a:endParaRPr>
                    </a:p>
                    <a:p>
                      <a:pPr indent="0" lvl="0" marL="0" rtl="0" algn="l">
                        <a:spcBef>
                          <a:spcPts val="1100"/>
                        </a:spcBef>
                        <a:spcAft>
                          <a:spcPts val="0"/>
                        </a:spcAft>
                        <a:buClr>
                          <a:schemeClr val="dk1"/>
                        </a:buClr>
                        <a:buSzPts val="1100"/>
                        <a:buFont typeface="Arial"/>
                        <a:buNone/>
                      </a:pPr>
                      <a:r>
                        <a:rPr lang="en" sz="1200">
                          <a:solidFill>
                            <a:schemeClr val="dk1"/>
                          </a:solidFill>
                          <a:latin typeface="Inter"/>
                          <a:ea typeface="Inter"/>
                          <a:cs typeface="Inter"/>
                          <a:sym typeface="Inter"/>
                        </a:rPr>
                        <a:t>They shall immediately consult with one another whenever, in the opinion of any one of them, a threat of armed attack on one or more of the Parties to the Treaty has arisen, in order to ensure joint defence and the maintenance of peace and security.</a:t>
                      </a:r>
                      <a:endParaRPr sz="1200">
                        <a:solidFill>
                          <a:schemeClr val="dk1"/>
                        </a:solidFill>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hMerge="1"/>
                <a:tc hMerge="1"/>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2" name="Shape 192"/>
        <p:cNvGrpSpPr/>
        <p:nvPr/>
      </p:nvGrpSpPr>
      <p:grpSpPr>
        <a:xfrm>
          <a:off x="0" y="0"/>
          <a:ext cx="0" cy="0"/>
          <a:chOff x="0" y="0"/>
          <a:chExt cx="0" cy="0"/>
        </a:xfrm>
      </p:grpSpPr>
      <p:sp>
        <p:nvSpPr>
          <p:cNvPr id="193" name="Google Shape;193;p25"/>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D</a:t>
            </a:r>
            <a:endParaRPr sz="1900">
              <a:latin typeface="Halant"/>
              <a:ea typeface="Halant"/>
              <a:cs typeface="Halant"/>
              <a:sym typeface="Halant"/>
            </a:endParaRPr>
          </a:p>
        </p:txBody>
      </p:sp>
      <p:pic>
        <p:nvPicPr>
          <p:cNvPr id="194" name="Google Shape;194;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5" name="Google Shape;195;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6" name="Google Shape;196;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97" name="Google Shape;197;p25"/>
          <p:cNvSpPr txBox="1"/>
          <p:nvPr/>
        </p:nvSpPr>
        <p:spPr>
          <a:xfrm>
            <a:off x="495300" y="6963513"/>
            <a:ext cx="6748800" cy="21870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During the Cuban Missile Crisis, what did Mr. Khrushchev require in order to remove Soviet missiles from Cuba?</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   He demanded that the U.S. remove their missiles from Turkey.</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the Cuban Missile Crisis demonstrate the efforts of the Soviet Union and the United States to maintain power during the Cold War?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Both the Soviet Union and the United States had strategically placed nuclear weapons within striking distance of the other’s capital which would have given them </a:t>
            </a:r>
            <a:endParaRPr b="1" sz="1200">
              <a:solidFill>
                <a:schemeClr val="accent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ability to destroy the other’s government.</a:t>
            </a:r>
            <a:endParaRPr sz="1200">
              <a:solidFill>
                <a:schemeClr val="accent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Work Sans"/>
              <a:ea typeface="Work Sans"/>
              <a:cs typeface="Work Sans"/>
              <a:sym typeface="Work Sans"/>
            </a:endParaRPr>
          </a:p>
          <a:p>
            <a:pPr indent="0" lvl="0" marL="457200" rtl="0" algn="l">
              <a:spcBef>
                <a:spcPts val="0"/>
              </a:spcBef>
              <a:spcAft>
                <a:spcPts val="0"/>
              </a:spcAft>
              <a:buNone/>
            </a:pPr>
            <a:r>
              <a:t/>
            </a:r>
            <a:endParaRPr sz="1000">
              <a:solidFill>
                <a:schemeClr val="dk1"/>
              </a:solidFill>
              <a:highlight>
                <a:schemeClr val="lt1"/>
              </a:highlight>
              <a:latin typeface="Work Sans"/>
              <a:ea typeface="Work Sans"/>
              <a:cs typeface="Work Sans"/>
              <a:sym typeface="Work Sans"/>
            </a:endParaRPr>
          </a:p>
        </p:txBody>
      </p:sp>
      <p:graphicFrame>
        <p:nvGraphicFramePr>
          <p:cNvPr id="198" name="Google Shape;198;p25"/>
          <p:cNvGraphicFramePr/>
          <p:nvPr/>
        </p:nvGraphicFramePr>
        <p:xfrm>
          <a:off x="460525" y="935275"/>
          <a:ext cx="3000000" cy="3000000"/>
        </p:xfrm>
        <a:graphic>
          <a:graphicData uri="http://schemas.openxmlformats.org/drawingml/2006/table">
            <a:tbl>
              <a:tblPr>
                <a:noFill/>
                <a:tableStyleId>{7AF70A1D-DEC0-44B7-85B8-152D5538B4A1}</a:tableStyleId>
              </a:tblPr>
              <a:tblGrid>
                <a:gridCol w="2232500"/>
                <a:gridCol w="2670250"/>
                <a:gridCol w="1948700"/>
              </a:tblGrid>
              <a:tr h="334425">
                <a:tc gridSpan="3">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(Top): Robert F. Kennedy, </a:t>
                      </a:r>
                      <a:r>
                        <a:rPr i="1" lang="en" sz="1200">
                          <a:solidFill>
                            <a:schemeClr val="dk1"/>
                          </a:solidFill>
                          <a:latin typeface="Halant"/>
                          <a:ea typeface="Halant"/>
                          <a:cs typeface="Halant"/>
                          <a:sym typeface="Halant"/>
                        </a:rPr>
                        <a:t>Thirteen Days: A Memoir of the Cuban Missile Crisis</a:t>
                      </a:r>
                      <a:r>
                        <a:rPr lang="en" sz="1200">
                          <a:solidFill>
                            <a:schemeClr val="dk1"/>
                          </a:solidFill>
                          <a:latin typeface="Halant"/>
                          <a:ea typeface="Halant"/>
                          <a:cs typeface="Halant"/>
                          <a:sym typeface="Halant"/>
                        </a:rPr>
                        <a:t>, 1969; (Bottom): Vicki Elson, “What the Cuban Missile Crisis Was Really About,” </a:t>
                      </a:r>
                      <a:r>
                        <a:rPr lang="en" sz="1200" u="sng">
                          <a:solidFill>
                            <a:schemeClr val="dk1"/>
                          </a:solidFill>
                          <a:latin typeface="Halant"/>
                          <a:ea typeface="Halant"/>
                          <a:cs typeface="Halant"/>
                          <a:sym typeface="Halant"/>
                          <a:hlinkClick r:id="rId4">
                            <a:extLst>
                              <a:ext uri="{A12FA001-AC4F-418D-AE19-62706E023703}">
                                <ahyp:hlinkClr val="tx"/>
                              </a:ext>
                            </a:extLst>
                          </a:hlinkClick>
                        </a:rPr>
                        <a:t>nuclearban.us</a:t>
                      </a:r>
                      <a:endParaRPr sz="1000">
                        <a:solidFill>
                          <a:schemeClr val="dk1"/>
                        </a:solidFill>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c hMerge="1"/>
              </a:tr>
              <a:tr h="2665850">
                <a:tc gridSpan="3">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It was therefore with some sense of foreboding that I went to the meeting of our Ex-Comm. My concern was justified. A new, this time very formal, letter had arrived from Khrushchev to President Kennedy. It was obviously no longer Mr. Khrushchev personally who was writing, but the Foreign Office of the Kremlin. The letter was quite different from the letter received twelve hours before. “We will remove our missiles from Cuba, you will remove yours from Turkey… The Soviet Union will pledge not to invade or interfere with the internal affairs of Turkey; the U.S. to make the same pledge regarding Cuba.”</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i="1" sz="1200">
                        <a:latin typeface="Inter"/>
                        <a:ea typeface="Inter"/>
                        <a:cs typeface="Inter"/>
                        <a:sym typeface="Inter"/>
                      </a:endParaRPr>
                    </a:p>
                  </a:txBody>
                  <a:tcPr marT="109725" marB="109725" marR="109725" marL="109725">
                    <a:lnL cap="flat" cmpd="sng" w="12700">
                      <a:solidFill>
                        <a:srgbClr val="CC0000">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CC0000">
                          <a:alpha val="0"/>
                        </a:srgbClr>
                      </a:solidFill>
                      <a:prstDash val="solid"/>
                      <a:round/>
                      <a:headEnd len="sm" w="sm" type="none"/>
                      <a:tailEnd len="sm" w="sm" type="none"/>
                    </a:lnB>
                  </a:tcPr>
                </a:tc>
                <a:tc hMerge="1"/>
                <a:tc hMerge="1"/>
              </a:tr>
            </a:tbl>
          </a:graphicData>
        </a:graphic>
      </p:graphicFrame>
      <p:pic>
        <p:nvPicPr>
          <p:cNvPr id="199" name="Google Shape;199;p25"/>
          <p:cNvPicPr preferRelativeResize="0"/>
          <p:nvPr/>
        </p:nvPicPr>
        <p:blipFill>
          <a:blip r:embed="rId5">
            <a:alphaModFix/>
          </a:blip>
          <a:stretch>
            <a:fillRect/>
          </a:stretch>
        </p:blipFill>
        <p:spPr>
          <a:xfrm>
            <a:off x="632050" y="2986075"/>
            <a:ext cx="6475301" cy="364235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3" name="Shape 203"/>
        <p:cNvGrpSpPr/>
        <p:nvPr/>
      </p:nvGrpSpPr>
      <p:grpSpPr>
        <a:xfrm>
          <a:off x="0" y="0"/>
          <a:ext cx="0" cy="0"/>
          <a:chOff x="0" y="0"/>
          <a:chExt cx="0" cy="0"/>
        </a:xfrm>
      </p:grpSpPr>
      <p:sp>
        <p:nvSpPr>
          <p:cNvPr id="204" name="Google Shape;204;p26"/>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E</a:t>
            </a:r>
            <a:endParaRPr sz="1900">
              <a:latin typeface="Halant"/>
              <a:ea typeface="Halant"/>
              <a:cs typeface="Halant"/>
              <a:sym typeface="Halant"/>
            </a:endParaRPr>
          </a:p>
        </p:txBody>
      </p:sp>
      <p:pic>
        <p:nvPicPr>
          <p:cNvPr id="205" name="Google Shape;205;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06" name="Google Shape;206;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07" name="Google Shape;207;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08" name="Google Shape;208;p26"/>
          <p:cNvSpPr txBox="1"/>
          <p:nvPr/>
        </p:nvSpPr>
        <p:spPr>
          <a:xfrm>
            <a:off x="425750" y="7168750"/>
            <a:ext cx="6921000" cy="19953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is the message of Hulme’s political cartoon on the Nuclear Arms Race?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Hulme is arguing that the nuclear arms race is a contest toward a cliff. Both countries are sprinting toward complete destruction.</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this political cartoon and graph demonstrate the efforts of the Soviet Union and the United States to maintain power during the Cold War?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 Both the Soviet Union and the United States rapidly increased their nuclear supply (The US in the late 1950s and the USSR in the 1960s). These weapons increased the awareness of each side as to the potential for destruction and kept each country </a:t>
            </a:r>
            <a:endParaRPr b="1" sz="1200">
              <a:solidFill>
                <a:schemeClr val="accent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at an arm’s length when making foreign policy decisions.</a:t>
            </a:r>
            <a:endParaRPr sz="1200">
              <a:solidFill>
                <a:schemeClr val="accent1"/>
              </a:solidFill>
              <a:latin typeface="Inter"/>
              <a:ea typeface="Inter"/>
              <a:cs typeface="Inter"/>
              <a:sym typeface="Inter"/>
            </a:endParaRPr>
          </a:p>
        </p:txBody>
      </p:sp>
      <p:graphicFrame>
        <p:nvGraphicFramePr>
          <p:cNvPr id="209" name="Google Shape;209;p26"/>
          <p:cNvGraphicFramePr/>
          <p:nvPr/>
        </p:nvGraphicFramePr>
        <p:xfrm>
          <a:off x="425750" y="905050"/>
          <a:ext cx="3000000" cy="3000000"/>
        </p:xfrm>
        <a:graphic>
          <a:graphicData uri="http://schemas.openxmlformats.org/drawingml/2006/table">
            <a:tbl>
              <a:tblPr>
                <a:noFill/>
                <a:tableStyleId>{7AF70A1D-DEC0-44B7-85B8-152D5538B4A1}</a:tableStyleId>
              </a:tblPr>
              <a:tblGrid>
                <a:gridCol w="2307000"/>
                <a:gridCol w="2296475"/>
                <a:gridCol w="2317525"/>
              </a:tblGrid>
              <a:tr h="3051550">
                <a:tc gridSpan="2">
                  <a:txBody>
                    <a:bodyPr/>
                    <a:lstStyle/>
                    <a:p>
                      <a:pPr indent="0" lvl="0" marL="0" rtl="0" algn="l">
                        <a:lnSpc>
                          <a:spcPct val="115000"/>
                        </a:lnSpc>
                        <a:spcBef>
                          <a:spcPts val="0"/>
                        </a:spcBef>
                        <a:spcAft>
                          <a:spcPts val="0"/>
                        </a:spcAft>
                        <a:buClr>
                          <a:schemeClr val="dk1"/>
                        </a:buClr>
                        <a:buSzPts val="1100"/>
                        <a:buFont typeface="Arial"/>
                        <a:buNone/>
                      </a:pPr>
                      <a:r>
                        <a:t/>
                      </a:r>
                      <a:endParaRPr sz="1000">
                        <a:solidFill>
                          <a:srgbClr val="000000"/>
                        </a:solidFill>
                        <a:latin typeface="Halant"/>
                        <a:ea typeface="Halant"/>
                        <a:cs typeface="Halant"/>
                        <a:sym typeface="Halant"/>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c>
                  <a:txBody>
                    <a:bodyPr/>
                    <a:lstStyle/>
                    <a:p>
                      <a:pPr indent="0" lvl="0" marL="0" rtl="0" algn="l">
                        <a:lnSpc>
                          <a:spcPct val="115000"/>
                        </a:lnSpc>
                        <a:spcBef>
                          <a:spcPts val="0"/>
                        </a:spcBef>
                        <a:spcAft>
                          <a:spcPts val="0"/>
                        </a:spcAft>
                        <a:buClr>
                          <a:schemeClr val="dk1"/>
                        </a:buClr>
                        <a:buSzPts val="1100"/>
                        <a:buFont typeface="Arial"/>
                        <a:buNone/>
                      </a:pPr>
                      <a:r>
                        <a:rPr lang="en" sz="1200">
                          <a:solidFill>
                            <a:srgbClr val="222222"/>
                          </a:solidFill>
                          <a:latin typeface="Halant"/>
                          <a:ea typeface="Halant"/>
                          <a:cs typeface="Halant"/>
                          <a:sym typeface="Halant"/>
                        </a:rPr>
                        <a:t>Source: (Left) Etta Hulme Papers, </a:t>
                      </a:r>
                      <a:r>
                        <a:rPr i="1" lang="en" sz="1200">
                          <a:solidFill>
                            <a:srgbClr val="222222"/>
                          </a:solidFill>
                          <a:latin typeface="Halant"/>
                          <a:ea typeface="Halant"/>
                          <a:cs typeface="Halant"/>
                          <a:sym typeface="Halant"/>
                        </a:rPr>
                        <a:t>Nuclear Arms Race</a:t>
                      </a:r>
                      <a:r>
                        <a:rPr lang="en" sz="1200">
                          <a:solidFill>
                            <a:srgbClr val="222222"/>
                          </a:solidFill>
                          <a:latin typeface="Halant"/>
                          <a:ea typeface="Halant"/>
                          <a:cs typeface="Halant"/>
                          <a:sym typeface="Halant"/>
                        </a:rPr>
                        <a:t>, Special Collections, University of Texas at Arlington, June 23, 1986.</a:t>
                      </a:r>
                      <a:endParaRPr sz="1000">
                        <a:solidFill>
                          <a:srgbClr val="000000"/>
                        </a:solidFill>
                        <a:latin typeface="Halant"/>
                        <a:ea typeface="Halant"/>
                        <a:cs typeface="Halant"/>
                        <a:sym typeface="Halant"/>
                      </a:endParaRPr>
                    </a:p>
                  </a:txBody>
                  <a:tcPr marT="109725" marB="109725" marR="109725" marL="109725" anchor="ctr">
                    <a:lnL cap="flat" cmpd="sng" w="12700">
                      <a:solidFill>
                        <a:srgbClr val="9E9E9E"/>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pic>
        <p:nvPicPr>
          <p:cNvPr id="210" name="Google Shape;210;p26"/>
          <p:cNvPicPr preferRelativeResize="0"/>
          <p:nvPr/>
        </p:nvPicPr>
        <p:blipFill>
          <a:blip r:embed="rId4">
            <a:alphaModFix/>
          </a:blip>
          <a:stretch>
            <a:fillRect/>
          </a:stretch>
        </p:blipFill>
        <p:spPr>
          <a:xfrm>
            <a:off x="744388" y="993037"/>
            <a:ext cx="3699226" cy="2879174"/>
          </a:xfrm>
          <a:prstGeom prst="rect">
            <a:avLst/>
          </a:prstGeom>
          <a:noFill/>
          <a:ln>
            <a:noFill/>
          </a:ln>
        </p:spPr>
      </p:pic>
      <p:graphicFrame>
        <p:nvGraphicFramePr>
          <p:cNvPr id="211" name="Google Shape;211;p26"/>
          <p:cNvGraphicFramePr/>
          <p:nvPr/>
        </p:nvGraphicFramePr>
        <p:xfrm>
          <a:off x="425750" y="3958400"/>
          <a:ext cx="3000000" cy="3000000"/>
        </p:xfrm>
        <a:graphic>
          <a:graphicData uri="http://schemas.openxmlformats.org/drawingml/2006/table">
            <a:tbl>
              <a:tblPr>
                <a:noFill/>
                <a:tableStyleId>{8BDC3EA3-1E9D-449C-81E1-7EF8D6E48400}</a:tableStyleId>
              </a:tblPr>
              <a:tblGrid>
                <a:gridCol w="2609600"/>
                <a:gridCol w="4311400"/>
              </a:tblGrid>
              <a:tr h="3132825">
                <a:tc>
                  <a:txBody>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(Right) Federation of American Scientists, “Estimated Nuclear Warhead Stockpiles, 1945-1991,” published online at OurWorldInData.org, 2022.</a:t>
                      </a:r>
                      <a:endParaRPr>
                        <a:latin typeface="Halant"/>
                        <a:ea typeface="Halant"/>
                        <a:cs typeface="Halant"/>
                        <a:sym typeface="Halant"/>
                      </a:endParaRPr>
                    </a:p>
                  </a:txBody>
                  <a:tcPr marT="109725" marB="109725" marR="109725" marL="109725" anchor="ctr">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212" name="Google Shape;212;p26"/>
          <p:cNvPicPr preferRelativeResize="0"/>
          <p:nvPr/>
        </p:nvPicPr>
        <p:blipFill>
          <a:blip r:embed="rId5">
            <a:alphaModFix/>
          </a:blip>
          <a:stretch>
            <a:fillRect/>
          </a:stretch>
        </p:blipFill>
        <p:spPr>
          <a:xfrm>
            <a:off x="3124225" y="4108024"/>
            <a:ext cx="3977221" cy="280813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6" name="Shape 216"/>
        <p:cNvGrpSpPr/>
        <p:nvPr/>
      </p:nvGrpSpPr>
      <p:grpSpPr>
        <a:xfrm>
          <a:off x="0" y="0"/>
          <a:ext cx="0" cy="0"/>
          <a:chOff x="0" y="0"/>
          <a:chExt cx="0" cy="0"/>
        </a:xfrm>
      </p:grpSpPr>
      <p:sp>
        <p:nvSpPr>
          <p:cNvPr id="217" name="Google Shape;217;p27"/>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F</a:t>
            </a:r>
            <a:endParaRPr sz="1900">
              <a:latin typeface="Halant"/>
              <a:ea typeface="Halant"/>
              <a:cs typeface="Halant"/>
              <a:sym typeface="Halant"/>
            </a:endParaRPr>
          </a:p>
        </p:txBody>
      </p:sp>
      <p:pic>
        <p:nvPicPr>
          <p:cNvPr id="218" name="Google Shape;218;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19" name="Google Shape;219;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0" name="Google Shape;220;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21" name="Google Shape;221;p27"/>
          <p:cNvSpPr txBox="1"/>
          <p:nvPr/>
        </p:nvSpPr>
        <p:spPr>
          <a:xfrm>
            <a:off x="425700" y="5745550"/>
            <a:ext cx="6948000" cy="24585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In what ways was the Soviet Union involved in Vietnam in the early years of the war?</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  The Soviet Union supported the Chinese efforts to aid the Vietminh perhaps through the channeling of Soviet weapons and equipment to the Chinese military to use in Vietnam.</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a:t>
            </a:r>
            <a:r>
              <a:rPr i="1" lang="en" sz="1200">
                <a:solidFill>
                  <a:schemeClr val="dk1"/>
                </a:solidFill>
                <a:latin typeface="Inter"/>
                <a:ea typeface="Inter"/>
                <a:cs typeface="Inter"/>
                <a:sym typeface="Inter"/>
              </a:rPr>
              <a:t>Confronting Vietnam</a:t>
            </a:r>
            <a:r>
              <a:rPr lang="en" sz="1200">
                <a:solidFill>
                  <a:schemeClr val="dk1"/>
                </a:solidFill>
                <a:latin typeface="Inter"/>
                <a:ea typeface="Inter"/>
                <a:cs typeface="Inter"/>
                <a:sym typeface="Inter"/>
              </a:rPr>
              <a:t> describe the efforts of the Soviet Union to maintain power during the Cold War?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     Gaiduk explains that the Soviet Union was only partially involved in the Vietnam War. While the Soviet Union spoke in support for the independence efforts of several Asian countries, they did not provide significant material support to the peoples.</a:t>
            </a:r>
            <a:endParaRPr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p:txBody>
      </p:sp>
      <p:graphicFrame>
        <p:nvGraphicFramePr>
          <p:cNvPr id="222" name="Google Shape;222;p27"/>
          <p:cNvGraphicFramePr/>
          <p:nvPr/>
        </p:nvGraphicFramePr>
        <p:xfrm>
          <a:off x="515675" y="896625"/>
          <a:ext cx="3000000" cy="3000000"/>
        </p:xfrm>
        <a:graphic>
          <a:graphicData uri="http://schemas.openxmlformats.org/drawingml/2006/table">
            <a:tbl>
              <a:tblPr>
                <a:noFill/>
                <a:tableStyleId>{7AF70A1D-DEC0-44B7-85B8-152D5538B4A1}</a:tableStyleId>
              </a:tblPr>
              <a:tblGrid>
                <a:gridCol w="3429000"/>
                <a:gridCol w="3429000"/>
              </a:tblGrid>
              <a:tr h="1705575">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Ilya V. Gaiduk, </a:t>
                      </a:r>
                      <a:r>
                        <a:rPr i="1" lang="en" sz="1200">
                          <a:solidFill>
                            <a:schemeClr val="dk1"/>
                          </a:solidFill>
                          <a:latin typeface="Halant"/>
                          <a:ea typeface="Halant"/>
                          <a:cs typeface="Halant"/>
                          <a:sym typeface="Halant"/>
                        </a:rPr>
                        <a:t>Confronting Vietnam: Soviet Policy Toward the Indochina Conflict, 1954-1963</a:t>
                      </a:r>
                      <a:r>
                        <a:rPr lang="en" sz="1200">
                          <a:solidFill>
                            <a:schemeClr val="dk1"/>
                          </a:solidFill>
                          <a:latin typeface="Halant"/>
                          <a:ea typeface="Halant"/>
                          <a:cs typeface="Halant"/>
                          <a:sym typeface="Halant"/>
                        </a:rPr>
                        <a:t>, 2003.</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Ilya V. Gaiduk was a Senior Research Fellow at the Institute of World History, Russian Academy of Sciences in Moscow and a Fellow at the Woodrow Wilson Center in Washington, D.C.</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While the Soviet Union has not released official figures, it is estimated that throughout the Vietnam War, there were approximately 3,000 to 10,000 Soviet military advisors who provided support to North Vietnam but were not there to fight in a combat role.</a:t>
                      </a:r>
                      <a:endParaRPr sz="1200">
                        <a:solidFill>
                          <a:schemeClr val="dk1"/>
                        </a:solidFill>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2945875">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Thus in 1952, as earlier, Soviet policy toward Vietnam remained uncertain. Throughout the first post-World War II decade, the discrepancy between Moscow’s words and deeds vis-à-vis Vietnam was striking. On the one hand, Soviet leaders hailed the struggle for national liberation that had developed in a number of Asian countries, expressed Soviet support for the aspirations of oppressed peoples for independence and national sovereignty, and condemned plans of European imperialists to restore their colonial empires. At the same time, Moscow did almost nothing to help in any material way the struggle of those peoples, indicating that, in general, Stalin as well as his successors assigned a low priority to operations in the colonial world compared with European policy…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Although the prospect of success of the national liberation struggle in Vietnam was more promising than in other Asian countries, the most the Kremlin was prepared to do was give its blessing to China for rendering assistance to the Vietminh. Such assistance might have included Soviet weapons and equipment channeled to Beijing in the framework of the two countries’ cooperation in the Korean War.</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hMerge="1"/>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6" name="Shape 226"/>
        <p:cNvGrpSpPr/>
        <p:nvPr/>
      </p:nvGrpSpPr>
      <p:grpSpPr>
        <a:xfrm>
          <a:off x="0" y="0"/>
          <a:ext cx="0" cy="0"/>
          <a:chOff x="0" y="0"/>
          <a:chExt cx="0" cy="0"/>
        </a:xfrm>
      </p:grpSpPr>
      <p:sp>
        <p:nvSpPr>
          <p:cNvPr id="227" name="Google Shape;227;p28"/>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G</a:t>
            </a:r>
            <a:endParaRPr sz="1900">
              <a:latin typeface="Halant"/>
              <a:ea typeface="Halant"/>
              <a:cs typeface="Halant"/>
              <a:sym typeface="Halant"/>
            </a:endParaRPr>
          </a:p>
        </p:txBody>
      </p:sp>
      <p:pic>
        <p:nvPicPr>
          <p:cNvPr id="228" name="Google Shape;228;p2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9" name="Google Shape;229;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30" name="Google Shape;230;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31" name="Google Shape;231;p28"/>
          <p:cNvSpPr txBox="1"/>
          <p:nvPr/>
        </p:nvSpPr>
        <p:spPr>
          <a:xfrm>
            <a:off x="425700" y="5512520"/>
            <a:ext cx="6921000" cy="23235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led to the involvement of the United States and Soviet Union in Afghanistan?</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There was a coup in 1978 that overthrew the government and replaced it with pro-communist forces.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a:t>
            </a:r>
            <a:r>
              <a:rPr i="1" lang="en" sz="1200">
                <a:solidFill>
                  <a:schemeClr val="dk1"/>
                </a:solidFill>
                <a:latin typeface="Inter"/>
                <a:ea typeface="Inter"/>
                <a:cs typeface="Inter"/>
                <a:sym typeface="Inter"/>
              </a:rPr>
              <a:t>Secret Wars</a:t>
            </a:r>
            <a:r>
              <a:rPr lang="en" sz="1200">
                <a:solidFill>
                  <a:schemeClr val="dk1"/>
                </a:solidFill>
                <a:latin typeface="Inter"/>
                <a:ea typeface="Inter"/>
                <a:cs typeface="Inter"/>
                <a:sym typeface="Inter"/>
              </a:rPr>
              <a:t> describe the efforts of the Soviet Union and United States to maintain power during the Cold War?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The USSR had a covert and overt response to the pro-communist coup. They supplied hundreds of thousands of troops and huge financial support. The US maintained a less direct role in the conflict by supplying Pakistan with assistance to send to Afghanistan. </a:t>
            </a:r>
            <a:endParaRPr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p:txBody>
      </p:sp>
      <p:graphicFrame>
        <p:nvGraphicFramePr>
          <p:cNvPr id="232" name="Google Shape;232;p28"/>
          <p:cNvGraphicFramePr/>
          <p:nvPr/>
        </p:nvGraphicFramePr>
        <p:xfrm>
          <a:off x="457200" y="906150"/>
          <a:ext cx="3000000" cy="3000000"/>
        </p:xfrm>
        <a:graphic>
          <a:graphicData uri="http://schemas.openxmlformats.org/drawingml/2006/table">
            <a:tbl>
              <a:tblPr>
                <a:noFill/>
                <a:tableStyleId>{7AF70A1D-DEC0-44B7-85B8-152D5538B4A1}</a:tableStyleId>
              </a:tblPr>
              <a:tblGrid>
                <a:gridCol w="3429000"/>
                <a:gridCol w="3429000"/>
              </a:tblGrid>
              <a:tr h="734025">
                <a:tc gridSpan="2">
                  <a:txBody>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Austin Carson, </a:t>
                      </a:r>
                      <a:r>
                        <a:rPr i="1" lang="en" sz="1200">
                          <a:solidFill>
                            <a:schemeClr val="dk1"/>
                          </a:solidFill>
                          <a:latin typeface="Halant"/>
                          <a:ea typeface="Halant"/>
                          <a:cs typeface="Halant"/>
                          <a:sym typeface="Halant"/>
                        </a:rPr>
                        <a:t>Secret Wars: Covert Conflict in International Politics</a:t>
                      </a:r>
                      <a:r>
                        <a:rPr lang="en" sz="1200">
                          <a:solidFill>
                            <a:schemeClr val="dk1"/>
                          </a:solidFill>
                          <a:latin typeface="Halant"/>
                          <a:ea typeface="Halant"/>
                          <a:cs typeface="Halant"/>
                          <a:sym typeface="Halant"/>
                        </a:rPr>
                        <a:t>, 2018.</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Work Sans"/>
                        <a:ea typeface="Work Sans"/>
                        <a:cs typeface="Work Sans"/>
                        <a:sym typeface="Work Sans"/>
                      </a:endParaRPr>
                    </a:p>
                    <a:p>
                      <a:pPr indent="0" lvl="0" marL="0" rtl="0" algn="l">
                        <a:lnSpc>
                          <a:spcPct val="115000"/>
                        </a:lnSpc>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Austin Carson is an Associate Professor of Political Science at the University of Chicago.</a:t>
                      </a:r>
                      <a:endParaRPr sz="1200">
                        <a:solidFill>
                          <a:schemeClr val="dk1"/>
                        </a:solidFill>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3653500">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During the 1980s, Afghanistan played host to interventions by the United States and Soviet Union. Long a peripheral concern for Washington and Moscow, a pro-communist coup in 1978 thrust Afghanistan into the center of the Cold War rivalry. A growing insurgency eventually forced Soviet leaders to intervene militarily, first covertly then overtly. In response, Washington worked with a local partner, Pakistan, to provide covert aid to Afghan rebels. During nine years of occupation, the Soviets maintained an occupation force of more than 75,000 combat troops, with 600,000 military personnel spending time in the country at least once. Soviet leaders also provided thousands of civilian, intelligence, and military advisors, suffered a total of 13,000 dead and more than 40,000 wounded, and spent in excess of 10 billion rubles…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reaction to the Soviet Invasion [of Afghanistan in December 1979], President Jimmy Carter approved a broad package of responses in early 1980. Along with public speeches, press backgrounders, consultation with allies, and symbolic gestures [i.e., Olympics boycott), President Carter authorized a new covert aid program to encourage rebel groups to resist the Soviet presence. Within days of the Soviet airlifts, Carter had authorized secret provision of weapons and related assistance to Afghan insurgent groups. The $30 million CIA-led covert aid program in 1979 would grow to $250 million per year by 1985… The program relied on a local administrator and collaborator, Pakistan.</a:t>
                      </a:r>
                      <a:endParaRPr sz="1200">
                        <a:solidFill>
                          <a:schemeClr val="dk1"/>
                        </a:solidFill>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hMerge="1"/>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36" name="Shape 236"/>
        <p:cNvGrpSpPr/>
        <p:nvPr/>
      </p:nvGrpSpPr>
      <p:grpSpPr>
        <a:xfrm>
          <a:off x="0" y="0"/>
          <a:ext cx="0" cy="0"/>
          <a:chOff x="0" y="0"/>
          <a:chExt cx="0" cy="0"/>
        </a:xfrm>
      </p:grpSpPr>
      <p:sp>
        <p:nvSpPr>
          <p:cNvPr id="237" name="Google Shape;237;p29"/>
          <p:cNvSpPr txBox="1"/>
          <p:nvPr/>
        </p:nvSpPr>
        <p:spPr>
          <a:xfrm>
            <a:off x="0" y="0"/>
            <a:ext cx="7772400" cy="9198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Comparison</a:t>
            </a:r>
            <a:endParaRPr sz="2500">
              <a:solidFill>
                <a:schemeClr val="dk1"/>
              </a:solidFill>
              <a:latin typeface="Plus Jakarta Sans"/>
              <a:ea typeface="Plus Jakarta Sans"/>
              <a:cs typeface="Plus Jakarta Sans"/>
              <a:sym typeface="Plus Jakarta Sans"/>
            </a:endParaRPr>
          </a:p>
        </p:txBody>
      </p:sp>
      <p:sp>
        <p:nvSpPr>
          <p:cNvPr id="238" name="Google Shape;238;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39" name="Google Shape;239;p29"/>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40" name="Google Shape;240;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41" name="Google Shape;241;p29"/>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42" name="Google Shape;242;p29"/>
          <p:cNvSpPr txBox="1"/>
          <p:nvPr/>
        </p:nvSpPr>
        <p:spPr>
          <a:xfrm>
            <a:off x="503838" y="2163829"/>
            <a:ext cx="2298600" cy="798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t/>
            </a:r>
            <a:endParaRPr sz="1800">
              <a:latin typeface="Inter"/>
              <a:ea typeface="Inter"/>
              <a:cs typeface="Inter"/>
              <a:sym typeface="Inter"/>
            </a:endParaRPr>
          </a:p>
        </p:txBody>
      </p:sp>
      <p:sp>
        <p:nvSpPr>
          <p:cNvPr id="243" name="Google Shape;243;p29"/>
          <p:cNvSpPr txBox="1"/>
          <p:nvPr/>
        </p:nvSpPr>
        <p:spPr>
          <a:xfrm>
            <a:off x="4970083" y="2163831"/>
            <a:ext cx="2298600" cy="798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t/>
            </a:r>
            <a:endParaRPr sz="1800">
              <a:latin typeface="Inter"/>
              <a:ea typeface="Inter"/>
              <a:cs typeface="Inter"/>
              <a:sym typeface="Inter"/>
            </a:endParaRPr>
          </a:p>
        </p:txBody>
      </p:sp>
      <p:graphicFrame>
        <p:nvGraphicFramePr>
          <p:cNvPr id="244" name="Google Shape;244;p29"/>
          <p:cNvGraphicFramePr/>
          <p:nvPr/>
        </p:nvGraphicFramePr>
        <p:xfrm>
          <a:off x="503824" y="3910029"/>
          <a:ext cx="3000000" cy="3000000"/>
        </p:xfrm>
        <a:graphic>
          <a:graphicData uri="http://schemas.openxmlformats.org/drawingml/2006/table">
            <a:tbl>
              <a:tblPr>
                <a:noFill/>
                <a:tableStyleId>{8BDC3EA3-1E9D-449C-81E1-7EF8D6E48400}</a:tableStyleId>
              </a:tblPr>
              <a:tblGrid>
                <a:gridCol w="2254925"/>
                <a:gridCol w="2254925"/>
                <a:gridCol w="2254925"/>
              </a:tblGrid>
              <a:tr h="1119175">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1</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2</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3</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245" name="Google Shape;245;p29"/>
          <p:cNvGraphicFramePr/>
          <p:nvPr/>
        </p:nvGraphicFramePr>
        <p:xfrm>
          <a:off x="503824" y="6474548"/>
          <a:ext cx="3000000" cy="3000000"/>
        </p:xfrm>
        <a:graphic>
          <a:graphicData uri="http://schemas.openxmlformats.org/drawingml/2006/table">
            <a:tbl>
              <a:tblPr>
                <a:noFill/>
                <a:tableStyleId>{8BDC3EA3-1E9D-449C-81E1-7EF8D6E48400}</a:tableStyleId>
              </a:tblPr>
              <a:tblGrid>
                <a:gridCol w="2579025"/>
                <a:gridCol w="1616500"/>
                <a:gridCol w="2569225"/>
              </a:tblGrid>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t/>
                      </a:r>
                      <a:endParaRPr sz="1500">
                        <a:latin typeface="Inter"/>
                        <a:ea typeface="Inter"/>
                        <a:cs typeface="Inter"/>
                        <a:sym typeface="Inter"/>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246" name="Google Shape;246;p29"/>
          <p:cNvSpPr/>
          <p:nvPr/>
        </p:nvSpPr>
        <p:spPr>
          <a:xfrm rot="-5400000">
            <a:off x="3411863" y="545679"/>
            <a:ext cx="9795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247" name="Google Shape;247;p29"/>
          <p:cNvSpPr/>
          <p:nvPr/>
        </p:nvSpPr>
        <p:spPr>
          <a:xfrm rot="-5400000">
            <a:off x="3596213" y="3304133"/>
            <a:ext cx="6108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248" name="Google Shape;248;p29"/>
          <p:cNvSpPr txBox="1"/>
          <p:nvPr/>
        </p:nvSpPr>
        <p:spPr>
          <a:xfrm>
            <a:off x="3199613" y="2411540"/>
            <a:ext cx="1373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700">
                <a:latin typeface="Inter"/>
                <a:ea typeface="Inter"/>
                <a:cs typeface="Inter"/>
                <a:sym typeface="Inter"/>
              </a:rPr>
              <a:t>Similarities</a:t>
            </a:r>
            <a:endParaRPr sz="1700">
              <a:latin typeface="Inter"/>
              <a:ea typeface="Inter"/>
              <a:cs typeface="Inter"/>
              <a:sym typeface="Inter"/>
            </a:endParaRPr>
          </a:p>
        </p:txBody>
      </p:sp>
      <p:sp>
        <p:nvSpPr>
          <p:cNvPr id="249" name="Google Shape;249;p29"/>
          <p:cNvSpPr txBox="1"/>
          <p:nvPr/>
        </p:nvSpPr>
        <p:spPr>
          <a:xfrm>
            <a:off x="2541553" y="5345018"/>
            <a:ext cx="2720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200"/>
              <a:buFont typeface="Arial"/>
              <a:buNone/>
            </a:pPr>
            <a:r>
              <a:rPr lang="en" sz="1600">
                <a:solidFill>
                  <a:schemeClr val="dk1"/>
                </a:solidFill>
                <a:latin typeface="Inter"/>
                <a:ea typeface="Inter"/>
                <a:cs typeface="Inter"/>
                <a:sym typeface="Inter"/>
              </a:rPr>
              <a:t>Different in regards to...</a:t>
            </a:r>
            <a:endParaRPr sz="1600">
              <a:solidFill>
                <a:schemeClr val="dk1"/>
              </a:solidFill>
              <a:latin typeface="Inter"/>
              <a:ea typeface="Inter"/>
              <a:cs typeface="Inter"/>
              <a:sym typeface="Inter"/>
            </a:endParaRPr>
          </a:p>
          <a:p>
            <a:pPr indent="0" lvl="0" marL="0" rtl="0" algn="ctr">
              <a:spcBef>
                <a:spcPts val="0"/>
              </a:spcBef>
              <a:spcAft>
                <a:spcPts val="0"/>
              </a:spcAft>
              <a:buNone/>
            </a:pPr>
            <a:r>
              <a:t/>
            </a:r>
            <a:endParaRPr sz="1700">
              <a:latin typeface="Inter"/>
              <a:ea typeface="Inter"/>
              <a:cs typeface="Inter"/>
              <a:sym typeface="Inter"/>
            </a:endParaRPr>
          </a:p>
        </p:txBody>
      </p:sp>
      <p:sp>
        <p:nvSpPr>
          <p:cNvPr id="250" name="Google Shape;250;p29"/>
          <p:cNvSpPr txBox="1"/>
          <p:nvPr/>
        </p:nvSpPr>
        <p:spPr>
          <a:xfrm>
            <a:off x="966600" y="1165650"/>
            <a:ext cx="6091200" cy="6744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First, write two topics to be compared  below. Then identify three ways that these topics are similar. Next, identify three ways in which they differ. In the middle of the differences table, identify how they are different from each other.</a:t>
            </a:r>
            <a:endParaRPr sz="1200">
              <a:latin typeface="Plus Jakarta Sans"/>
              <a:ea typeface="Plus Jakarta Sans"/>
              <a:cs typeface="Plus Jakarta Sans"/>
              <a:sym typeface="Plus Jakarta Sans"/>
            </a:endParaRPr>
          </a:p>
        </p:txBody>
      </p:sp>
      <p:pic>
        <p:nvPicPr>
          <p:cNvPr id="251" name="Google Shape;251;p29"/>
          <p:cNvPicPr preferRelativeResize="0"/>
          <p:nvPr/>
        </p:nvPicPr>
        <p:blipFill>
          <a:blip r:embed="rId5">
            <a:alphaModFix/>
          </a:blip>
          <a:stretch>
            <a:fillRect/>
          </a:stretch>
        </p:blipFill>
        <p:spPr>
          <a:xfrm>
            <a:off x="342975" y="1165660"/>
            <a:ext cx="674458" cy="67445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6" name="Shape 66"/>
        <p:cNvGrpSpPr/>
        <p:nvPr/>
      </p:nvGrpSpPr>
      <p:grpSpPr>
        <a:xfrm>
          <a:off x="0" y="0"/>
          <a:ext cx="0" cy="0"/>
          <a:chOff x="0" y="0"/>
          <a:chExt cx="0" cy="0"/>
        </a:xfrm>
      </p:grpSpPr>
      <p:sp>
        <p:nvSpPr>
          <p:cNvPr id="67" name="Google Shape;67;p14"/>
          <p:cNvSpPr txBox="1"/>
          <p:nvPr/>
        </p:nvSpPr>
        <p:spPr>
          <a:xfrm>
            <a:off x="0" y="0"/>
            <a:ext cx="7772400" cy="492000"/>
          </a:xfrm>
          <a:prstGeom prst="rect">
            <a:avLst/>
          </a:prstGeom>
          <a:solidFill>
            <a:schemeClr val="accent5"/>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Teacher Overview and Suggested Timeline</a:t>
            </a:r>
            <a:endParaRPr sz="1900">
              <a:solidFill>
                <a:schemeClr val="lt1"/>
              </a:solidFill>
              <a:latin typeface="Halant"/>
              <a:ea typeface="Halant"/>
              <a:cs typeface="Halant"/>
              <a:sym typeface="Halant"/>
            </a:endParaRPr>
          </a:p>
        </p:txBody>
      </p:sp>
      <p:pic>
        <p:nvPicPr>
          <p:cNvPr id="68" name="Google Shape;68;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69" name="Google Shape;69;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0" name="Google Shape;70;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71" name="Google Shape;71;p14"/>
          <p:cNvSpPr txBox="1"/>
          <p:nvPr/>
        </p:nvSpPr>
        <p:spPr>
          <a:xfrm>
            <a:off x="1796725" y="4850413"/>
            <a:ext cx="5528700" cy="406500"/>
          </a:xfrm>
          <a:prstGeom prst="rect">
            <a:avLst/>
          </a:prstGeom>
          <a:noFill/>
          <a:ln>
            <a:noFill/>
          </a:ln>
        </p:spPr>
        <p:txBody>
          <a:bodyPr anchorCtr="0" anchor="t" bIns="109725" lIns="109725" spcFirstLastPara="1" rIns="109725" wrap="square" tIns="109725">
            <a:spAutoFit/>
          </a:bodyPr>
          <a:lstStyle/>
          <a:p>
            <a:pPr indent="0" lvl="0" marL="0" rtl="0" algn="ctr">
              <a:spcBef>
                <a:spcPts val="0"/>
              </a:spcBef>
              <a:spcAft>
                <a:spcPts val="0"/>
              </a:spcAft>
              <a:buNone/>
            </a:pPr>
            <a:r>
              <a:rPr b="1" lang="en" sz="1200">
                <a:solidFill>
                  <a:schemeClr val="dk1"/>
                </a:solidFill>
                <a:latin typeface="Halant"/>
                <a:ea typeface="Halant"/>
                <a:cs typeface="Halant"/>
                <a:sym typeface="Halant"/>
              </a:rPr>
              <a:t>Targeted Historical Thinking Skill: Comparison</a:t>
            </a:r>
            <a:endParaRPr b="1" sz="1200">
              <a:solidFill>
                <a:schemeClr val="dk1"/>
              </a:solidFill>
              <a:latin typeface="Halant"/>
              <a:ea typeface="Halant"/>
              <a:cs typeface="Halant"/>
              <a:sym typeface="Halant"/>
            </a:endParaRPr>
          </a:p>
        </p:txBody>
      </p:sp>
      <p:graphicFrame>
        <p:nvGraphicFramePr>
          <p:cNvPr id="72" name="Google Shape;72;p14"/>
          <p:cNvGraphicFramePr/>
          <p:nvPr/>
        </p:nvGraphicFramePr>
        <p:xfrm>
          <a:off x="1796713" y="5279888"/>
          <a:ext cx="3000000" cy="3000000"/>
        </p:xfrm>
        <a:graphic>
          <a:graphicData uri="http://schemas.openxmlformats.org/drawingml/2006/table">
            <a:tbl>
              <a:tblPr bandRow="1">
                <a:noFill/>
                <a:tableStyleId>{AA614D6B-4BE8-4D85-B05E-40AFDD29C407}</a:tableStyleId>
              </a:tblPr>
              <a:tblGrid>
                <a:gridCol w="1841925"/>
                <a:gridCol w="1888575"/>
                <a:gridCol w="1798275"/>
              </a:tblGrid>
              <a:tr h="773925">
                <a:tc gridSpan="3">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Thinking historically means identifying both the similarities and the differences between the people, places, events, and ideas studied in history.</a:t>
                      </a:r>
                      <a:endParaRPr sz="900">
                        <a:latin typeface="Inter"/>
                        <a:ea typeface="Inter"/>
                        <a:cs typeface="Inter"/>
                        <a:sym typeface="Inter"/>
                      </a:endParaRPr>
                    </a:p>
                  </a:txBody>
                  <a:tcPr marT="109725" marB="109725" marR="109725" marL="1097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sp>
        <p:nvSpPr>
          <p:cNvPr id="73" name="Google Shape;73;p14"/>
          <p:cNvSpPr txBox="1"/>
          <p:nvPr/>
        </p:nvSpPr>
        <p:spPr>
          <a:xfrm>
            <a:off x="447000" y="654125"/>
            <a:ext cx="6878400" cy="3963300"/>
          </a:xfrm>
          <a:prstGeom prst="rect">
            <a:avLst/>
          </a:prstGeom>
          <a:noFill/>
          <a:ln>
            <a:noFill/>
          </a:ln>
        </p:spPr>
        <p:txBody>
          <a:bodyPr anchorCtr="0" anchor="t"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Overview of Curated Research Paper (CRP)</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This CRP was developed with the aim of emphasizing the differing actions and strategies of the United States and the Soviet Union throughout the Cold War. Due to their sharp economic disagreements, the two superpowers maintained conflicting goals after World War II. The key in this CRP is to help students recognize the similar formation of political and military alliances and the comparable increase in funding and production of nuclear weapons of both countries. However, students must also acknowledge that throughout the almost five decades of the Cold War, the nations engaged in proxy wars at varying levels. The documents in this </a:t>
            </a:r>
            <a:r>
              <a:rPr lang="en" sz="1100">
                <a:solidFill>
                  <a:schemeClr val="dk1"/>
                </a:solidFill>
                <a:latin typeface="Inter"/>
                <a:ea typeface="Inter"/>
                <a:cs typeface="Inter"/>
                <a:sym typeface="Inter"/>
              </a:rPr>
              <a:t>CRP</a:t>
            </a:r>
            <a:r>
              <a:rPr lang="en" sz="1100">
                <a:solidFill>
                  <a:schemeClr val="dk1"/>
                </a:solidFill>
                <a:latin typeface="Inter"/>
                <a:ea typeface="Inter"/>
                <a:cs typeface="Inter"/>
                <a:sym typeface="Inter"/>
              </a:rPr>
              <a:t> serve to highlight the similarities and differences in their approaches to the worldwide conflict that emerged after World War II. Documents A and C relate to the topic of formation of alliances. Document A provides the text from the North Atlantic Treaty while Document C includes an excerpt from the Warsaw Pact. The topic of nuclear proliferation is addressed in Documents D and E. Document D provides a map and excerpt relating to the Cuban Missile Crisis helping students to understand that the blame for the near catastrophe falls on both nations. Document E contains both a political cartoon, to illustrate the potential consequence of the nuclear arms race, and a graph, to display the growth of nuclear stockpiles of the nations. Finally, Documents B, F, and G provide students with an analysis of the US and USSR’s involvement in proxy wars. While Document B highlights the domino theory and the justification for the massive participation of the US in Vietnam, Document F provides the much more minor approach of the USSR to the conflict. However, in Document G, the two nations flip-flop in their actions in another proxy war in Afghanistan providing an opportunity for analysis by students.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pic>
        <p:nvPicPr>
          <p:cNvPr id="74" name="Google Shape;74;p14"/>
          <p:cNvPicPr preferRelativeResize="0"/>
          <p:nvPr/>
        </p:nvPicPr>
        <p:blipFill>
          <a:blip r:embed="rId4">
            <a:alphaModFix/>
          </a:blip>
          <a:stretch>
            <a:fillRect/>
          </a:stretch>
        </p:blipFill>
        <p:spPr>
          <a:xfrm>
            <a:off x="187850" y="4995613"/>
            <a:ext cx="1342500" cy="1342500"/>
          </a:xfrm>
          <a:prstGeom prst="rect">
            <a:avLst/>
          </a:prstGeom>
          <a:noFill/>
          <a:ln>
            <a:noFill/>
          </a:ln>
        </p:spPr>
      </p:pic>
      <p:sp>
        <p:nvSpPr>
          <p:cNvPr id="75" name="Google Shape;75;p14"/>
          <p:cNvSpPr txBox="1"/>
          <p:nvPr/>
        </p:nvSpPr>
        <p:spPr>
          <a:xfrm>
            <a:off x="447050" y="6198638"/>
            <a:ext cx="6878400" cy="3192300"/>
          </a:xfrm>
          <a:prstGeom prst="rect">
            <a:avLst/>
          </a:prstGeom>
          <a:noFill/>
          <a:ln>
            <a:noFill/>
          </a:ln>
        </p:spPr>
        <p:txBody>
          <a:bodyPr anchorCtr="0" anchor="t" bIns="109725" lIns="109725" spcFirstLastPara="1" rIns="109725" wrap="square" tIns="109725">
            <a:spAutoFit/>
          </a:bodyPr>
          <a:lstStyle/>
          <a:p>
            <a:pPr indent="0" lvl="0" marL="0" rtl="0" algn="ctr">
              <a:spcBef>
                <a:spcPts val="0"/>
              </a:spcBef>
              <a:spcAft>
                <a:spcPts val="0"/>
              </a:spcAft>
              <a:buNone/>
            </a:pPr>
            <a:r>
              <a:rPr lang="en" sz="1200">
                <a:solidFill>
                  <a:srgbClr val="000000"/>
                </a:solidFill>
                <a:latin typeface="Halant SemiBold"/>
                <a:ea typeface="Halant SemiBold"/>
                <a:cs typeface="Halant SemiBold"/>
                <a:sym typeface="Halant SemiBold"/>
              </a:rPr>
              <a:t>Suggested Timetable for this </a:t>
            </a:r>
            <a:r>
              <a:rPr lang="en" sz="1200">
                <a:latin typeface="Halant SemiBold"/>
                <a:ea typeface="Halant SemiBold"/>
                <a:cs typeface="Halant SemiBold"/>
                <a:sym typeface="Halant SemiBold"/>
              </a:rPr>
              <a:t>Curated Research Paper</a:t>
            </a:r>
            <a:endParaRPr sz="1200">
              <a:solidFill>
                <a:srgbClr val="000000"/>
              </a:solidFill>
              <a:latin typeface="Halant SemiBold"/>
              <a:ea typeface="Halant SemiBold"/>
              <a:cs typeface="Halant SemiBold"/>
              <a:sym typeface="Halant SemiBold"/>
            </a:endParaRPr>
          </a:p>
          <a:p>
            <a:pPr indent="0" lvl="0" marL="0" rtl="0" algn="ctr">
              <a:spcBef>
                <a:spcPts val="0"/>
              </a:spcBef>
              <a:spcAft>
                <a:spcPts val="0"/>
              </a:spcAft>
              <a:buNone/>
            </a:pPr>
            <a:r>
              <a:rPr lang="en" sz="1200">
                <a:solidFill>
                  <a:srgbClr val="000000"/>
                </a:solidFill>
                <a:latin typeface="Plus Jakarta Sans SemiBold"/>
                <a:ea typeface="Plus Jakarta Sans SemiBold"/>
                <a:cs typeface="Plus Jakarta Sans SemiBold"/>
                <a:sym typeface="Plus Jakarta Sans SemiBold"/>
              </a:rPr>
              <a:t>(Based on a 55 minute class)</a:t>
            </a:r>
            <a:endParaRPr sz="1200">
              <a:solidFill>
                <a:srgbClr val="000000"/>
              </a:solidFill>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t/>
            </a:r>
            <a:endParaRPr sz="1300">
              <a:latin typeface="Plus Jakarta Sans SemiBold"/>
              <a:ea typeface="Plus Jakarta Sans SemiBold"/>
              <a:cs typeface="Plus Jakarta Sans SemiBold"/>
              <a:sym typeface="Plus Jakarta Sans SemiBold"/>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Day 1</a:t>
            </a:r>
            <a:r>
              <a:rPr lang="en" sz="1200">
                <a:solidFill>
                  <a:srgbClr val="000000"/>
                </a:solidFill>
                <a:latin typeface="Inter"/>
                <a:ea typeface="Inter"/>
                <a:cs typeface="Inter"/>
                <a:sym typeface="Inter"/>
              </a:rPr>
              <a:t>: Introduce the prompt and historical thinking skill for this CRP The thinking skill for this CRP is </a:t>
            </a:r>
            <a:r>
              <a:rPr lang="en" sz="1200">
                <a:latin typeface="Inter"/>
                <a:ea typeface="Inter"/>
                <a:cs typeface="Inter"/>
                <a:sym typeface="Inter"/>
              </a:rPr>
              <a:t>Comparison</a:t>
            </a:r>
            <a:r>
              <a:rPr lang="en" sz="1200">
                <a:solidFill>
                  <a:srgbClr val="000000"/>
                </a:solidFill>
                <a:latin typeface="Inter"/>
                <a:ea typeface="Inter"/>
                <a:cs typeface="Inter"/>
                <a:sym typeface="Inter"/>
              </a:rPr>
              <a:t>. Complete key vocabulary, brainstorm, relevant to today, and context sections.</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Day 2:</a:t>
            </a:r>
            <a:r>
              <a:rPr lang="en" sz="1200">
                <a:solidFill>
                  <a:srgbClr val="000000"/>
                </a:solidFill>
                <a:latin typeface="Inter"/>
                <a:ea typeface="Inter"/>
                <a:cs typeface="Inter"/>
                <a:sym typeface="Inter"/>
              </a:rPr>
              <a:t> Read and analyze the documents, making annotations as needed on each document.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Day 3</a:t>
            </a:r>
            <a:r>
              <a:rPr lang="en" sz="1200">
                <a:solidFill>
                  <a:srgbClr val="000000"/>
                </a:solidFill>
                <a:latin typeface="Inter"/>
                <a:ea typeface="Inter"/>
                <a:cs typeface="Inter"/>
                <a:sym typeface="Inter"/>
              </a:rPr>
              <a:t>: Engage in a socratic seminar. If possible, have students complete Prep Organizer the day before the seminar. With prep, the seminar can begin on Day 2 and go into Day 4.</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Day 4</a:t>
            </a:r>
            <a:r>
              <a:rPr lang="en" sz="1200">
                <a:solidFill>
                  <a:srgbClr val="000000"/>
                </a:solidFill>
                <a:latin typeface="Inter"/>
                <a:ea typeface="Inter"/>
                <a:cs typeface="Inter"/>
                <a:sym typeface="Inter"/>
              </a:rPr>
              <a:t>: Begin thesis creation, essay outline, and rough draft. Go over the rubric to ensure that students know what is required of the essay. If time allows, incorporate peer editing.</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Day 5</a:t>
            </a:r>
            <a:r>
              <a:rPr lang="en" sz="1200">
                <a:solidFill>
                  <a:srgbClr val="000000"/>
                </a:solidFill>
                <a:latin typeface="Inter"/>
                <a:ea typeface="Inter"/>
                <a:cs typeface="Inter"/>
                <a:sym typeface="Inter"/>
              </a:rPr>
              <a:t>: Write the essay. Students can use this CRP, notes, essay organizers, etc.</a:t>
            </a:r>
            <a:endParaRPr b="1" sz="1200">
              <a:solidFill>
                <a:srgbClr val="000000"/>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9" name="Shape 79"/>
        <p:cNvGrpSpPr/>
        <p:nvPr/>
      </p:nvGrpSpPr>
      <p:grpSpPr>
        <a:xfrm>
          <a:off x="0" y="0"/>
          <a:ext cx="0" cy="0"/>
          <a:chOff x="0" y="0"/>
          <a:chExt cx="0" cy="0"/>
        </a:xfrm>
      </p:grpSpPr>
      <p:sp>
        <p:nvSpPr>
          <p:cNvPr id="80" name="Google Shape;80;p15"/>
          <p:cNvSpPr txBox="1"/>
          <p:nvPr/>
        </p:nvSpPr>
        <p:spPr>
          <a:xfrm>
            <a:off x="0" y="0"/>
            <a:ext cx="7772400" cy="492000"/>
          </a:xfrm>
          <a:prstGeom prst="rect">
            <a:avLst/>
          </a:prstGeom>
          <a:solidFill>
            <a:schemeClr val="accent5"/>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Grading Rubric - HS Comparison</a:t>
            </a:r>
            <a:endParaRPr sz="1900">
              <a:solidFill>
                <a:schemeClr val="lt1"/>
              </a:solidFill>
              <a:latin typeface="Halant"/>
              <a:ea typeface="Halant"/>
              <a:cs typeface="Halant"/>
              <a:sym typeface="Halant"/>
            </a:endParaRPr>
          </a:p>
        </p:txBody>
      </p:sp>
      <p:pic>
        <p:nvPicPr>
          <p:cNvPr id="81" name="Google Shape;81;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2" name="Google Shape;82;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3" name="Google Shape;83;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84" name="Google Shape;84;p15"/>
          <p:cNvGraphicFramePr/>
          <p:nvPr/>
        </p:nvGraphicFramePr>
        <p:xfrm>
          <a:off x="424863" y="671988"/>
          <a:ext cx="3000000" cy="3000000"/>
        </p:xfrm>
        <a:graphic>
          <a:graphicData uri="http://schemas.openxmlformats.org/drawingml/2006/table">
            <a:tbl>
              <a:tblPr>
                <a:noFill/>
                <a:tableStyleId>{7AF70A1D-DEC0-44B7-85B8-152D5538B4A1}</a:tableStyleId>
              </a:tblPr>
              <a:tblGrid>
                <a:gridCol w="829225"/>
                <a:gridCol w="3001325"/>
                <a:gridCol w="3092100"/>
              </a:tblGrid>
              <a:tr h="212725">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Category</a:t>
                      </a:r>
                      <a:endParaRPr b="1" sz="800">
                        <a:latin typeface="Plus Jakarta Sans"/>
                        <a:ea typeface="Plus Jakarta Sans"/>
                        <a:cs typeface="Plus Jakarta Sans"/>
                        <a:sym typeface="Plus Jakarta Sans"/>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Criteria</a:t>
                      </a:r>
                      <a:endParaRPr b="1" sz="800">
                        <a:latin typeface="Plus Jakarta Sans"/>
                        <a:ea typeface="Plus Jakarta Sans"/>
                        <a:cs typeface="Plus Jakarta Sans"/>
                        <a:sym typeface="Plus Jakarta Sans"/>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Guide for Grading</a:t>
                      </a:r>
                      <a:endParaRPr b="1" sz="800">
                        <a:latin typeface="Plus Jakarta Sans"/>
                        <a:ea typeface="Plus Jakarta Sans"/>
                        <a:cs typeface="Plus Jakarta Sans"/>
                        <a:sym typeface="Plus Jakarta Sans"/>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419125">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Thesis</a:t>
                      </a:r>
                      <a:endParaRPr b="1" sz="800">
                        <a:latin typeface="Plus Jakarta Sans"/>
                        <a:ea typeface="Plus Jakarta Sans"/>
                        <a:cs typeface="Plus Jakarta Sans"/>
                        <a:sym typeface="Plus Jakarta Sans"/>
                      </a:endParaRPr>
                    </a:p>
                    <a:p>
                      <a:pPr indent="0" lvl="0" marL="0" rtl="0" algn="ctr">
                        <a:spcBef>
                          <a:spcPts val="0"/>
                        </a:spcBef>
                        <a:spcAft>
                          <a:spcPts val="0"/>
                        </a:spcAft>
                        <a:buNone/>
                      </a:pPr>
                      <a:r>
                        <a:rPr b="1" lang="en" sz="600">
                          <a:latin typeface="Plus Jakarta Sans"/>
                          <a:ea typeface="Plus Jakarta Sans"/>
                          <a:cs typeface="Plus Jakarta Sans"/>
                          <a:sym typeface="Plus Jakarta Sans"/>
                        </a:rPr>
                        <a:t> (0-1 point)</a:t>
                      </a:r>
                      <a:endParaRPr b="1" sz="600">
                        <a:latin typeface="Plus Jakarta Sans"/>
                        <a:ea typeface="Plus Jakarta Sans"/>
                        <a:cs typeface="Plus Jakarta Sans"/>
                        <a:sym typeface="Plus Jakarta Sans"/>
                      </a:endParaRPr>
                    </a:p>
                    <a:p>
                      <a:pPr indent="0" lvl="0" marL="0" rtl="0" algn="ctr">
                        <a:spcBef>
                          <a:spcPts val="0"/>
                        </a:spcBef>
                        <a:spcAft>
                          <a:spcPts val="0"/>
                        </a:spcAft>
                        <a:buNone/>
                      </a:pPr>
                      <a:r>
                        <a:rPr b="1" lang="en" sz="600">
                          <a:latin typeface="Plus Jakarta Sans"/>
                          <a:ea typeface="Plus Jakarta Sans"/>
                          <a:cs typeface="Plus Jakarta Sans"/>
                          <a:sym typeface="Plus Jakarta Sans"/>
                        </a:rPr>
                        <a:t>(CCSS RH9-12.2; WHST9-12.1a)</a:t>
                      </a:r>
                      <a:endParaRPr b="1" sz="6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Clear thesis, in the introduction paragraph, which makes a historically defensible claim.</a:t>
                      </a:r>
                      <a:endParaRPr sz="9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Thesis must make a claim that clearly answers the prompt in the introduction and can be defended; it may not be a simple restatement of the prompt.</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031875">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Purpose (0-2 points)</a:t>
                      </a:r>
                      <a:endParaRPr b="1" sz="800">
                        <a:latin typeface="Plus Jakarta Sans"/>
                        <a:ea typeface="Plus Jakarta Sans"/>
                        <a:cs typeface="Plus Jakarta Sans"/>
                        <a:sym typeface="Plus Jakarta Sans"/>
                      </a:endParaRPr>
                    </a:p>
                    <a:p>
                      <a:pPr indent="0" lvl="0" marL="0" rtl="0" algn="ctr">
                        <a:spcBef>
                          <a:spcPts val="0"/>
                        </a:spcBef>
                        <a:spcAft>
                          <a:spcPts val="0"/>
                        </a:spcAft>
                        <a:buNone/>
                      </a:pPr>
                      <a:r>
                        <a:rPr b="1" lang="en" sz="700">
                          <a:latin typeface="Plus Jakarta Sans"/>
                          <a:ea typeface="Plus Jakarta Sans"/>
                          <a:cs typeface="Plus Jakarta Sans"/>
                          <a:sym typeface="Plus Jakarta Sans"/>
                        </a:rPr>
                        <a:t>(CCSS RH9-12.2; WHST9-12.1)</a:t>
                      </a:r>
                      <a:endParaRPr b="1" sz="7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The argument, supported by evidence and analysis, should be clear throughout the paper to earn 2 points. </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If the argument is mostly clear, but unclear at times, one point is awarded.</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If no argument exists, or the argument is unclear, no points are awarded.</a:t>
                      </a:r>
                      <a:endParaRPr sz="10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479550">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Textual Evidence</a:t>
                      </a:r>
                      <a:endParaRPr b="1" sz="800">
                        <a:latin typeface="Plus Jakarta Sans"/>
                        <a:ea typeface="Plus Jakarta Sans"/>
                        <a:cs typeface="Plus Jakarta Sans"/>
                        <a:sym typeface="Plus Jakarta Sans"/>
                      </a:endParaRPr>
                    </a:p>
                    <a:p>
                      <a:pPr indent="0" lvl="0" marL="0" rtl="0" algn="ctr">
                        <a:spcBef>
                          <a:spcPts val="0"/>
                        </a:spcBef>
                        <a:spcAft>
                          <a:spcPts val="0"/>
                        </a:spcAft>
                        <a:buNone/>
                      </a:pPr>
                      <a:r>
                        <a:rPr b="1" lang="en" sz="800">
                          <a:latin typeface="Plus Jakarta Sans"/>
                          <a:ea typeface="Plus Jakarta Sans"/>
                          <a:cs typeface="Plus Jakarta Sans"/>
                          <a:sym typeface="Plus Jakarta Sans"/>
                        </a:rPr>
                        <a:t> (0-2 points)</a:t>
                      </a:r>
                      <a:endParaRPr b="1" sz="800">
                        <a:latin typeface="Plus Jakarta Sans"/>
                        <a:ea typeface="Plus Jakarta Sans"/>
                        <a:cs typeface="Plus Jakarta Sans"/>
                        <a:sym typeface="Plus Jakarta Sans"/>
                      </a:endParaRPr>
                    </a:p>
                    <a:p>
                      <a:pPr indent="0" lvl="0" marL="0" rtl="0" algn="ctr">
                        <a:spcBef>
                          <a:spcPts val="0"/>
                        </a:spcBef>
                        <a:spcAft>
                          <a:spcPts val="0"/>
                        </a:spcAft>
                        <a:buNone/>
                      </a:pPr>
                      <a:r>
                        <a:rPr b="1" lang="en" sz="800">
                          <a:latin typeface="Plus Jakarta Sans"/>
                          <a:ea typeface="Plus Jakarta Sans"/>
                          <a:cs typeface="Plus Jakarta Sans"/>
                          <a:sym typeface="Plus Jakarta Sans"/>
                        </a:rPr>
                        <a:t>(CCSS RH9-12.1; WHST9-12.1)</a:t>
                      </a:r>
                      <a:endParaRPr b="1" sz="800">
                        <a:latin typeface="Plus Jakarta Sans"/>
                        <a:ea typeface="Plus Jakarta Sans"/>
                        <a:cs typeface="Plus Jakarta Sans"/>
                        <a:sym typeface="Plus Jakarta Sans"/>
                      </a:endParaRPr>
                    </a:p>
                    <a:p>
                      <a:pPr indent="0" lvl="0" marL="0" rtl="0" algn="ctr">
                        <a:spcBef>
                          <a:spcPts val="0"/>
                        </a:spcBef>
                        <a:spcAft>
                          <a:spcPts val="0"/>
                        </a:spcAft>
                        <a:buNone/>
                      </a:pPr>
                      <a:r>
                        <a:t/>
                      </a:r>
                      <a:endParaRPr b="1" sz="800">
                        <a:latin typeface="Plus Jakarta Sans"/>
                        <a:ea typeface="Plus Jakarta Sans"/>
                        <a:cs typeface="Plus Jakarta Sans"/>
                        <a:sym typeface="Plus Jakarta Sans"/>
                      </a:endParaRPr>
                    </a:p>
                    <a:p>
                      <a:pPr indent="0" lvl="0" marL="0" rtl="0" algn="ctr">
                        <a:spcBef>
                          <a:spcPts val="0"/>
                        </a:spcBef>
                        <a:spcAft>
                          <a:spcPts val="0"/>
                        </a:spcAft>
                        <a:buNone/>
                      </a:pPr>
                      <a:r>
                        <a:t/>
                      </a:r>
                      <a:endParaRPr b="1" sz="8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2 points are awarded when the essay incorporates 6/7 documents from the document set, either as a direct citation or a paraphrase of the document excerpt. For at least one document, the essay must employ at least one of these key sourcing strategies:</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1.) Explaining the historical significance of source; 2.) Describing the Author’s credibility, point of view, or purpose in the source; 3). Explaining who the source's audience is; 4.) Situating the source in the broader historical context of the event it describes.</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1 point is awarded when the essay incorporates 4 or more documents from the document set or if the essay incorporates 6/7 documents, but does not employ a key sourcing strategy.</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0 points are awarded when the essay incorporates 3 or fewer documents.</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612775">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Outside Evidence         (0-1 point)</a:t>
                      </a:r>
                      <a:endParaRPr b="1" sz="800">
                        <a:latin typeface="Plus Jakarta Sans"/>
                        <a:ea typeface="Plus Jakarta Sans"/>
                        <a:cs typeface="Plus Jakarta Sans"/>
                        <a:sym typeface="Plus Jakarta Sans"/>
                      </a:endParaRPr>
                    </a:p>
                    <a:p>
                      <a:pPr indent="0" lvl="0" marL="0" rtl="0" algn="ctr">
                        <a:spcBef>
                          <a:spcPts val="0"/>
                        </a:spcBef>
                        <a:spcAft>
                          <a:spcPts val="0"/>
                        </a:spcAft>
                        <a:buNone/>
                      </a:pPr>
                      <a:r>
                        <a:rPr b="1" lang="en" sz="600">
                          <a:latin typeface="Plus Jakarta Sans"/>
                          <a:ea typeface="Plus Jakarta Sans"/>
                          <a:cs typeface="Plus Jakarta Sans"/>
                          <a:sym typeface="Plus Jakarta Sans"/>
                        </a:rPr>
                        <a:t>(CCSS RH9-12.1; WHST9-12.1b)</a:t>
                      </a:r>
                      <a:endParaRPr b="1" sz="6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Inter"/>
                          <a:ea typeface="Inter"/>
                          <a:cs typeface="Inter"/>
                          <a:sym typeface="Inter"/>
                        </a:rPr>
                        <a:t>1 point for use of relevant historical evidence to support the argument that goes beyond the documents. This outside evidence should be included in the body paragraphs and/or conclusion.</a:t>
                      </a:r>
                      <a:endParaRPr sz="8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solidFill>
                            <a:schemeClr val="dk1"/>
                          </a:solidFill>
                          <a:latin typeface="Inter"/>
                          <a:ea typeface="Inter"/>
                          <a:cs typeface="Inter"/>
                          <a:sym typeface="Inter"/>
                        </a:rPr>
                        <a:t>1 point is awarded when the essay incorporates, in either the body paragraphs or conclusion, at least one piece of historically relevant evidence from beyond the document set in order to strengthen the paper's argument. The outside evidence can come from "What is the Context", "How is this relevant to today?", or prior knowledge.</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574675">
                <a:tc>
                  <a:txBody>
                    <a:bodyPr/>
                    <a:lstStyle/>
                    <a:p>
                      <a:pPr indent="0" lvl="0" marL="0" rtl="0" algn="ctr">
                        <a:spcBef>
                          <a:spcPts val="0"/>
                        </a:spcBef>
                        <a:spcAft>
                          <a:spcPts val="0"/>
                        </a:spcAft>
                        <a:buClr>
                          <a:schemeClr val="dk1"/>
                        </a:buClr>
                        <a:buSzPts val="1100"/>
                        <a:buFont typeface="Arial"/>
                        <a:buNone/>
                      </a:pPr>
                      <a:r>
                        <a:rPr b="1" lang="en" sz="800">
                          <a:solidFill>
                            <a:schemeClr val="dk1"/>
                          </a:solidFill>
                          <a:latin typeface="Plus Jakarta Sans"/>
                          <a:ea typeface="Plus Jakarta Sans"/>
                          <a:cs typeface="Plus Jakarta Sans"/>
                          <a:sym typeface="Plus Jakarta Sans"/>
                        </a:rPr>
                        <a:t>Historical Thinking Skill: </a:t>
                      </a:r>
                      <a:r>
                        <a:rPr b="1" lang="en" sz="600">
                          <a:solidFill>
                            <a:schemeClr val="dk1"/>
                          </a:solidFill>
                          <a:latin typeface="Plus Jakarta Sans"/>
                          <a:ea typeface="Plus Jakarta Sans"/>
                          <a:cs typeface="Plus Jakarta Sans"/>
                          <a:sym typeface="Plus Jakarta Sans"/>
                        </a:rPr>
                        <a:t>Contextualization </a:t>
                      </a:r>
                      <a:endParaRPr b="1" sz="60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Clr>
                          <a:schemeClr val="dk1"/>
                        </a:buClr>
                        <a:buSzPts val="1100"/>
                        <a:buFont typeface="Arial"/>
                        <a:buNone/>
                      </a:pPr>
                      <a:r>
                        <a:rPr b="1" lang="en" sz="550">
                          <a:solidFill>
                            <a:schemeClr val="dk1"/>
                          </a:solidFill>
                          <a:latin typeface="Plus Jakarta Sans"/>
                          <a:ea typeface="Plus Jakarta Sans"/>
                          <a:cs typeface="Plus Jakarta Sans"/>
                          <a:sym typeface="Plus Jakarta Sans"/>
                        </a:rPr>
                        <a:t>(C3: D2.His.1.9-12)</a:t>
                      </a:r>
                      <a:endParaRPr b="1" sz="55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None/>
                      </a:pPr>
                      <a:r>
                        <a:rPr b="1" lang="en" sz="600">
                          <a:solidFill>
                            <a:schemeClr val="dk1"/>
                          </a:solidFill>
                          <a:latin typeface="Plus Jakarta Sans"/>
                          <a:ea typeface="Plus Jakarta Sans"/>
                          <a:cs typeface="Plus Jakarta Sans"/>
                          <a:sym typeface="Plus Jakarta Sans"/>
                        </a:rPr>
                        <a:t>(0-1 point)</a:t>
                      </a:r>
                      <a:endParaRPr b="1" sz="8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Inter"/>
                          <a:ea typeface="Inter"/>
                          <a:cs typeface="Inter"/>
                          <a:sym typeface="Inter"/>
                        </a:rPr>
                        <a:t>The historical context of the specific topic outlined in the CRP task is accurately described in the introduction paragraph.</a:t>
                      </a:r>
                      <a:endParaRPr sz="8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solidFill>
                            <a:schemeClr val="dk1"/>
                          </a:solidFill>
                          <a:latin typeface="Inter"/>
                          <a:ea typeface="Inter"/>
                          <a:cs typeface="Inter"/>
                          <a:sym typeface="Inter"/>
                        </a:rPr>
                        <a:t>1 point is awarded if the essay's introduction paragraph provides context related to the essay's topic. It briefly outlines all or some of the broader historical, social, or cultural setting surrounding the topic before diving into the primary argument of the paper.</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0 points are awarded if there is not helpful context in the introduction that sets up the topic of the paper before leading into the paper's argument.</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540400">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Historical Thinking Skill: Comparison </a:t>
                      </a:r>
                      <a:endParaRPr b="1" sz="800">
                        <a:latin typeface="Plus Jakarta Sans"/>
                        <a:ea typeface="Plus Jakarta Sans"/>
                        <a:cs typeface="Plus Jakarta Sans"/>
                        <a:sym typeface="Plus Jakarta Sans"/>
                      </a:endParaRPr>
                    </a:p>
                    <a:p>
                      <a:pPr indent="0" lvl="0" marL="0" rtl="0" algn="ctr">
                        <a:spcBef>
                          <a:spcPts val="0"/>
                        </a:spcBef>
                        <a:spcAft>
                          <a:spcPts val="0"/>
                        </a:spcAft>
                        <a:buNone/>
                      </a:pPr>
                      <a:r>
                        <a:rPr b="1" lang="en" sz="600">
                          <a:latin typeface="Plus Jakarta Sans"/>
                          <a:ea typeface="Plus Jakarta Sans"/>
                          <a:cs typeface="Plus Jakarta Sans"/>
                          <a:sym typeface="Plus Jakarta Sans"/>
                        </a:rPr>
                        <a:t>(C3: D2.His.16.9-12)</a:t>
                      </a:r>
                      <a:endParaRPr b="1" sz="600">
                        <a:latin typeface="Plus Jakarta Sans"/>
                        <a:ea typeface="Plus Jakarta Sans"/>
                        <a:cs typeface="Plus Jakarta Sans"/>
                        <a:sym typeface="Plus Jakarta Sans"/>
                      </a:endParaRPr>
                    </a:p>
                    <a:p>
                      <a:pPr indent="0" lvl="0" marL="0" rtl="0" algn="ctr">
                        <a:spcBef>
                          <a:spcPts val="0"/>
                        </a:spcBef>
                        <a:spcAft>
                          <a:spcPts val="0"/>
                        </a:spcAft>
                        <a:buNone/>
                      </a:pPr>
                      <a:r>
                        <a:rPr b="1" lang="en" sz="800">
                          <a:latin typeface="Plus Jakarta Sans"/>
                          <a:ea typeface="Plus Jakarta Sans"/>
                          <a:cs typeface="Plus Jakarta Sans"/>
                          <a:sym typeface="Plus Jakarta Sans"/>
                        </a:rPr>
                        <a:t>(0-2 points)</a:t>
                      </a:r>
                      <a:endParaRPr b="1" sz="8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2 points are awarded when the essay thoroughly compares the topics of the essay prompt by explaining both the similarities and differences between them. Provides a detailed analysis using historical context, examples, or analogies to justify these similarities and differences, showcasing a comprehensive understanding.</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1 point is awarded when the essay outlines both similarities and differences of the topics of the essay prompt, but lacks in-depth analysis (context, examples, analogies). Alternatively, thoroughly explains and analyzes either similarities or differences, focusing primarily on one aspect.</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0 points are awarded when the essay merely mentions similarities or differences without offering explanations or fails to make any comparison between the topics of the essay prompt.</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050925">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Writing Mechanics</a:t>
                      </a:r>
                      <a:endParaRPr b="1" sz="800">
                        <a:latin typeface="Plus Jakarta Sans"/>
                        <a:ea typeface="Plus Jakarta Sans"/>
                        <a:cs typeface="Plus Jakarta Sans"/>
                        <a:sym typeface="Plus Jakarta Sans"/>
                      </a:endParaRPr>
                    </a:p>
                    <a:p>
                      <a:pPr indent="0" lvl="0" marL="0" rtl="0" algn="ctr">
                        <a:spcBef>
                          <a:spcPts val="0"/>
                        </a:spcBef>
                        <a:spcAft>
                          <a:spcPts val="0"/>
                        </a:spcAft>
                        <a:buNone/>
                      </a:pPr>
                      <a:r>
                        <a:rPr b="1" lang="en" sz="800">
                          <a:latin typeface="Plus Jakarta Sans"/>
                          <a:ea typeface="Plus Jakarta Sans"/>
                          <a:cs typeface="Plus Jakarta Sans"/>
                          <a:sym typeface="Plus Jakarta Sans"/>
                        </a:rPr>
                        <a:t>(0-1 points)</a:t>
                      </a:r>
                      <a:endParaRPr b="1" sz="800">
                        <a:latin typeface="Plus Jakarta Sans"/>
                        <a:ea typeface="Plus Jakarta Sans"/>
                        <a:cs typeface="Plus Jakarta Sans"/>
                        <a:sym typeface="Plus Jakarta Sans"/>
                      </a:endParaRPr>
                    </a:p>
                    <a:p>
                      <a:pPr indent="0" lvl="0" marL="0" rtl="0" algn="ctr">
                        <a:spcBef>
                          <a:spcPts val="0"/>
                        </a:spcBef>
                        <a:spcAft>
                          <a:spcPts val="0"/>
                        </a:spcAft>
                        <a:buNone/>
                      </a:pPr>
                      <a:r>
                        <a:rPr b="1" lang="en" sz="800">
                          <a:latin typeface="Plus Jakarta Sans"/>
                          <a:ea typeface="Plus Jakarta Sans"/>
                          <a:cs typeface="Plus Jakarta Sans"/>
                          <a:sym typeface="Plus Jakarta Sans"/>
                        </a:rPr>
                        <a:t>(CCSS </a:t>
                      </a:r>
                      <a:r>
                        <a:rPr b="1" lang="en" sz="700">
                          <a:latin typeface="Plus Jakarta Sans"/>
                          <a:ea typeface="Plus Jakarta Sans"/>
                          <a:cs typeface="Plus Jakarta Sans"/>
                          <a:sym typeface="Plus Jakarta Sans"/>
                        </a:rPr>
                        <a:t>WHST9-12.1b; WHST9-12.4)</a:t>
                      </a:r>
                      <a:endParaRPr b="1" sz="7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1 point is awarded if writing conventions are adhered to. It is clear that student understands conventions such as spelling, grammar, and punctuation.</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0.5 points are awarded if writing conventions are mostly adhered to but can at times interfere with the paper’s clarity. In some instances, it is unclear if the student is aware of certain spelling, grammar, or punctuation conventions.</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0 points are awarded if writing style prevents the paper from being clear to the reader.</a:t>
                      </a:r>
                      <a:endParaRPr sz="10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00000">
                <a:tc>
                  <a:txBody>
                    <a:bodyPr/>
                    <a:lstStyle/>
                    <a:p>
                      <a:pPr indent="0" lvl="0" marL="0" rtl="0" algn="ctr">
                        <a:spcBef>
                          <a:spcPts val="0"/>
                        </a:spcBef>
                        <a:spcAft>
                          <a:spcPts val="0"/>
                        </a:spcAft>
                        <a:buNone/>
                      </a:pPr>
                      <a:r>
                        <a:rPr b="1" lang="en" sz="900">
                          <a:latin typeface="Inter"/>
                          <a:ea typeface="Inter"/>
                          <a:cs typeface="Inter"/>
                          <a:sym typeface="Inter"/>
                        </a:rPr>
                        <a:t>TOTAL:</a:t>
                      </a:r>
                      <a:endParaRPr b="1" sz="900">
                        <a:latin typeface="Inter"/>
                        <a:ea typeface="Inter"/>
                        <a:cs typeface="Inter"/>
                        <a:sym typeface="Inter"/>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gridSpan="2">
                  <a:txBody>
                    <a:bodyPr/>
                    <a:lstStyle/>
                    <a:p>
                      <a:pPr indent="0" lvl="0" marL="0" rtl="0" algn="ctr">
                        <a:spcBef>
                          <a:spcPts val="0"/>
                        </a:spcBef>
                        <a:spcAft>
                          <a:spcPts val="0"/>
                        </a:spcAft>
                        <a:buNone/>
                      </a:pPr>
                      <a:r>
                        <a:rPr lang="en" sz="800">
                          <a:latin typeface="Inter"/>
                          <a:ea typeface="Inter"/>
                          <a:cs typeface="Inter"/>
                          <a:sym typeface="Inter"/>
                        </a:rPr>
                        <a:t>________/10</a:t>
                      </a:r>
                      <a:endParaRPr sz="8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hMerge="1"/>
              </a:tr>
            </a:tbl>
          </a:graphicData>
        </a:graphic>
      </p:graphicFrame>
      <p:graphicFrame>
        <p:nvGraphicFramePr>
          <p:cNvPr id="85" name="Google Shape;85;p15"/>
          <p:cNvGraphicFramePr/>
          <p:nvPr/>
        </p:nvGraphicFramePr>
        <p:xfrm>
          <a:off x="1309038" y="1551450"/>
          <a:ext cx="3000000" cy="3000000"/>
        </p:xfrm>
        <a:graphic>
          <a:graphicData uri="http://schemas.openxmlformats.org/drawingml/2006/table">
            <a:tbl>
              <a:tblPr>
                <a:noFill/>
                <a:tableStyleId>{7AF70A1D-DEC0-44B7-85B8-152D5538B4A1}</a:tableStyleId>
              </a:tblPr>
              <a:tblGrid>
                <a:gridCol w="500075"/>
                <a:gridCol w="2377350"/>
              </a:tblGrid>
              <a:tr h="410425">
                <a:tc>
                  <a:txBody>
                    <a:bodyPr/>
                    <a:lstStyle/>
                    <a:p>
                      <a:pPr indent="0" lvl="0" marL="0" rtl="0" algn="ctr">
                        <a:spcBef>
                          <a:spcPts val="0"/>
                        </a:spcBef>
                        <a:spcAft>
                          <a:spcPts val="0"/>
                        </a:spcAft>
                        <a:buNone/>
                      </a:pPr>
                      <a:r>
                        <a:rPr lang="en" sz="700">
                          <a:latin typeface="Inter"/>
                          <a:ea typeface="Inter"/>
                          <a:cs typeface="Inter"/>
                          <a:sym typeface="Inter"/>
                        </a:rPr>
                        <a:t>2 points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Argument is maintained throughout paper by using logical and historical reasoning and analysis to connect the evidence to the argument.</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68350">
                <a:tc>
                  <a:txBody>
                    <a:bodyPr/>
                    <a:lstStyle/>
                    <a:p>
                      <a:pPr indent="0" lvl="0" marL="0" rtl="0" algn="ctr">
                        <a:spcBef>
                          <a:spcPts val="0"/>
                        </a:spcBef>
                        <a:spcAft>
                          <a:spcPts val="0"/>
                        </a:spcAft>
                        <a:buNone/>
                      </a:pPr>
                      <a:r>
                        <a:rPr lang="en" sz="700">
                          <a:latin typeface="Inter"/>
                          <a:ea typeface="Inter"/>
                          <a:cs typeface="Inter"/>
                          <a:sym typeface="Inter"/>
                        </a:rPr>
                        <a:t>1 point</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Argument is mostly maintained throughout paper.</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35000">
                <a:tc>
                  <a:txBody>
                    <a:bodyPr/>
                    <a:lstStyle/>
                    <a:p>
                      <a:pPr indent="0" lvl="0" marL="0" rtl="0" algn="ctr">
                        <a:spcBef>
                          <a:spcPts val="0"/>
                        </a:spcBef>
                        <a:spcAft>
                          <a:spcPts val="0"/>
                        </a:spcAft>
                        <a:buNone/>
                      </a:pPr>
                      <a:r>
                        <a:rPr lang="en" sz="700">
                          <a:latin typeface="Inter"/>
                          <a:ea typeface="Inter"/>
                          <a:cs typeface="Inter"/>
                          <a:sym typeface="Inter"/>
                        </a:rPr>
                        <a:t>0 points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Argument is not maintained.</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86" name="Google Shape;86;p15"/>
          <p:cNvGraphicFramePr/>
          <p:nvPr/>
        </p:nvGraphicFramePr>
        <p:xfrm>
          <a:off x="1309050" y="7682763"/>
          <a:ext cx="3000000" cy="3000000"/>
        </p:xfrm>
        <a:graphic>
          <a:graphicData uri="http://schemas.openxmlformats.org/drawingml/2006/table">
            <a:tbl>
              <a:tblPr>
                <a:noFill/>
                <a:tableStyleId>{7AF70A1D-DEC0-44B7-85B8-152D5538B4A1}</a:tableStyleId>
              </a:tblPr>
              <a:tblGrid>
                <a:gridCol w="500075"/>
                <a:gridCol w="2377350"/>
              </a:tblGrid>
              <a:tr h="301400">
                <a:tc>
                  <a:txBody>
                    <a:bodyPr/>
                    <a:lstStyle/>
                    <a:p>
                      <a:pPr indent="0" lvl="0" marL="0" rtl="0" algn="ctr">
                        <a:spcBef>
                          <a:spcPts val="0"/>
                        </a:spcBef>
                        <a:spcAft>
                          <a:spcPts val="0"/>
                        </a:spcAft>
                        <a:buNone/>
                      </a:pPr>
                      <a:r>
                        <a:rPr lang="en" sz="700">
                          <a:latin typeface="Inter"/>
                          <a:ea typeface="Inter"/>
                          <a:cs typeface="Inter"/>
                          <a:sym typeface="Inter"/>
                        </a:rPr>
                        <a:t>1 point</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Writing style, spelling, and grammar errors are few if any and don’t interfere with the paper’s clarity.</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01400">
                <a:tc>
                  <a:txBody>
                    <a:bodyPr/>
                    <a:lstStyle/>
                    <a:p>
                      <a:pPr indent="0" lvl="0" marL="0" rtl="0" algn="ctr">
                        <a:spcBef>
                          <a:spcPts val="0"/>
                        </a:spcBef>
                        <a:spcAft>
                          <a:spcPts val="0"/>
                        </a:spcAft>
                        <a:buNone/>
                      </a:pPr>
                      <a:r>
                        <a:rPr lang="en" sz="700">
                          <a:latin typeface="Inter"/>
                          <a:ea typeface="Inter"/>
                          <a:cs typeface="Inter"/>
                          <a:sym typeface="Inter"/>
                        </a:rPr>
                        <a:t>0.5 points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Writing style, spelling, and grammar errors exist, and at times can interfere with the paper’s clarity.</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01400">
                <a:tc>
                  <a:txBody>
                    <a:bodyPr/>
                    <a:lstStyle/>
                    <a:p>
                      <a:pPr indent="0" lvl="0" marL="0" rtl="0" algn="ctr">
                        <a:spcBef>
                          <a:spcPts val="0"/>
                        </a:spcBef>
                        <a:spcAft>
                          <a:spcPts val="0"/>
                        </a:spcAft>
                        <a:buNone/>
                      </a:pPr>
                      <a:r>
                        <a:rPr lang="en" sz="700">
                          <a:latin typeface="Inter"/>
                          <a:ea typeface="Inter"/>
                          <a:cs typeface="Inter"/>
                          <a:sym typeface="Inter"/>
                        </a:rPr>
                        <a:t>0 points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Writing style, spelling, and grammar significantly inhibits the paper’s clarity.</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87" name="Google Shape;87;p15"/>
          <p:cNvGraphicFramePr/>
          <p:nvPr/>
        </p:nvGraphicFramePr>
        <p:xfrm>
          <a:off x="1309050" y="2606575"/>
          <a:ext cx="3000000" cy="3000000"/>
        </p:xfrm>
        <a:graphic>
          <a:graphicData uri="http://schemas.openxmlformats.org/drawingml/2006/table">
            <a:tbl>
              <a:tblPr>
                <a:noFill/>
                <a:tableStyleId>{7AF70A1D-DEC0-44B7-85B8-152D5538B4A1}</a:tableStyleId>
              </a:tblPr>
              <a:tblGrid>
                <a:gridCol w="500075"/>
                <a:gridCol w="2377350"/>
              </a:tblGrid>
              <a:tr h="479750">
                <a:tc>
                  <a:txBody>
                    <a:bodyPr/>
                    <a:lstStyle/>
                    <a:p>
                      <a:pPr indent="0" lvl="0" marL="0" rtl="0" algn="ctr">
                        <a:spcBef>
                          <a:spcPts val="0"/>
                        </a:spcBef>
                        <a:spcAft>
                          <a:spcPts val="0"/>
                        </a:spcAft>
                        <a:buNone/>
                      </a:pPr>
                      <a:r>
                        <a:rPr lang="en" sz="700">
                          <a:latin typeface="Inter"/>
                          <a:ea typeface="Inter"/>
                          <a:cs typeface="Inter"/>
                          <a:sym typeface="Inter"/>
                        </a:rPr>
                        <a:t>2 points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All but 1 of available documents are used appropriately as relevant evidence (can be direct quotes or paraphrase) to support paper’s argument using </a:t>
                      </a:r>
                      <a:r>
                        <a:rPr i="1" lang="en" sz="700">
                          <a:latin typeface="Inter"/>
                          <a:ea typeface="Inter"/>
                          <a:cs typeface="Inter"/>
                          <a:sym typeface="Inter"/>
                        </a:rPr>
                        <a:t>at least one</a:t>
                      </a:r>
                      <a:r>
                        <a:rPr lang="en" sz="700">
                          <a:latin typeface="Inter"/>
                          <a:ea typeface="Inter"/>
                          <a:cs typeface="Inter"/>
                          <a:sym typeface="Inter"/>
                        </a:rPr>
                        <a:t> of the key sourcing strategies for </a:t>
                      </a:r>
                      <a:r>
                        <a:rPr i="1" lang="en" sz="700">
                          <a:latin typeface="Inter"/>
                          <a:ea typeface="Inter"/>
                          <a:cs typeface="Inter"/>
                          <a:sym typeface="Inter"/>
                        </a:rPr>
                        <a:t>at least one</a:t>
                      </a:r>
                      <a:r>
                        <a:rPr lang="en" sz="700">
                          <a:latin typeface="Inter"/>
                          <a:ea typeface="Inter"/>
                          <a:cs typeface="Inter"/>
                          <a:sym typeface="Inter"/>
                        </a:rPr>
                        <a:t> of the documents.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508000">
                <a:tc>
                  <a:txBody>
                    <a:bodyPr/>
                    <a:lstStyle/>
                    <a:p>
                      <a:pPr indent="0" lvl="0" marL="0" rtl="0" algn="ctr">
                        <a:spcBef>
                          <a:spcPts val="0"/>
                        </a:spcBef>
                        <a:spcAft>
                          <a:spcPts val="0"/>
                        </a:spcAft>
                        <a:buNone/>
                      </a:pPr>
                      <a:r>
                        <a:rPr lang="en" sz="700">
                          <a:latin typeface="Inter"/>
                          <a:ea typeface="Inter"/>
                          <a:cs typeface="Inter"/>
                          <a:sym typeface="Inter"/>
                        </a:rPr>
                        <a:t>1 point</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All but 1 of available documents are used appropriately (can be direct quotes or paraphrase) but sourcing is unclear for </a:t>
                      </a:r>
                      <a:r>
                        <a:rPr i="1" lang="en" sz="700">
                          <a:latin typeface="Inter"/>
                          <a:ea typeface="Inter"/>
                          <a:cs typeface="Inter"/>
                          <a:sym typeface="Inter"/>
                        </a:rPr>
                        <a:t>at least one of</a:t>
                      </a:r>
                      <a:r>
                        <a:rPr lang="en" sz="700">
                          <a:latin typeface="Inter"/>
                          <a:ea typeface="Inter"/>
                          <a:cs typeface="Inter"/>
                          <a:sym typeface="Inter"/>
                        </a:rPr>
                        <a:t> the documents, OR more than half of documents are used.</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74425">
                <a:tc>
                  <a:txBody>
                    <a:bodyPr/>
                    <a:lstStyle/>
                    <a:p>
                      <a:pPr indent="0" lvl="0" marL="0" rtl="0" algn="ctr">
                        <a:spcBef>
                          <a:spcPts val="0"/>
                        </a:spcBef>
                        <a:spcAft>
                          <a:spcPts val="0"/>
                        </a:spcAft>
                        <a:buNone/>
                      </a:pPr>
                      <a:r>
                        <a:rPr lang="en" sz="700">
                          <a:latin typeface="Inter"/>
                          <a:ea typeface="Inter"/>
                          <a:cs typeface="Inter"/>
                          <a:sym typeface="Inter"/>
                        </a:rPr>
                        <a:t>0 points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Less than half of documents are used in the paper.</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88" name="Google Shape;88;p15"/>
          <p:cNvGraphicFramePr/>
          <p:nvPr/>
        </p:nvGraphicFramePr>
        <p:xfrm>
          <a:off x="1309038" y="5896063"/>
          <a:ext cx="3000000" cy="3000000"/>
        </p:xfrm>
        <a:graphic>
          <a:graphicData uri="http://schemas.openxmlformats.org/drawingml/2006/table">
            <a:tbl>
              <a:tblPr>
                <a:noFill/>
                <a:tableStyleId>{7AF70A1D-DEC0-44B7-85B8-152D5538B4A1}</a:tableStyleId>
              </a:tblPr>
              <a:tblGrid>
                <a:gridCol w="432025"/>
                <a:gridCol w="2445400"/>
              </a:tblGrid>
              <a:tr h="555625">
                <a:tc>
                  <a:txBody>
                    <a:bodyPr/>
                    <a:lstStyle/>
                    <a:p>
                      <a:pPr indent="0" lvl="0" marL="0" rtl="0" algn="ctr">
                        <a:spcBef>
                          <a:spcPts val="0"/>
                        </a:spcBef>
                        <a:spcAft>
                          <a:spcPts val="0"/>
                        </a:spcAft>
                        <a:buNone/>
                      </a:pPr>
                      <a:r>
                        <a:rPr lang="en" sz="700">
                          <a:latin typeface="Inter"/>
                          <a:ea typeface="Inter"/>
                          <a:cs typeface="Inter"/>
                          <a:sym typeface="Inter"/>
                        </a:rPr>
                        <a:t>2 points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Relevant similarities </a:t>
                      </a:r>
                      <a:r>
                        <a:rPr b="1" i="1" lang="en" sz="700">
                          <a:latin typeface="Inter"/>
                          <a:ea typeface="Inter"/>
                          <a:cs typeface="Inter"/>
                          <a:sym typeface="Inter"/>
                        </a:rPr>
                        <a:t>and </a:t>
                      </a:r>
                      <a:r>
                        <a:rPr lang="en" sz="700">
                          <a:latin typeface="Inter"/>
                          <a:ea typeface="Inter"/>
                          <a:cs typeface="Inter"/>
                          <a:sym typeface="Inter"/>
                        </a:rPr>
                        <a:t>differences between the topics outlined in the essay are explained using historical analysis to justify both similarities and differences.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523875">
                <a:tc>
                  <a:txBody>
                    <a:bodyPr/>
                    <a:lstStyle/>
                    <a:p>
                      <a:pPr indent="0" lvl="0" marL="0" rtl="0" algn="ctr">
                        <a:spcBef>
                          <a:spcPts val="0"/>
                        </a:spcBef>
                        <a:spcAft>
                          <a:spcPts val="0"/>
                        </a:spcAft>
                        <a:buNone/>
                      </a:pPr>
                      <a:r>
                        <a:rPr lang="en" sz="700">
                          <a:latin typeface="Inter"/>
                          <a:ea typeface="Inter"/>
                          <a:cs typeface="Inter"/>
                          <a:sym typeface="Inter"/>
                        </a:rPr>
                        <a:t>1 point</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Relevant similarities </a:t>
                      </a:r>
                      <a:r>
                        <a:rPr b="1" i="1" lang="en" sz="700">
                          <a:latin typeface="Inter"/>
                          <a:ea typeface="Inter"/>
                          <a:cs typeface="Inter"/>
                          <a:sym typeface="Inter"/>
                        </a:rPr>
                        <a:t>and </a:t>
                      </a:r>
                      <a:r>
                        <a:rPr lang="en" sz="700">
                          <a:latin typeface="Inter"/>
                          <a:ea typeface="Inter"/>
                          <a:cs typeface="Inter"/>
                          <a:sym typeface="Inter"/>
                        </a:rPr>
                        <a:t>differences </a:t>
                      </a:r>
                      <a:r>
                        <a:rPr lang="en" sz="700">
                          <a:solidFill>
                            <a:schemeClr val="dk1"/>
                          </a:solidFill>
                          <a:latin typeface="Inter"/>
                          <a:ea typeface="Inter"/>
                          <a:cs typeface="Inter"/>
                          <a:sym typeface="Inter"/>
                        </a:rPr>
                        <a:t>between the topics outlined in the essay</a:t>
                      </a:r>
                      <a:r>
                        <a:rPr lang="en" sz="700">
                          <a:latin typeface="Inter"/>
                          <a:ea typeface="Inter"/>
                          <a:cs typeface="Inter"/>
                          <a:sym typeface="Inter"/>
                        </a:rPr>
                        <a:t> are explained, although deep analysis is lacking. OR, either similarities or differences are analyzed.</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439550">
                <a:tc>
                  <a:txBody>
                    <a:bodyPr/>
                    <a:lstStyle/>
                    <a:p>
                      <a:pPr indent="0" lvl="0" marL="0" rtl="0" algn="ctr">
                        <a:spcBef>
                          <a:spcPts val="0"/>
                        </a:spcBef>
                        <a:spcAft>
                          <a:spcPts val="0"/>
                        </a:spcAft>
                        <a:buNone/>
                      </a:pPr>
                      <a:r>
                        <a:rPr lang="en" sz="700">
                          <a:latin typeface="Inter"/>
                          <a:ea typeface="Inter"/>
                          <a:cs typeface="Inter"/>
                          <a:sym typeface="Inter"/>
                        </a:rPr>
                        <a:t>0 points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Either similarities </a:t>
                      </a:r>
                      <a:r>
                        <a:rPr b="1" i="1" lang="en" sz="700">
                          <a:latin typeface="Inter"/>
                          <a:ea typeface="Inter"/>
                          <a:cs typeface="Inter"/>
                          <a:sym typeface="Inter"/>
                        </a:rPr>
                        <a:t>or</a:t>
                      </a:r>
                      <a:r>
                        <a:rPr b="1" lang="en" sz="700">
                          <a:latin typeface="Inter"/>
                          <a:ea typeface="Inter"/>
                          <a:cs typeface="Inter"/>
                          <a:sym typeface="Inter"/>
                        </a:rPr>
                        <a:t> </a:t>
                      </a:r>
                      <a:r>
                        <a:rPr lang="en" sz="700">
                          <a:latin typeface="Inter"/>
                          <a:ea typeface="Inter"/>
                          <a:cs typeface="Inter"/>
                          <a:sym typeface="Inter"/>
                        </a:rPr>
                        <a:t>differences </a:t>
                      </a:r>
                      <a:r>
                        <a:rPr lang="en" sz="700">
                          <a:solidFill>
                            <a:schemeClr val="dk1"/>
                          </a:solidFill>
                          <a:latin typeface="Inter"/>
                          <a:ea typeface="Inter"/>
                          <a:cs typeface="Inter"/>
                          <a:sym typeface="Inter"/>
                        </a:rPr>
                        <a:t>between the topics outlined in the essay </a:t>
                      </a:r>
                      <a:r>
                        <a:rPr lang="en" sz="700">
                          <a:latin typeface="Inter"/>
                          <a:ea typeface="Inter"/>
                          <a:cs typeface="Inter"/>
                          <a:sym typeface="Inter"/>
                        </a:rPr>
                        <a:t>are merely mentioned OR No comparison is made in paper.</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2" name="Shape 92"/>
        <p:cNvGrpSpPr/>
        <p:nvPr/>
      </p:nvGrpSpPr>
      <p:grpSpPr>
        <a:xfrm>
          <a:off x="0" y="0"/>
          <a:ext cx="0" cy="0"/>
          <a:chOff x="0" y="0"/>
          <a:chExt cx="0" cy="0"/>
        </a:xfrm>
      </p:grpSpPr>
      <p:sp>
        <p:nvSpPr>
          <p:cNvPr id="93" name="Google Shape;93;p16"/>
          <p:cNvSpPr txBox="1"/>
          <p:nvPr/>
        </p:nvSpPr>
        <p:spPr>
          <a:xfrm>
            <a:off x="0" y="0"/>
            <a:ext cx="7772400" cy="492000"/>
          </a:xfrm>
          <a:prstGeom prst="rect">
            <a:avLst/>
          </a:prstGeom>
          <a:solidFill>
            <a:schemeClr val="accent5"/>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Essay Outline (Sample)</a:t>
            </a:r>
            <a:endParaRPr sz="1900">
              <a:solidFill>
                <a:schemeClr val="lt1"/>
              </a:solidFill>
              <a:latin typeface="Halant"/>
              <a:ea typeface="Halant"/>
              <a:cs typeface="Halant"/>
              <a:sym typeface="Halant"/>
            </a:endParaRPr>
          </a:p>
        </p:txBody>
      </p:sp>
      <p:pic>
        <p:nvPicPr>
          <p:cNvPr id="94" name="Google Shape;94;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5" name="Google Shape;95;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6" name="Google Shape;96;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97" name="Google Shape;97;p16"/>
          <p:cNvGraphicFramePr/>
          <p:nvPr/>
        </p:nvGraphicFramePr>
        <p:xfrm>
          <a:off x="417650" y="718488"/>
          <a:ext cx="3000000" cy="3000000"/>
        </p:xfrm>
        <a:graphic>
          <a:graphicData uri="http://schemas.openxmlformats.org/drawingml/2006/table">
            <a:tbl>
              <a:tblPr bandRow="1">
                <a:noFill/>
                <a:tableStyleId>{62278C92-F7BC-4ED3-85CF-8A45CDE0DCF2}</a:tableStyleId>
              </a:tblPr>
              <a:tblGrid>
                <a:gridCol w="1092600"/>
                <a:gridCol w="1009200"/>
                <a:gridCol w="4835400"/>
              </a:tblGrid>
              <a:tr h="1474950">
                <a:tc gridSpan="3">
                  <a:txBody>
                    <a:bodyPr/>
                    <a:lstStyle/>
                    <a:p>
                      <a:pPr indent="0" lvl="0" marL="0" rtl="0" algn="l">
                        <a:lnSpc>
                          <a:spcPct val="150000"/>
                        </a:lnSpc>
                        <a:spcBef>
                          <a:spcPts val="0"/>
                        </a:spcBef>
                        <a:spcAft>
                          <a:spcPts val="0"/>
                        </a:spcAft>
                        <a:buNone/>
                      </a:pPr>
                      <a:r>
                        <a:rPr b="1" lang="en" sz="1100">
                          <a:latin typeface="Inter"/>
                          <a:ea typeface="Inter"/>
                          <a:cs typeface="Inter"/>
                          <a:sym typeface="Inter"/>
                        </a:rPr>
                        <a:t>Thesis paragraph: </a:t>
                      </a:r>
                      <a:endParaRPr b="1" sz="11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In a geopolitical conflict that lasted for almost five decades, the Cold War was characterized by intense political and military tensions between the United States and the Soviet Union. In the years following World War II, these two superpowers and their allies engaged in a global struggle for influence and control. While the US promoted democracy and capitalism, the USSR advocated for communism and state control of the economy. Propaganda campaigns and acts of espionage fueled tensions between the nations and the threat of nuclear warfare jeopardized worldwide safety.</a:t>
                      </a:r>
                      <a:endParaRPr sz="1100">
                        <a:solidFill>
                          <a:srgbClr val="000000"/>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c hMerge="1"/>
              </a:tr>
              <a:tr h="967775">
                <a:tc gridSpan="3">
                  <a:txBody>
                    <a:bodyPr/>
                    <a:lstStyle/>
                    <a:p>
                      <a:pPr indent="0" lvl="0" marL="0" rtl="0" algn="l">
                        <a:lnSpc>
                          <a:spcPct val="15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Sample Thesis Statement</a:t>
                      </a:r>
                      <a:endParaRPr b="1" sz="1100">
                        <a:solidFill>
                          <a:srgbClr val="00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Despite participating in proxy wars to a different extent, the United States and the Soviet Union similarly formed alliances to maintain power and proliferated their stockpile of nuclear weapons to safeguard their respective interests.</a:t>
                      </a:r>
                      <a:endParaRPr b="1" sz="11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c hMerge="1"/>
              </a:tr>
              <a:tr h="1342200">
                <a:tc>
                  <a:txBody>
                    <a:bodyPr/>
                    <a:lstStyle/>
                    <a:p>
                      <a:pPr indent="0" lvl="0" marL="0" rtl="0" algn="ctr">
                        <a:spcBef>
                          <a:spcPts val="0"/>
                        </a:spcBef>
                        <a:spcAft>
                          <a:spcPts val="0"/>
                        </a:spcAft>
                        <a:buNone/>
                      </a:pPr>
                      <a:r>
                        <a:rPr b="1" lang="en" sz="1100">
                          <a:latin typeface="Inter"/>
                          <a:ea typeface="Inter"/>
                          <a:cs typeface="Inter"/>
                          <a:sym typeface="Inter"/>
                        </a:rPr>
                        <a:t>Topic 1: </a:t>
                      </a:r>
                      <a:endParaRPr b="1" sz="1100">
                        <a:latin typeface="Inter"/>
                        <a:ea typeface="Inter"/>
                        <a:cs typeface="Inter"/>
                        <a:sym typeface="Inter"/>
                      </a:endParaRPr>
                    </a:p>
                    <a:p>
                      <a:pPr indent="0" lvl="0" marL="0" rtl="0" algn="ctr">
                        <a:spcBef>
                          <a:spcPts val="0"/>
                        </a:spcBef>
                        <a:spcAft>
                          <a:spcPts val="0"/>
                        </a:spcAft>
                        <a:buNone/>
                      </a:pPr>
                      <a:r>
                        <a:t/>
                      </a:r>
                      <a:endParaRPr b="1" sz="11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Similarities: Formation of Alliances</a:t>
                      </a:r>
                      <a:endParaRPr sz="11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Documents</a:t>
                      </a:r>
                      <a:endParaRPr b="1" sz="1100">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Doc A</a:t>
                      </a:r>
                      <a:endParaRPr sz="11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Doc C</a:t>
                      </a:r>
                      <a:endParaRPr sz="11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Outside Information</a:t>
                      </a:r>
                      <a:endParaRPr b="1" sz="11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Chinese Revolution was completed on October 1, 1949 when the Chinese Communist Party established the People’s Republic of China. The revolution led to significant political changes, including the transition to a communist government. Additionally, the Communist Party began aligning more closely with the USSR which had massive ramifications for the Cold War.</a:t>
                      </a:r>
                      <a:endParaRPr sz="1100">
                        <a:solidFill>
                          <a:srgbClr val="000000"/>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905700">
                <a:tc>
                  <a:txBody>
                    <a:bodyPr/>
                    <a:lstStyle/>
                    <a:p>
                      <a:pPr indent="0" lvl="0" marL="0" rtl="0" algn="ctr">
                        <a:spcBef>
                          <a:spcPts val="0"/>
                        </a:spcBef>
                        <a:spcAft>
                          <a:spcPts val="0"/>
                        </a:spcAft>
                        <a:buNone/>
                      </a:pPr>
                      <a:r>
                        <a:rPr b="1" lang="en" sz="1100">
                          <a:latin typeface="Inter"/>
                          <a:ea typeface="Inter"/>
                          <a:cs typeface="Inter"/>
                          <a:sym typeface="Inter"/>
                        </a:rPr>
                        <a:t>Topic 2:</a:t>
                      </a:r>
                      <a:endParaRPr b="1"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Similarities: Nuclear Proliferation</a:t>
                      </a:r>
                      <a:endParaRPr sz="11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Documents</a:t>
                      </a:r>
                      <a:endParaRPr b="1" sz="1100">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Doc D</a:t>
                      </a:r>
                      <a:endParaRPr sz="11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Doc E</a:t>
                      </a:r>
                      <a:endParaRPr sz="11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ctr">
                        <a:spcBef>
                          <a:spcPts val="0"/>
                        </a:spcBef>
                        <a:spcAft>
                          <a:spcPts val="0"/>
                        </a:spcAft>
                        <a:buNone/>
                      </a:pPr>
                      <a:r>
                        <a:t/>
                      </a:r>
                      <a:endParaRPr sz="11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Outside Information</a:t>
                      </a:r>
                      <a:endParaRPr b="1" sz="11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In a competition to explore and demonstrate superiority in technology, the US and USSR engaged in the Space Race. This heightened focus on scientific dominance furthered efforts to improve and increase the numbers of nuclear weapons. The Space Race directly contributed to the Nuclear Arms Race as both countries tried to outdo the other with their scientific advancements.</a:t>
                      </a:r>
                      <a:endParaRPr sz="1100">
                        <a:solidFill>
                          <a:srgbClr val="000000"/>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566975">
                <a:tc>
                  <a:txBody>
                    <a:bodyPr/>
                    <a:lstStyle/>
                    <a:p>
                      <a:pPr indent="0" lvl="0" marL="0" rtl="0" algn="ctr">
                        <a:spcBef>
                          <a:spcPts val="0"/>
                        </a:spcBef>
                        <a:spcAft>
                          <a:spcPts val="0"/>
                        </a:spcAft>
                        <a:buNone/>
                      </a:pPr>
                      <a:r>
                        <a:rPr b="1" lang="en" sz="1100">
                          <a:latin typeface="Inter"/>
                          <a:ea typeface="Inter"/>
                          <a:cs typeface="Inter"/>
                          <a:sym typeface="Inter"/>
                        </a:rPr>
                        <a:t>Topic 3:</a:t>
                      </a:r>
                      <a:endParaRPr b="1" sz="1100">
                        <a:latin typeface="Inter"/>
                        <a:ea typeface="Inter"/>
                        <a:cs typeface="Inter"/>
                        <a:sym typeface="Inter"/>
                      </a:endParaRPr>
                    </a:p>
                    <a:p>
                      <a:pPr indent="0" lvl="0" marL="0" rtl="0" algn="ctr">
                        <a:spcBef>
                          <a:spcPts val="0"/>
                        </a:spcBef>
                        <a:spcAft>
                          <a:spcPts val="0"/>
                        </a:spcAft>
                        <a:buNone/>
                      </a:pPr>
                      <a:r>
                        <a:t/>
                      </a:r>
                      <a:endParaRPr b="1" sz="11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Differences: Involvement in Proxy Wars</a:t>
                      </a:r>
                      <a:endParaRPr sz="1100">
                        <a:solidFill>
                          <a:schemeClr val="dk1"/>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Documents</a:t>
                      </a:r>
                      <a:endParaRPr sz="1100">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Doc B</a:t>
                      </a:r>
                      <a:endParaRPr sz="11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Doc F</a:t>
                      </a:r>
                      <a:endParaRPr sz="11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Doc G</a:t>
                      </a:r>
                      <a:endParaRPr sz="11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Outside Information</a:t>
                      </a:r>
                      <a:endParaRPr b="1" sz="11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From 1950 to 1953, conflict emerged in Korea as one of the first proxy wars of the Cold War. The USSR and China backed North Korea while the US led the United Nations in support of South Korea. The Korean War set in stone the divisions between North and South Korea while simultaneously increasing tensions between the US and USSR.</a:t>
                      </a:r>
                      <a:endParaRPr sz="1100">
                        <a:solidFill>
                          <a:srgbClr val="000000"/>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1535325">
                <a:tc gridSpan="3">
                  <a:txBody>
                    <a:bodyPr/>
                    <a:lstStyle/>
                    <a:p>
                      <a:pPr indent="0" lvl="0" marL="0" rtl="0" algn="l">
                        <a:lnSpc>
                          <a:spcPct val="150000"/>
                        </a:lnSpc>
                        <a:spcBef>
                          <a:spcPts val="0"/>
                        </a:spcBef>
                        <a:spcAft>
                          <a:spcPts val="0"/>
                        </a:spcAft>
                        <a:buNone/>
                      </a:pPr>
                      <a:r>
                        <a:rPr b="1" lang="en" sz="1100">
                          <a:latin typeface="Inter"/>
                          <a:ea typeface="Inter"/>
                          <a:cs typeface="Inter"/>
                          <a:sym typeface="Inter"/>
                        </a:rPr>
                        <a:t>Conclusion (main ideas rephrased and overall conclusion of essay):</a:t>
                      </a:r>
                      <a:r>
                        <a:rPr lang="en" sz="1100">
                          <a:latin typeface="Inter"/>
                          <a:ea typeface="Inter"/>
                          <a:cs typeface="Inter"/>
                          <a:sym typeface="Inter"/>
                        </a:rPr>
                        <a:t> </a:t>
                      </a:r>
                      <a:endParaRPr sz="11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From 1947 to 1991, the Cold War increased political, military, and economic tensions worldwide. As the United States, the Soviet Union, and their allies competed for influence and control of the post-war world, the rest of the world was caught in the crossfire. As both superpowers similarly formed alliances and engaged in a nuclear arms race, the dangers of this ideological conflict threatened global stability. However, the US and USSR engaged to differing extents in the proxy wars that emerged including in Vietnam and Afghanistan. The Cold War highlights the risks and consequences that can emerge when nations compete for global power and control and lose sight of the importance of diplomacy and cooperation.</a:t>
                      </a:r>
                      <a:endParaRPr sz="11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c hMerge="1"/>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1" name="Shape 101"/>
        <p:cNvGrpSpPr/>
        <p:nvPr/>
      </p:nvGrpSpPr>
      <p:grpSpPr>
        <a:xfrm>
          <a:off x="0" y="0"/>
          <a:ext cx="0" cy="0"/>
          <a:chOff x="0" y="0"/>
          <a:chExt cx="0" cy="0"/>
        </a:xfrm>
      </p:grpSpPr>
      <p:sp>
        <p:nvSpPr>
          <p:cNvPr id="102" name="Google Shape;102;p17"/>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latin typeface="Halant"/>
                <a:ea typeface="Halant"/>
                <a:cs typeface="Halant"/>
                <a:sym typeface="Halant"/>
              </a:rPr>
              <a:t>Global Cold War</a:t>
            </a:r>
            <a:endParaRPr sz="1900">
              <a:latin typeface="Halant"/>
              <a:ea typeface="Halant"/>
              <a:cs typeface="Halant"/>
              <a:sym typeface="Halant"/>
            </a:endParaRPr>
          </a:p>
        </p:txBody>
      </p:sp>
      <p:pic>
        <p:nvPicPr>
          <p:cNvPr id="103" name="Google Shape;103;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4" name="Google Shape;104;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5" name="Google Shape;105;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6" name="Google Shape;106;p17"/>
          <p:cNvSpPr txBox="1"/>
          <p:nvPr/>
        </p:nvSpPr>
        <p:spPr>
          <a:xfrm>
            <a:off x="417563" y="4851412"/>
            <a:ext cx="6937200" cy="4920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What vocabulary should I know?</a:t>
            </a:r>
            <a:endParaRPr sz="2400">
              <a:solidFill>
                <a:schemeClr val="dk1"/>
              </a:solidFill>
              <a:latin typeface="Halant"/>
              <a:ea typeface="Halant"/>
              <a:cs typeface="Halant"/>
              <a:sym typeface="Halant"/>
            </a:endParaRPr>
          </a:p>
        </p:txBody>
      </p:sp>
      <p:sp>
        <p:nvSpPr>
          <p:cNvPr id="107" name="Google Shape;107;p17"/>
          <p:cNvSpPr txBox="1"/>
          <p:nvPr/>
        </p:nvSpPr>
        <p:spPr>
          <a:xfrm>
            <a:off x="417675" y="3445000"/>
            <a:ext cx="6937200" cy="492000"/>
          </a:xfrm>
          <a:prstGeom prst="rect">
            <a:avLst/>
          </a:prstGeom>
          <a:solidFill>
            <a:schemeClr val="accent5"/>
          </a:solidFill>
          <a:ln cap="flat" cmpd="sng" w="19050">
            <a:solidFill>
              <a:schemeClr val="accent5"/>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lt1"/>
                </a:solidFill>
                <a:latin typeface="Halant"/>
                <a:ea typeface="Halant"/>
                <a:cs typeface="Halant"/>
                <a:sym typeface="Halant"/>
              </a:rPr>
              <a:t>Optional Hook Activity</a:t>
            </a:r>
            <a:endParaRPr sz="2400">
              <a:solidFill>
                <a:schemeClr val="lt1"/>
              </a:solidFill>
              <a:latin typeface="Halant"/>
              <a:ea typeface="Halant"/>
              <a:cs typeface="Halant"/>
              <a:sym typeface="Halant"/>
            </a:endParaRPr>
          </a:p>
        </p:txBody>
      </p:sp>
      <p:sp>
        <p:nvSpPr>
          <p:cNvPr id="108" name="Google Shape;108;p17"/>
          <p:cNvSpPr txBox="1"/>
          <p:nvPr/>
        </p:nvSpPr>
        <p:spPr>
          <a:xfrm>
            <a:off x="398225" y="3937000"/>
            <a:ext cx="6975900" cy="914400"/>
          </a:xfrm>
          <a:prstGeom prst="rect">
            <a:avLst/>
          </a:prstGeom>
          <a:noFill/>
          <a:ln>
            <a:noFill/>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Have students work in small groups to brainstorm a list of words related to the Cold War. Generate a classroom “word cloud” using a site such as </a:t>
            </a:r>
            <a:r>
              <a:rPr lang="en" sz="1200" u="sng">
                <a:solidFill>
                  <a:schemeClr val="accent5"/>
                </a:solidFill>
                <a:latin typeface="Inter"/>
                <a:ea typeface="Inter"/>
                <a:cs typeface="Inter"/>
                <a:sym typeface="Inter"/>
                <a:hlinkClick r:id="rId4">
                  <a:extLst>
                    <a:ext uri="{A12FA001-AC4F-418D-AE19-62706E023703}">
                      <ahyp:hlinkClr val="tx"/>
                    </a:ext>
                  </a:extLst>
                </a:hlinkClick>
              </a:rPr>
              <a:t>edwordle.net</a:t>
            </a:r>
            <a:r>
              <a:rPr lang="en" sz="1200">
                <a:solidFill>
                  <a:schemeClr val="accent5"/>
                </a:solidFill>
                <a:latin typeface="Inter"/>
                <a:ea typeface="Inter"/>
                <a:cs typeface="Inter"/>
                <a:sym typeface="Inter"/>
              </a:rPr>
              <a:t> </a:t>
            </a:r>
            <a:r>
              <a:rPr lang="en" sz="1200">
                <a:solidFill>
                  <a:schemeClr val="dk1"/>
                </a:solidFill>
                <a:latin typeface="Inter"/>
                <a:ea typeface="Inter"/>
                <a:cs typeface="Inter"/>
                <a:sym typeface="Inter"/>
              </a:rPr>
              <a:t>to create a visual for the related people, events, and significant terminology. Teacher Tip: Have students email you their list of words to more quickly input the brainstorm lists into the word cloud.</a:t>
            </a:r>
            <a:endParaRPr sz="1200">
              <a:solidFill>
                <a:srgbClr val="000000"/>
              </a:solidFill>
              <a:latin typeface="Inter"/>
              <a:ea typeface="Inter"/>
              <a:cs typeface="Inter"/>
              <a:sym typeface="Inter"/>
            </a:endParaRPr>
          </a:p>
          <a:p>
            <a:pPr indent="0" lvl="0" marL="0" rtl="0" algn="l">
              <a:spcBef>
                <a:spcPts val="0"/>
              </a:spcBef>
              <a:spcAft>
                <a:spcPts val="0"/>
              </a:spcAft>
              <a:buNone/>
            </a:pPr>
            <a:r>
              <a:t/>
            </a:r>
            <a:endParaRPr sz="1200">
              <a:solidFill>
                <a:srgbClr val="000000"/>
              </a:solidFill>
              <a:latin typeface="Work Sans"/>
              <a:ea typeface="Work Sans"/>
              <a:cs typeface="Work Sans"/>
              <a:sym typeface="Work Sans"/>
            </a:endParaRPr>
          </a:p>
          <a:p>
            <a:pPr indent="0" lvl="0" marL="0" rtl="0" algn="l">
              <a:spcBef>
                <a:spcPts val="0"/>
              </a:spcBef>
              <a:spcAft>
                <a:spcPts val="0"/>
              </a:spcAft>
              <a:buNone/>
            </a:pPr>
            <a:r>
              <a:t/>
            </a:r>
            <a:endParaRPr sz="1200">
              <a:solidFill>
                <a:srgbClr val="000000"/>
              </a:solidFill>
              <a:latin typeface="Cambria"/>
              <a:ea typeface="Cambria"/>
              <a:cs typeface="Cambria"/>
              <a:sym typeface="Cambria"/>
            </a:endParaRPr>
          </a:p>
        </p:txBody>
      </p:sp>
      <p:graphicFrame>
        <p:nvGraphicFramePr>
          <p:cNvPr id="109" name="Google Shape;109;p17"/>
          <p:cNvGraphicFramePr/>
          <p:nvPr/>
        </p:nvGraphicFramePr>
        <p:xfrm>
          <a:off x="434375" y="5583500"/>
          <a:ext cx="3000000" cy="3000000"/>
        </p:xfrm>
        <a:graphic>
          <a:graphicData uri="http://schemas.openxmlformats.org/drawingml/2006/table">
            <a:tbl>
              <a:tblPr>
                <a:noFill/>
                <a:tableStyleId>{7AF70A1D-DEC0-44B7-85B8-152D5538B4A1}</a:tableStyleId>
              </a:tblPr>
              <a:tblGrid>
                <a:gridCol w="2565300"/>
                <a:gridCol w="4338425"/>
              </a:tblGrid>
              <a:tr h="3527775">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1. Geopolitical </a:t>
                      </a:r>
                      <a:r>
                        <a:rPr b="1" lang="en" sz="1200" u="sng">
                          <a:solidFill>
                            <a:schemeClr val="accent1"/>
                          </a:solidFill>
                          <a:latin typeface="Inter"/>
                          <a:ea typeface="Inter"/>
                          <a:cs typeface="Inter"/>
                          <a:sym typeface="Inter"/>
                        </a:rPr>
                        <a:t>C</a:t>
                      </a:r>
                      <a:endParaRPr b="1" sz="1200" u="sng">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2. domino theory </a:t>
                      </a:r>
                      <a:r>
                        <a:rPr b="1" lang="en" sz="1200" u="sng">
                          <a:solidFill>
                            <a:schemeClr val="accent1"/>
                          </a:solidFill>
                          <a:latin typeface="Inter"/>
                          <a:ea typeface="Inter"/>
                          <a:cs typeface="Inter"/>
                          <a:sym typeface="Inter"/>
                        </a:rPr>
                        <a:t>F</a:t>
                      </a:r>
                      <a:endParaRPr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3. nuclear proliferation </a:t>
                      </a:r>
                      <a:r>
                        <a:rPr b="1" lang="en" sz="1200" u="sng">
                          <a:solidFill>
                            <a:schemeClr val="accent1"/>
                          </a:solidFill>
                          <a:latin typeface="Inter"/>
                          <a:ea typeface="Inter"/>
                          <a:cs typeface="Inter"/>
                          <a:sym typeface="Inter"/>
                        </a:rPr>
                        <a:t>A</a:t>
                      </a:r>
                      <a:endParaRPr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4. proxy war </a:t>
                      </a:r>
                      <a:r>
                        <a:rPr b="1" lang="en" sz="1200" u="sng">
                          <a:solidFill>
                            <a:schemeClr val="accent1"/>
                          </a:solidFill>
                          <a:latin typeface="Inter"/>
                          <a:ea typeface="Inter"/>
                          <a:cs typeface="Inter"/>
                          <a:sym typeface="Inter"/>
                        </a:rPr>
                        <a:t>D</a:t>
                      </a:r>
                      <a:endParaRPr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5. Kremlin </a:t>
                      </a:r>
                      <a:r>
                        <a:rPr b="1" lang="en" sz="1200" u="sng">
                          <a:solidFill>
                            <a:schemeClr val="accent1"/>
                          </a:solidFill>
                          <a:latin typeface="Inter"/>
                          <a:ea typeface="Inter"/>
                          <a:cs typeface="Inter"/>
                          <a:sym typeface="Inter"/>
                        </a:rPr>
                        <a:t>B</a:t>
                      </a:r>
                      <a:endParaRPr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6. Cuban Missile Crisis </a:t>
                      </a:r>
                      <a:r>
                        <a:rPr b="1" lang="en" sz="1200" u="sng">
                          <a:solidFill>
                            <a:schemeClr val="accent1"/>
                          </a:solidFill>
                          <a:latin typeface="Inter"/>
                          <a:ea typeface="Inter"/>
                          <a:cs typeface="Inter"/>
                          <a:sym typeface="Inter"/>
                        </a:rPr>
                        <a:t>E</a:t>
                      </a:r>
                      <a:endParaRPr sz="1200">
                        <a:solidFill>
                          <a:schemeClr val="accent1"/>
                        </a:solidFill>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 The spread and increase of nuclear technology, weaponry, and information.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 The Russian government.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C. The study of how geographical, economic, and cultural factors impact international relations and global power dynamics.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 An armed conflict in which a major party supports and/or directs the conflict without full-scale involvement or declaration of war.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 A confrontation between the US and the USSR in 1962 over the presence of nuclear sites in Cuba and Ukraine which became the closest the two nations came to actual war.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F. The belief that a political event in one country will have a similar impact on neighboring nations.</a:t>
                      </a:r>
                      <a:endParaRPr sz="1200">
                        <a:solidFill>
                          <a:schemeClr val="dk1"/>
                        </a:solidFill>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r>
            </a:tbl>
          </a:graphicData>
        </a:graphic>
      </p:graphicFrame>
      <p:pic>
        <p:nvPicPr>
          <p:cNvPr id="110" name="Google Shape;110;p17"/>
          <p:cNvPicPr preferRelativeResize="0"/>
          <p:nvPr/>
        </p:nvPicPr>
        <p:blipFill>
          <a:blip r:embed="rId5">
            <a:alphaModFix/>
          </a:blip>
          <a:stretch>
            <a:fillRect/>
          </a:stretch>
        </p:blipFill>
        <p:spPr>
          <a:xfrm>
            <a:off x="1794650" y="553250"/>
            <a:ext cx="4183038" cy="2830512"/>
          </a:xfrm>
          <a:prstGeom prst="rect">
            <a:avLst/>
          </a:prstGeom>
          <a:noFill/>
          <a:ln>
            <a:noFill/>
          </a:ln>
        </p:spPr>
      </p:pic>
      <p:sp>
        <p:nvSpPr>
          <p:cNvPr id="111" name="Google Shape;111;p17"/>
          <p:cNvSpPr txBox="1"/>
          <p:nvPr/>
        </p:nvSpPr>
        <p:spPr>
          <a:xfrm>
            <a:off x="5977700" y="553300"/>
            <a:ext cx="1395900" cy="2830500"/>
          </a:xfrm>
          <a:prstGeom prst="rect">
            <a:avLst/>
          </a:prstGeom>
          <a:noFill/>
          <a:ln>
            <a:noFill/>
          </a:ln>
        </p:spPr>
        <p:txBody>
          <a:bodyPr anchorCtr="0" anchor="ctr" bIns="109725" lIns="109725" spcFirstLastPara="1" rIns="109725" wrap="square" tIns="1097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Robert M. Chapin, “Two Worlds,” January 2, 1950.</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sz="1900">
              <a:solidFill>
                <a:schemeClr val="dk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5" name="Shape 115"/>
        <p:cNvGrpSpPr/>
        <p:nvPr/>
      </p:nvGrpSpPr>
      <p:grpSpPr>
        <a:xfrm>
          <a:off x="0" y="0"/>
          <a:ext cx="0" cy="0"/>
          <a:chOff x="0" y="0"/>
          <a:chExt cx="0" cy="0"/>
        </a:xfrm>
      </p:grpSpPr>
      <p:sp>
        <p:nvSpPr>
          <p:cNvPr id="116" name="Google Shape;116;p18"/>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Global Cold War</a:t>
            </a:r>
            <a:endParaRPr sz="1900">
              <a:latin typeface="Halant"/>
              <a:ea typeface="Halant"/>
              <a:cs typeface="Halant"/>
              <a:sym typeface="Halant"/>
            </a:endParaRPr>
          </a:p>
        </p:txBody>
      </p:sp>
      <p:pic>
        <p:nvPicPr>
          <p:cNvPr id="117" name="Google Shape;117;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8" name="Google Shape;118;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9" name="Google Shape;119;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20" name="Google Shape;120;p18"/>
          <p:cNvSpPr txBox="1"/>
          <p:nvPr/>
        </p:nvSpPr>
        <p:spPr>
          <a:xfrm>
            <a:off x="417600" y="658579"/>
            <a:ext cx="6937200" cy="4920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Brainstorm: What do I already know?</a:t>
            </a:r>
            <a:endParaRPr sz="2400">
              <a:solidFill>
                <a:schemeClr val="dk1"/>
              </a:solidFill>
              <a:latin typeface="Halant"/>
              <a:ea typeface="Halant"/>
              <a:cs typeface="Halant"/>
              <a:sym typeface="Halant"/>
            </a:endParaRPr>
          </a:p>
        </p:txBody>
      </p:sp>
      <p:sp>
        <p:nvSpPr>
          <p:cNvPr id="121" name="Google Shape;121;p18"/>
          <p:cNvSpPr txBox="1"/>
          <p:nvPr/>
        </p:nvSpPr>
        <p:spPr>
          <a:xfrm>
            <a:off x="434400" y="1293175"/>
            <a:ext cx="6903600" cy="19905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Use this space to write down anything you already know about the subject of this CRP: </a:t>
            </a:r>
            <a:r>
              <a:rPr b="1" lang="en" sz="1200">
                <a:solidFill>
                  <a:schemeClr val="dk1"/>
                </a:solidFill>
                <a:latin typeface="Inter"/>
                <a:ea typeface="Inter"/>
                <a:cs typeface="Inter"/>
                <a:sym typeface="Inter"/>
              </a:rPr>
              <a:t>The Cold War</a:t>
            </a:r>
            <a:r>
              <a:rPr lang="en" sz="1200">
                <a:solidFill>
                  <a:schemeClr val="dk1"/>
                </a:solidFill>
                <a:latin typeface="Inter"/>
                <a:ea typeface="Inter"/>
                <a:cs typeface="Inter"/>
                <a:sym typeface="Inter"/>
              </a:rPr>
              <a:t>. What was happening during this time? What people are significant and relevant? What social, philosophical, or political movements were happening? </a:t>
            </a:r>
            <a:endParaRPr b="1"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p:txBody>
      </p:sp>
      <p:sp>
        <p:nvSpPr>
          <p:cNvPr id="122" name="Google Shape;122;p18"/>
          <p:cNvSpPr txBox="1"/>
          <p:nvPr/>
        </p:nvSpPr>
        <p:spPr>
          <a:xfrm>
            <a:off x="417600" y="3426279"/>
            <a:ext cx="6937200" cy="4920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How is this relevant today?</a:t>
            </a:r>
            <a:endParaRPr sz="2400">
              <a:solidFill>
                <a:schemeClr val="dk1"/>
              </a:solidFill>
              <a:latin typeface="Halant"/>
              <a:ea typeface="Halant"/>
              <a:cs typeface="Halant"/>
              <a:sym typeface="Halant"/>
            </a:endParaRPr>
          </a:p>
        </p:txBody>
      </p:sp>
      <p:sp>
        <p:nvSpPr>
          <p:cNvPr id="123" name="Google Shape;123;p18"/>
          <p:cNvSpPr txBox="1"/>
          <p:nvPr/>
        </p:nvSpPr>
        <p:spPr>
          <a:xfrm>
            <a:off x="375350" y="3918275"/>
            <a:ext cx="7021800" cy="2939700"/>
          </a:xfrm>
          <a:prstGeom prst="rect">
            <a:avLst/>
          </a:prstGeom>
          <a:noFill/>
          <a:ln>
            <a:noFill/>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On February 24, 2022, Russian forces invaded and occupied parts of Ukraine. While the Russo-Ukrainian War began in 2014, this marked a serious escalation of the war. During the Cold War, Ukraine was part of the USSR. Its large population, agricultural production, defense industries, and major ports made it a vital member of the Soviet republics.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However, in the three decades since the collapse of the USSR and Ukrainian independence, Ukraine has shifted toward western ideals of democracy and capitalism. Recently, Ukraine has even sought membership in both NATO and the European Union. This transition by Ukraine fueled efforts by Vladimir Putin, the President of Russia, to restore “Historical Russia” after the fall of the USSR during the Cold War.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As the Russian invasion of Ukraine has caused massive devastation and a humanitarian crisis, the United States and other European countries have feared Russian use of nuclear weapons to advance Russian objectives of global dominance. Several historians view this conflict as a renewal of Cold War geopolitical rivalries.</a:t>
            </a:r>
            <a:endParaRPr sz="1200">
              <a:solidFill>
                <a:schemeClr val="dk1"/>
              </a:solidFill>
              <a:latin typeface="Inter"/>
              <a:ea typeface="Inter"/>
              <a:cs typeface="Inter"/>
              <a:sym typeface="Inter"/>
            </a:endParaRPr>
          </a:p>
        </p:txBody>
      </p:sp>
      <p:sp>
        <p:nvSpPr>
          <p:cNvPr id="124" name="Google Shape;124;p18"/>
          <p:cNvSpPr txBox="1"/>
          <p:nvPr/>
        </p:nvSpPr>
        <p:spPr>
          <a:xfrm>
            <a:off x="417600" y="6857975"/>
            <a:ext cx="6937200" cy="14097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For what reasons has Russia invaded the Ukraine?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  After the Cold War, the Ukraine gained independence. Instead of maintaining an alliance with Russia, Ukraine has shifted toward western ideals and sought alliances with other democratic nations. Putin desires a return to “Historical Russia” and access to the major economic opportunities </a:t>
            </a:r>
            <a:r>
              <a:rPr b="1" lang="en" sz="1200">
                <a:solidFill>
                  <a:schemeClr val="accent1"/>
                </a:solidFill>
                <a:latin typeface="Inter"/>
                <a:ea typeface="Inter"/>
                <a:cs typeface="Inter"/>
                <a:sym typeface="Inter"/>
              </a:rPr>
              <a:t>in</a:t>
            </a:r>
            <a:r>
              <a:rPr b="1" lang="en" sz="1200">
                <a:solidFill>
                  <a:schemeClr val="accent1"/>
                </a:solidFill>
                <a:latin typeface="Inter"/>
                <a:ea typeface="Inter"/>
                <a:cs typeface="Inter"/>
                <a:sym typeface="Inter"/>
              </a:rPr>
              <a:t> </a:t>
            </a:r>
            <a:r>
              <a:rPr b="1" lang="en" sz="1200">
                <a:solidFill>
                  <a:schemeClr val="accent1"/>
                </a:solidFill>
                <a:latin typeface="Inter"/>
                <a:ea typeface="Inter"/>
                <a:cs typeface="Inter"/>
                <a:sym typeface="Inter"/>
              </a:rPr>
              <a:t>Ukraine</a:t>
            </a:r>
            <a:r>
              <a:rPr b="1" lang="en" sz="1200">
                <a:solidFill>
                  <a:schemeClr val="accent1"/>
                </a:solidFill>
                <a:latin typeface="Inter"/>
                <a:ea typeface="Inter"/>
                <a:cs typeface="Inter"/>
                <a:sym typeface="Inter"/>
              </a:rPr>
              <a:t>.</a:t>
            </a:r>
            <a:endParaRPr sz="1200">
              <a:solidFill>
                <a:schemeClr val="accent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8" name="Shape 128"/>
        <p:cNvGrpSpPr/>
        <p:nvPr/>
      </p:nvGrpSpPr>
      <p:grpSpPr>
        <a:xfrm>
          <a:off x="0" y="0"/>
          <a:ext cx="0" cy="0"/>
          <a:chOff x="0" y="0"/>
          <a:chExt cx="0" cy="0"/>
        </a:xfrm>
      </p:grpSpPr>
      <p:sp>
        <p:nvSpPr>
          <p:cNvPr id="129" name="Google Shape;129;p19"/>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Global Cold War</a:t>
            </a:r>
            <a:endParaRPr sz="1900">
              <a:latin typeface="Halant"/>
              <a:ea typeface="Halant"/>
              <a:cs typeface="Halant"/>
              <a:sym typeface="Halant"/>
            </a:endParaRPr>
          </a:p>
        </p:txBody>
      </p:sp>
      <p:pic>
        <p:nvPicPr>
          <p:cNvPr id="130" name="Google Shape;130;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1" name="Google Shape;131;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2" name="Google Shape;132;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33" name="Google Shape;133;p19"/>
          <p:cNvSpPr txBox="1"/>
          <p:nvPr/>
        </p:nvSpPr>
        <p:spPr>
          <a:xfrm>
            <a:off x="417600" y="658579"/>
            <a:ext cx="6937200" cy="4920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Brainstorm: What do I already know?</a:t>
            </a:r>
            <a:endParaRPr sz="2400">
              <a:solidFill>
                <a:schemeClr val="dk1"/>
              </a:solidFill>
              <a:latin typeface="Halant"/>
              <a:ea typeface="Halant"/>
              <a:cs typeface="Halant"/>
              <a:sym typeface="Halant"/>
            </a:endParaRPr>
          </a:p>
        </p:txBody>
      </p:sp>
      <p:sp>
        <p:nvSpPr>
          <p:cNvPr id="134" name="Google Shape;134;p19"/>
          <p:cNvSpPr txBox="1"/>
          <p:nvPr/>
        </p:nvSpPr>
        <p:spPr>
          <a:xfrm>
            <a:off x="434400" y="1293175"/>
            <a:ext cx="6903600" cy="28500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Use this space to write down anything you already know about the subject of this CRP: </a:t>
            </a:r>
            <a:r>
              <a:rPr b="1" lang="en" sz="1200">
                <a:solidFill>
                  <a:schemeClr val="dk1"/>
                </a:solidFill>
                <a:latin typeface="Inter"/>
                <a:ea typeface="Inter"/>
                <a:cs typeface="Inter"/>
                <a:sym typeface="Inter"/>
              </a:rPr>
              <a:t>The Cold War</a:t>
            </a:r>
            <a:r>
              <a:rPr lang="en" sz="1200">
                <a:solidFill>
                  <a:schemeClr val="dk1"/>
                </a:solidFill>
                <a:latin typeface="Inter"/>
                <a:ea typeface="Inter"/>
                <a:cs typeface="Inter"/>
                <a:sym typeface="Inter"/>
              </a:rPr>
              <a:t>. What was happening during this time? What people are significant and relevant? What social, philosophical, or political movements were happening? </a:t>
            </a:r>
            <a:endParaRPr b="1"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p:txBody>
      </p:sp>
      <p:sp>
        <p:nvSpPr>
          <p:cNvPr id="135" name="Google Shape;135;p19"/>
          <p:cNvSpPr txBox="1"/>
          <p:nvPr/>
        </p:nvSpPr>
        <p:spPr>
          <a:xfrm>
            <a:off x="417550" y="4320454"/>
            <a:ext cx="6937200" cy="4920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How is this relevant today?</a:t>
            </a:r>
            <a:endParaRPr sz="2400">
              <a:solidFill>
                <a:schemeClr val="dk1"/>
              </a:solidFill>
              <a:latin typeface="Halant"/>
              <a:ea typeface="Halant"/>
              <a:cs typeface="Halant"/>
              <a:sym typeface="Halant"/>
            </a:endParaRPr>
          </a:p>
        </p:txBody>
      </p:sp>
      <p:sp>
        <p:nvSpPr>
          <p:cNvPr id="136" name="Google Shape;136;p19"/>
          <p:cNvSpPr txBox="1"/>
          <p:nvPr/>
        </p:nvSpPr>
        <p:spPr>
          <a:xfrm>
            <a:off x="375300" y="4812450"/>
            <a:ext cx="7021800" cy="2939700"/>
          </a:xfrm>
          <a:prstGeom prst="rect">
            <a:avLst/>
          </a:prstGeom>
          <a:noFill/>
          <a:ln>
            <a:noFill/>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On February 24, 2022, Russian forces invaded and occupied parts of Ukraine. While the Russo-Ukrainian War began in 2014, this marked a serious escalation of the war. During the Cold War, Ukraine was part of the USSR. Its large population, agricultural production, defense industries, and major ports made it a vital member of the Soviet republics.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However, in the three decades since the collapse of the USSR and Ukrainian independence, Ukraine has shifted toward western ideals of democracy and capitalism. Recently, Ukraine has even sought membership in both NATO and the European Union. This transition by Ukraine fueled efforts by Vladimir Putin, the President of Russia, to restore “Historical Russia” after the fall of the USSR during the Cold War.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As the Russian invasion of Ukraine has caused massive devastation and a humanitarian crisis, the United States and other European countries have feared Russian use of nuclear weapons to advance Russian objectives of global dominance. Several historians view this conflict as a renewal of Cold War geopolitical rivalries.</a:t>
            </a:r>
            <a:endParaRPr sz="1200">
              <a:solidFill>
                <a:schemeClr val="dk1"/>
              </a:solidFill>
              <a:latin typeface="Inter"/>
              <a:ea typeface="Inter"/>
              <a:cs typeface="Inter"/>
              <a:sym typeface="Inter"/>
            </a:endParaRPr>
          </a:p>
        </p:txBody>
      </p:sp>
      <p:sp>
        <p:nvSpPr>
          <p:cNvPr id="137" name="Google Shape;137;p19"/>
          <p:cNvSpPr txBox="1"/>
          <p:nvPr/>
        </p:nvSpPr>
        <p:spPr>
          <a:xfrm>
            <a:off x="417600" y="7752150"/>
            <a:ext cx="6937200" cy="13791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For what reasons has Russia invaded the Ukraine?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  After the Cold War, the Ukraine gained independence. Instead of maintaining an alliance with Russia, Ukraine has shifted toward western ideals and sought alliances with other democratic nations. Putin desires a return to “Historical Russia” and access to the major economic opportunities in Ukraine.</a:t>
            </a:r>
            <a:endParaRPr sz="1200">
              <a:solidFill>
                <a:schemeClr val="accent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1" name="Shape 141"/>
        <p:cNvGrpSpPr/>
        <p:nvPr/>
      </p:nvGrpSpPr>
      <p:grpSpPr>
        <a:xfrm>
          <a:off x="0" y="0"/>
          <a:ext cx="0" cy="0"/>
          <a:chOff x="0" y="0"/>
          <a:chExt cx="0" cy="0"/>
        </a:xfrm>
      </p:grpSpPr>
      <p:sp>
        <p:nvSpPr>
          <p:cNvPr id="142" name="Google Shape;142;p20"/>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What is the Context?</a:t>
            </a:r>
            <a:endParaRPr sz="1900">
              <a:latin typeface="Halant"/>
              <a:ea typeface="Halant"/>
              <a:cs typeface="Halant"/>
              <a:sym typeface="Halant"/>
            </a:endParaRPr>
          </a:p>
        </p:txBody>
      </p:sp>
      <p:pic>
        <p:nvPicPr>
          <p:cNvPr id="143" name="Google Shape;143;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4" name="Google Shape;144;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5" name="Google Shape;145;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46" name="Google Shape;146;p20"/>
          <p:cNvGraphicFramePr/>
          <p:nvPr/>
        </p:nvGraphicFramePr>
        <p:xfrm>
          <a:off x="453738" y="803725"/>
          <a:ext cx="3000000" cy="3000000"/>
        </p:xfrm>
        <a:graphic>
          <a:graphicData uri="http://schemas.openxmlformats.org/drawingml/2006/table">
            <a:tbl>
              <a:tblPr>
                <a:noFill/>
                <a:tableStyleId>{7AF70A1D-DEC0-44B7-85B8-152D5538B4A1}</a:tableStyleId>
              </a:tblPr>
              <a:tblGrid>
                <a:gridCol w="4883650"/>
                <a:gridCol w="1981250"/>
              </a:tblGrid>
              <a:tr h="8375675">
                <a:tc>
                  <a:txBody>
                    <a:bodyPr/>
                    <a:lstStyle/>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In the summer of 1945, the “Big Three” (Joseph Stalin: USSR, Winston Churchill and Clement Attlee: Great Britain, and Harry Truman: USA) met in Potsdam, Germany to discuss plans for a postwar world. Debates over how to deal with Germany highlighted the distinct economic differences between the nations. </a:t>
                      </a:r>
                      <a:r>
                        <a:rPr b="1" lang="en" sz="1100">
                          <a:solidFill>
                            <a:schemeClr val="dk1"/>
                          </a:solidFill>
                          <a:latin typeface="Inter"/>
                          <a:ea typeface="Inter"/>
                          <a:cs typeface="Inter"/>
                          <a:sym typeface="Inter"/>
                        </a:rPr>
                        <a:t>(A) </a:t>
                      </a:r>
                      <a:r>
                        <a:rPr lang="en" sz="1100">
                          <a:solidFill>
                            <a:schemeClr val="dk1"/>
                          </a:solidFill>
                          <a:latin typeface="Inter"/>
                          <a:ea typeface="Inter"/>
                          <a:cs typeface="Inter"/>
                          <a:sym typeface="Inter"/>
                        </a:rPr>
                        <a:t>While they had laid aside their disagreements during WWII to forge an alliance against their common enemy, Hitler and Germany, the gulf between them became more palpable after the German surrender on May 8, 1945.</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Tensions became impossible to ignore on March 12, 1947 when President Truman went before Congress requesting $400 million to aid in the fight against communism in Greece and Turkey. This wasn’t just seen as a request for money, but additionally was understood as an implied declaration of war against communist forces, including the Soviet Union. For many historians, March 12, 1947 marks the start of the Cold War. </a:t>
                      </a:r>
                      <a:r>
                        <a:rPr b="1" lang="en" sz="1100">
                          <a:solidFill>
                            <a:schemeClr val="dk1"/>
                          </a:solidFill>
                          <a:latin typeface="Inter"/>
                          <a:ea typeface="Inter"/>
                          <a:cs typeface="Inter"/>
                          <a:sym typeface="Inter"/>
                        </a:rPr>
                        <a:t>(B)</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In the aftermath of WWII, a civil war broke out between the Chinese Communist Party and the Nationalist Party. Despite the efforts of the U.S. to prop up the Nationalist Party by way of financial support and military equipment, the Chinese Communist Party took control on October 1, 1949. </a:t>
                      </a:r>
                      <a:r>
                        <a:rPr b="1" lang="en" sz="1100">
                          <a:solidFill>
                            <a:schemeClr val="dk1"/>
                          </a:solidFill>
                          <a:latin typeface="Inter"/>
                          <a:ea typeface="Inter"/>
                          <a:cs typeface="Inter"/>
                          <a:sym typeface="Inter"/>
                        </a:rPr>
                        <a:t>(C) </a:t>
                      </a:r>
                      <a:r>
                        <a:rPr lang="en" sz="1100">
                          <a:solidFill>
                            <a:schemeClr val="dk1"/>
                          </a:solidFill>
                          <a:latin typeface="Inter"/>
                          <a:ea typeface="Inter"/>
                          <a:cs typeface="Inter"/>
                          <a:sym typeface="Inter"/>
                        </a:rPr>
                        <a:t>The Chinese Revolution marked an important milestone in the initial years of the Cold War, as the United States lost one of its long-standing Asian allies. Alternately, the Soviets won an important victory in their goals of spreading communism and creating alliances with neighboring countries.</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On October 4, 1957, the Soviet Union put </a:t>
                      </a:r>
                      <a:r>
                        <a:rPr i="1" lang="en" sz="1100">
                          <a:solidFill>
                            <a:schemeClr val="dk1"/>
                          </a:solidFill>
                          <a:latin typeface="Inter"/>
                          <a:ea typeface="Inter"/>
                          <a:cs typeface="Inter"/>
                          <a:sym typeface="Inter"/>
                        </a:rPr>
                        <a:t>Sputnik 1</a:t>
                      </a:r>
                      <a:r>
                        <a:rPr lang="en" sz="1100">
                          <a:solidFill>
                            <a:schemeClr val="dk1"/>
                          </a:solidFill>
                          <a:latin typeface="Inter"/>
                          <a:ea typeface="Inter"/>
                          <a:cs typeface="Inter"/>
                          <a:sym typeface="Inter"/>
                        </a:rPr>
                        <a:t> (the first artificial Earth satellite) into orbit in outer space. In what became known as the Space Race, Americans intensified their commitment to the growth of science and technology. Both the USSR and the USA, launched programs and increased support for the production of nuclear weapons as hostilities grew between the two nations. </a:t>
                      </a:r>
                      <a:r>
                        <a:rPr b="1" lang="en" sz="1100">
                          <a:solidFill>
                            <a:schemeClr val="dk1"/>
                          </a:solidFill>
                          <a:latin typeface="Inter"/>
                          <a:ea typeface="Inter"/>
                          <a:cs typeface="Inter"/>
                          <a:sym typeface="Inter"/>
                        </a:rPr>
                        <a:t>(D)</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During the Cold War, the USA and USSR engaged in several proxy wars including Korea, Vietnam, Nicaragua, Angola, and Afghanistan. Many feared that a conventional war between the US and USSR would lead to nuclear holocaust. </a:t>
                      </a:r>
                      <a:r>
                        <a:rPr b="1" lang="en" sz="1100">
                          <a:solidFill>
                            <a:schemeClr val="dk1"/>
                          </a:solidFill>
                          <a:latin typeface="Inter"/>
                          <a:ea typeface="Inter"/>
                          <a:cs typeface="Inter"/>
                          <a:sym typeface="Inter"/>
                        </a:rPr>
                        <a:t>(E)</a:t>
                      </a:r>
                      <a:r>
                        <a:rPr lang="en" sz="1100">
                          <a:solidFill>
                            <a:schemeClr val="dk1"/>
                          </a:solidFill>
                          <a:latin typeface="Inter"/>
                          <a:ea typeface="Inter"/>
                          <a:cs typeface="Inter"/>
                          <a:sym typeface="Inter"/>
                        </a:rPr>
                        <a:t> Thus, the two major superpowers utilized ideological proxies to engage in conflict. The US and USSR participated in these struggles through a variety of means including funding, training, provision of supplies, or direct military support. </a:t>
                      </a:r>
                      <a:r>
                        <a:rPr b="1" lang="en" sz="1100">
                          <a:solidFill>
                            <a:schemeClr val="dk1"/>
                          </a:solidFill>
                          <a:latin typeface="Inter"/>
                          <a:ea typeface="Inter"/>
                          <a:cs typeface="Inter"/>
                          <a:sym typeface="Inter"/>
                        </a:rPr>
                        <a:t>(F)</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This CRP looks at these events, and the context that surrounds them, and asks you to: </a:t>
                      </a:r>
                      <a:r>
                        <a:rPr b="1" lang="en" sz="1100">
                          <a:solidFill>
                            <a:schemeClr val="dk1"/>
                          </a:solidFill>
                          <a:latin typeface="Inter"/>
                          <a:ea typeface="Inter"/>
                          <a:cs typeface="Inter"/>
                          <a:sym typeface="Inter"/>
                        </a:rPr>
                        <a:t>Compare the approaches taken by the United States and the Soviet Union in their efforts to retain power and control during the period of the Cold War.</a:t>
                      </a:r>
                      <a:endParaRPr sz="1100">
                        <a:solidFill>
                          <a:schemeClr val="dk1"/>
                        </a:solidFill>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A. </a:t>
                      </a:r>
                      <a:r>
                        <a:rPr lang="en" sz="1100">
                          <a:solidFill>
                            <a:schemeClr val="dk1"/>
                          </a:solidFill>
                          <a:latin typeface="Inter"/>
                          <a:ea typeface="Inter"/>
                          <a:cs typeface="Inter"/>
                          <a:sym typeface="Inter"/>
                        </a:rPr>
                        <a:t>What demonstrated the major differences between the “Big Three?”</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The meeting at Potsdam, Germany where the leaders discussed how to deal with the post-WWII world.</a:t>
                      </a:r>
                      <a:endParaRPr b="1" sz="11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B. </a:t>
                      </a:r>
                      <a:r>
                        <a:rPr lang="en" sz="1100">
                          <a:solidFill>
                            <a:schemeClr val="dk1"/>
                          </a:solidFill>
                          <a:latin typeface="Inter"/>
                          <a:ea typeface="Inter"/>
                          <a:cs typeface="Inter"/>
                          <a:sym typeface="Inter"/>
                        </a:rPr>
                        <a:t>Why do some historians mark March 12, 1947 as the start of the Cold War?</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President Truman requested funds to fight against communism and this was an implied declaration of war against communist forces.</a:t>
                      </a:r>
                      <a:endParaRPr b="1" sz="11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C. </a:t>
                      </a:r>
                      <a:r>
                        <a:rPr lang="en" sz="1100">
                          <a:solidFill>
                            <a:schemeClr val="dk1"/>
                          </a:solidFill>
                          <a:latin typeface="Inter"/>
                          <a:ea typeface="Inter"/>
                          <a:cs typeface="Inter"/>
                          <a:sym typeface="Inter"/>
                        </a:rPr>
                        <a:t>What happened on October 1, 1949?</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The Chinese Communist Party took control. The US lost a major ally, while the USSR gained one.</a:t>
                      </a:r>
                      <a:endParaRPr b="1" sz="11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D. </a:t>
                      </a:r>
                      <a:r>
                        <a:rPr lang="en" sz="1100">
                          <a:solidFill>
                            <a:schemeClr val="dk1"/>
                          </a:solidFill>
                          <a:latin typeface="Inter"/>
                          <a:ea typeface="Inter"/>
                          <a:cs typeface="Inter"/>
                          <a:sym typeface="Inter"/>
                        </a:rPr>
                        <a:t>What was an effect of the Space Race?</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Both the countries increased funding for the production of nuclear weapons.</a:t>
                      </a:r>
                      <a:endParaRPr b="1" sz="11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E. </a:t>
                      </a:r>
                      <a:r>
                        <a:rPr lang="en" sz="1100">
                          <a:solidFill>
                            <a:schemeClr val="dk1"/>
                          </a:solidFill>
                          <a:latin typeface="Inter"/>
                          <a:ea typeface="Inter"/>
                          <a:cs typeface="Inter"/>
                          <a:sym typeface="Inter"/>
                        </a:rPr>
                        <a:t>Why didn’t the US and USSR engage in a conventional war?</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They feared nuclear holocaust.</a:t>
                      </a:r>
                      <a:endParaRPr b="1" sz="11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F. </a:t>
                      </a:r>
                      <a:r>
                        <a:rPr lang="en" sz="1100">
                          <a:solidFill>
                            <a:schemeClr val="dk1"/>
                          </a:solidFill>
                          <a:latin typeface="Inter"/>
                          <a:ea typeface="Inter"/>
                          <a:cs typeface="Inter"/>
                          <a:sym typeface="Inter"/>
                        </a:rPr>
                        <a:t>How did the US and USSR participate in proxy wars?</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Funding, training, provision of supplies, or direct military </a:t>
                      </a:r>
                      <a:endParaRPr b="1" sz="11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support.</a:t>
                      </a:r>
                      <a:endParaRPr b="1" sz="11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txBody>
                  <a:tcPr marT="109725" marB="109725" marR="109725" marL="109725">
                    <a:lnL cap="flat" cmpd="sng" w="28575">
                      <a:solidFill>
                        <a:schemeClr val="accent1"/>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0" name="Shape 150"/>
        <p:cNvGrpSpPr/>
        <p:nvPr/>
      </p:nvGrpSpPr>
      <p:grpSpPr>
        <a:xfrm>
          <a:off x="0" y="0"/>
          <a:ext cx="0" cy="0"/>
          <a:chOff x="0" y="0"/>
          <a:chExt cx="0" cy="0"/>
        </a:xfrm>
      </p:grpSpPr>
      <p:sp>
        <p:nvSpPr>
          <p:cNvPr id="151" name="Google Shape;151;p21"/>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CRP Prompt</a:t>
            </a:r>
            <a:endParaRPr sz="1900">
              <a:latin typeface="Halant"/>
              <a:ea typeface="Halant"/>
              <a:cs typeface="Halant"/>
              <a:sym typeface="Halant"/>
            </a:endParaRPr>
          </a:p>
        </p:txBody>
      </p:sp>
      <p:pic>
        <p:nvPicPr>
          <p:cNvPr id="152" name="Google Shape;152;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3" name="Google Shape;153;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4" name="Google Shape;154;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55" name="Google Shape;155;p21"/>
          <p:cNvSpPr txBox="1"/>
          <p:nvPr/>
        </p:nvSpPr>
        <p:spPr>
          <a:xfrm>
            <a:off x="2300700" y="2612938"/>
            <a:ext cx="5054100" cy="24813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800">
                <a:solidFill>
                  <a:schemeClr val="dk1"/>
                </a:solidFill>
                <a:latin typeface="Halant"/>
                <a:ea typeface="Halant"/>
                <a:cs typeface="Halant"/>
                <a:sym typeface="Halant"/>
              </a:rPr>
              <a:t>Targeted Historical Thinking Skill:</a:t>
            </a:r>
            <a:endParaRPr b="1" sz="1800">
              <a:solidFill>
                <a:schemeClr val="dk1"/>
              </a:solidFill>
              <a:latin typeface="Halant"/>
              <a:ea typeface="Halant"/>
              <a:cs typeface="Halant"/>
              <a:sym typeface="Halant"/>
            </a:endParaRPr>
          </a:p>
          <a:p>
            <a:pPr indent="0" lvl="0" marL="0" rtl="0" algn="ctr">
              <a:spcBef>
                <a:spcPts val="0"/>
              </a:spcBef>
              <a:spcAft>
                <a:spcPts val="0"/>
              </a:spcAft>
              <a:buNone/>
            </a:pPr>
            <a:r>
              <a:t/>
            </a:r>
            <a:endParaRPr b="1" sz="1800">
              <a:solidFill>
                <a:schemeClr val="dk1"/>
              </a:solidFill>
              <a:latin typeface="Halant"/>
              <a:ea typeface="Halant"/>
              <a:cs typeface="Halant"/>
              <a:sym typeface="Halant"/>
            </a:endParaRPr>
          </a:p>
          <a:p>
            <a:pPr indent="0" lvl="0" marL="0" rtl="0" algn="ctr">
              <a:spcBef>
                <a:spcPts val="0"/>
              </a:spcBef>
              <a:spcAft>
                <a:spcPts val="0"/>
              </a:spcAft>
              <a:buNone/>
            </a:pPr>
            <a:r>
              <a:rPr lang="en" sz="5500">
                <a:solidFill>
                  <a:schemeClr val="dk1"/>
                </a:solidFill>
                <a:latin typeface="Plus Jakarta Sans"/>
                <a:ea typeface="Plus Jakarta Sans"/>
                <a:cs typeface="Plus Jakarta Sans"/>
                <a:sym typeface="Plus Jakarta Sans"/>
              </a:rPr>
              <a:t>COMPARISON</a:t>
            </a:r>
            <a:endParaRPr sz="55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Thinking historically means identifying both the similarities and the differences between the people, places, events, and ideas studied in history.</a:t>
            </a:r>
            <a:endParaRPr sz="900">
              <a:solidFill>
                <a:schemeClr val="dk1"/>
              </a:solidFill>
              <a:latin typeface="Inter"/>
              <a:ea typeface="Inter"/>
              <a:cs typeface="Inter"/>
              <a:sym typeface="Inter"/>
            </a:endParaRPr>
          </a:p>
        </p:txBody>
      </p:sp>
      <p:sp>
        <p:nvSpPr>
          <p:cNvPr id="156" name="Google Shape;156;p21"/>
          <p:cNvSpPr txBox="1"/>
          <p:nvPr/>
        </p:nvSpPr>
        <p:spPr>
          <a:xfrm>
            <a:off x="417600" y="5193261"/>
            <a:ext cx="6937200" cy="4056000"/>
          </a:xfrm>
          <a:prstGeom prst="rect">
            <a:avLst/>
          </a:prstGeom>
          <a:noFill/>
          <a:ln>
            <a:noFill/>
          </a:ln>
        </p:spPr>
        <p:txBody>
          <a:bodyPr anchorCtr="0" anchor="t"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b="1" lang="en">
                <a:solidFill>
                  <a:schemeClr val="dk1"/>
                </a:solidFill>
                <a:latin typeface="Inter"/>
                <a:ea typeface="Inter"/>
                <a:cs typeface="Inter"/>
                <a:sym typeface="Inter"/>
              </a:rPr>
              <a:t>Documents</a:t>
            </a:r>
            <a:endParaRPr b="1">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A: “The North Atlantic Treaty,” Washington, D.C., April 4, 1949.</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B: Dwight D. Eisenhower, “The President's News Conference,” April 7, 1954.</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C: “The Warsaw Security Pact (Treaty of Friendship, Cooperation and Mutual Assistance),” Warsaw, Poland, May 14, 1955.</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D: (Top): Robert F. Kennedy, </a:t>
            </a:r>
            <a:r>
              <a:rPr i="1" lang="en" sz="1200">
                <a:solidFill>
                  <a:schemeClr val="dk1"/>
                </a:solidFill>
                <a:latin typeface="Inter"/>
                <a:ea typeface="Inter"/>
                <a:cs typeface="Inter"/>
                <a:sym typeface="Inter"/>
              </a:rPr>
              <a:t>Thirteen Days: A Memoir of the Cuban Missile Crisis</a:t>
            </a:r>
            <a:r>
              <a:rPr lang="en" sz="1200">
                <a:solidFill>
                  <a:schemeClr val="dk1"/>
                </a:solidFill>
                <a:latin typeface="Inter"/>
                <a:ea typeface="Inter"/>
                <a:cs typeface="Inter"/>
                <a:sym typeface="Inter"/>
              </a:rPr>
              <a:t>, 1969; (Bottom): Vicki Elson, “What the Cuban Missile Crisis Was Really About,”</a:t>
            </a:r>
            <a:r>
              <a:rPr lang="en" sz="1200">
                <a:solidFill>
                  <a:schemeClr val="accent5"/>
                </a:solidFill>
                <a:latin typeface="Inter"/>
                <a:ea typeface="Inter"/>
                <a:cs typeface="Inter"/>
                <a:sym typeface="Inter"/>
              </a:rPr>
              <a:t> </a:t>
            </a:r>
            <a:r>
              <a:rPr lang="en" sz="1200" u="sng">
                <a:solidFill>
                  <a:schemeClr val="dk1"/>
                </a:solidFill>
                <a:latin typeface="Inter"/>
                <a:ea typeface="Inter"/>
                <a:cs typeface="Inter"/>
                <a:sym typeface="Inter"/>
                <a:hlinkClick r:id="rId4">
                  <a:extLst>
                    <a:ext uri="{A12FA001-AC4F-418D-AE19-62706E023703}">
                      <ahyp:hlinkClr val="tx"/>
                    </a:ext>
                  </a:extLst>
                </a:hlinkClick>
              </a:rPr>
              <a:t>nuclearban.us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E: </a:t>
            </a:r>
            <a:r>
              <a:rPr lang="en" sz="1200">
                <a:solidFill>
                  <a:srgbClr val="222222"/>
                </a:solidFill>
                <a:latin typeface="Inter"/>
                <a:ea typeface="Inter"/>
                <a:cs typeface="Inter"/>
                <a:sym typeface="Inter"/>
              </a:rPr>
              <a:t>(Left) Etta Hulme Papers, </a:t>
            </a:r>
            <a:r>
              <a:rPr i="1" lang="en" sz="1200">
                <a:solidFill>
                  <a:srgbClr val="222222"/>
                </a:solidFill>
                <a:latin typeface="Inter"/>
                <a:ea typeface="Inter"/>
                <a:cs typeface="Inter"/>
                <a:sym typeface="Inter"/>
              </a:rPr>
              <a:t>Nuclear Arms Race</a:t>
            </a:r>
            <a:r>
              <a:rPr lang="en" sz="1200">
                <a:solidFill>
                  <a:srgbClr val="222222"/>
                </a:solidFill>
                <a:latin typeface="Inter"/>
                <a:ea typeface="Inter"/>
                <a:cs typeface="Inter"/>
                <a:sym typeface="Inter"/>
              </a:rPr>
              <a:t>, Special Collections, University of Texas at Arlington, June 23, 1986; </a:t>
            </a:r>
            <a:r>
              <a:rPr lang="en" sz="1200">
                <a:solidFill>
                  <a:schemeClr val="dk1"/>
                </a:solidFill>
                <a:latin typeface="Inter"/>
                <a:ea typeface="Inter"/>
                <a:cs typeface="Inter"/>
                <a:sym typeface="Inter"/>
              </a:rPr>
              <a:t>(Right) Federation of American Scientists, “Estimated Nuclear Warhead Stockpiles, 1945-1991,” published online at OurWorldInData.org, 2022.</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F: Ilya V. Gaiduk, </a:t>
            </a:r>
            <a:r>
              <a:rPr i="1" lang="en" sz="1200">
                <a:solidFill>
                  <a:schemeClr val="dk1"/>
                </a:solidFill>
                <a:latin typeface="Inter"/>
                <a:ea typeface="Inter"/>
                <a:cs typeface="Inter"/>
                <a:sym typeface="Inter"/>
              </a:rPr>
              <a:t>Confronting Vietnam: Soviet Policy Toward the Indochina Conflict, 1954-1963</a:t>
            </a:r>
            <a:r>
              <a:rPr lang="en" sz="1200">
                <a:solidFill>
                  <a:schemeClr val="dk1"/>
                </a:solidFill>
                <a:latin typeface="Inter"/>
                <a:ea typeface="Inter"/>
                <a:cs typeface="Inter"/>
                <a:sym typeface="Inter"/>
              </a:rPr>
              <a:t>, 2003.</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G: Austin Carson, </a:t>
            </a:r>
            <a:r>
              <a:rPr i="1" lang="en" sz="1200">
                <a:solidFill>
                  <a:schemeClr val="dk1"/>
                </a:solidFill>
                <a:latin typeface="Inter"/>
                <a:ea typeface="Inter"/>
                <a:cs typeface="Inter"/>
                <a:sym typeface="Inter"/>
              </a:rPr>
              <a:t>Secret Wars: Covert Conflict in International Politics</a:t>
            </a:r>
            <a:r>
              <a:rPr lang="en" sz="1200">
                <a:solidFill>
                  <a:schemeClr val="dk1"/>
                </a:solidFill>
                <a:latin typeface="Inter"/>
                <a:ea typeface="Inter"/>
                <a:cs typeface="Inter"/>
                <a:sym typeface="Inter"/>
              </a:rPr>
              <a:t>,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2018.</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a:latin typeface="Inter"/>
              <a:ea typeface="Inter"/>
              <a:cs typeface="Inter"/>
              <a:sym typeface="Inter"/>
            </a:endParaRPr>
          </a:p>
        </p:txBody>
      </p:sp>
      <p:sp>
        <p:nvSpPr>
          <p:cNvPr id="157" name="Google Shape;157;p21"/>
          <p:cNvSpPr txBox="1"/>
          <p:nvPr/>
        </p:nvSpPr>
        <p:spPr>
          <a:xfrm>
            <a:off x="434438" y="852788"/>
            <a:ext cx="6903600" cy="15621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b="1" lang="en" sz="2400">
                <a:solidFill>
                  <a:schemeClr val="dk1"/>
                </a:solidFill>
                <a:latin typeface="Plus Jakarta Sans"/>
                <a:ea typeface="Plus Jakarta Sans"/>
                <a:cs typeface="Plus Jakarta Sans"/>
                <a:sym typeface="Plus Jakarta Sans"/>
              </a:rPr>
              <a:t>Compare the approaches taken by the United States and the Soviet Union in their efforts to retain power and control during the period of the Cold War.</a:t>
            </a:r>
            <a:endParaRPr b="1" sz="2400">
              <a:latin typeface="Plus Jakarta Sans"/>
              <a:ea typeface="Plus Jakarta Sans"/>
              <a:cs typeface="Plus Jakarta Sans"/>
              <a:sym typeface="Plus Jakarta Sans"/>
            </a:endParaRPr>
          </a:p>
        </p:txBody>
      </p:sp>
      <p:pic>
        <p:nvPicPr>
          <p:cNvPr id="158" name="Google Shape;158;p21"/>
          <p:cNvPicPr preferRelativeResize="0"/>
          <p:nvPr/>
        </p:nvPicPr>
        <p:blipFill>
          <a:blip r:embed="rId5">
            <a:alphaModFix/>
          </a:blip>
          <a:stretch>
            <a:fillRect/>
          </a:stretch>
        </p:blipFill>
        <p:spPr>
          <a:xfrm>
            <a:off x="381550" y="2997000"/>
            <a:ext cx="1614150" cy="16141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