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10058400" cx="7772400"/>
  <p:notesSz cx="6858000" cy="9144000"/>
  <p:embeddedFontLst>
    <p:embeddedFont>
      <p:font typeface="Halant"/>
      <p:regular r:id="rId22"/>
      <p:bold r:id="rId23"/>
    </p:embeddedFont>
    <p:embeddedFont>
      <p:font typeface="Inter SemiBold"/>
      <p:regular r:id="rId24"/>
      <p:bold r:id="rId25"/>
      <p:italic r:id="rId26"/>
      <p:boldItalic r:id="rId27"/>
    </p:embeddedFont>
    <p:embeddedFont>
      <p:font typeface="Plus Jakarta Sans"/>
      <p:regular r:id="rId28"/>
      <p:bold r:id="rId29"/>
      <p:italic r:id="rId30"/>
      <p:boldItalic r:id="rId31"/>
    </p:embeddedFont>
    <p:embeddedFont>
      <p:font typeface="Inter"/>
      <p:regular r:id="rId32"/>
      <p:bold r:id="rId33"/>
      <p:italic r:id="rId34"/>
      <p:boldItalic r:id="rId35"/>
    </p:embeddedFont>
    <p:embeddedFont>
      <p:font typeface="Plus Jakarta Sans SemiBold"/>
      <p:regular r:id="rId36"/>
      <p:bold r:id="rId37"/>
      <p:italic r:id="rId38"/>
      <p:boldItalic r:id="rId39"/>
    </p:embeddedFont>
    <p:embeddedFont>
      <p:font typeface="Plus Jakarta Sans Medium"/>
      <p:regular r:id="rId40"/>
      <p:bold r:id="rId41"/>
      <p:italic r:id="rId42"/>
      <p:boldItalic r:id="rId43"/>
    </p:embeddedFont>
    <p:embeddedFont>
      <p:font typeface="Work Sans"/>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90E66EB-6877-4D23-9E62-4101004B9645}">
  <a:tblStyle styleId="{590E66EB-6877-4D23-9E62-4101004B9645}"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FAA8F35-C095-42B2-B008-D37A2DB41479}"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F7D54DD2-3C06-436B-AE7D-451BDE498F85}" styleName="Table_2">
    <a:wholeTbl>
      <a:tcTxStyle>
        <a:font>
          <a:latin typeface="Arial"/>
          <a:ea typeface="Arial"/>
          <a:cs typeface="Arial"/>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regular.fntdata"/><Relationship Id="rId20" Type="http://schemas.openxmlformats.org/officeDocument/2006/relationships/slide" Target="slides/slide14.xml"/><Relationship Id="rId42" Type="http://schemas.openxmlformats.org/officeDocument/2006/relationships/font" Target="fonts/PlusJakartaSansMedium-italic.fntdata"/><Relationship Id="rId41" Type="http://schemas.openxmlformats.org/officeDocument/2006/relationships/font" Target="fonts/PlusJakartaSansMedium-bold.fntdata"/><Relationship Id="rId22" Type="http://schemas.openxmlformats.org/officeDocument/2006/relationships/font" Target="fonts/Halant-regular.fntdata"/><Relationship Id="rId44" Type="http://schemas.openxmlformats.org/officeDocument/2006/relationships/font" Target="fonts/WorkSans-regular.fntdata"/><Relationship Id="rId21" Type="http://schemas.openxmlformats.org/officeDocument/2006/relationships/slide" Target="slides/slide15.xml"/><Relationship Id="rId43" Type="http://schemas.openxmlformats.org/officeDocument/2006/relationships/font" Target="fonts/PlusJakartaSansMedium-boldItalic.fntdata"/><Relationship Id="rId24" Type="http://schemas.openxmlformats.org/officeDocument/2006/relationships/font" Target="fonts/InterSemiBold-regular.fntdata"/><Relationship Id="rId46" Type="http://schemas.openxmlformats.org/officeDocument/2006/relationships/font" Target="fonts/WorkSans-italic.fntdata"/><Relationship Id="rId23" Type="http://schemas.openxmlformats.org/officeDocument/2006/relationships/font" Target="fonts/Halant-bold.fntdata"/><Relationship Id="rId45" Type="http://schemas.openxmlformats.org/officeDocument/2006/relationships/font" Target="fonts/Work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SemiBold-italic.fntdata"/><Relationship Id="rId25" Type="http://schemas.openxmlformats.org/officeDocument/2006/relationships/font" Target="fonts/InterSemiBold-bold.fntdata"/><Relationship Id="rId47" Type="http://schemas.openxmlformats.org/officeDocument/2006/relationships/font" Target="fonts/WorkSans-boldItalic.fntdata"/><Relationship Id="rId28" Type="http://schemas.openxmlformats.org/officeDocument/2006/relationships/font" Target="fonts/PlusJakartaSans-regular.fntdata"/><Relationship Id="rId27" Type="http://schemas.openxmlformats.org/officeDocument/2006/relationships/font" Target="fonts/InterSemiBold-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lusJakartaSans-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11" Type="http://schemas.openxmlformats.org/officeDocument/2006/relationships/slide" Target="slides/slide5.xml"/><Relationship Id="rId33" Type="http://schemas.openxmlformats.org/officeDocument/2006/relationships/font" Target="fonts/Inter-bold.fntdata"/><Relationship Id="rId10" Type="http://schemas.openxmlformats.org/officeDocument/2006/relationships/slide" Target="slides/slide4.xml"/><Relationship Id="rId32" Type="http://schemas.openxmlformats.org/officeDocument/2006/relationships/font" Target="fonts/Inter-regular.fntdata"/><Relationship Id="rId13" Type="http://schemas.openxmlformats.org/officeDocument/2006/relationships/slide" Target="slides/slide7.xml"/><Relationship Id="rId35" Type="http://schemas.openxmlformats.org/officeDocument/2006/relationships/font" Target="fonts/Inter-boldItalic.fntdata"/><Relationship Id="rId12" Type="http://schemas.openxmlformats.org/officeDocument/2006/relationships/slide" Target="slides/slide6.xml"/><Relationship Id="rId34" Type="http://schemas.openxmlformats.org/officeDocument/2006/relationships/font" Target="fonts/Inter-italic.fntdata"/><Relationship Id="rId15" Type="http://schemas.openxmlformats.org/officeDocument/2006/relationships/slide" Target="slides/slide9.xml"/><Relationship Id="rId37" Type="http://schemas.openxmlformats.org/officeDocument/2006/relationships/font" Target="fonts/PlusJakartaSansSemiBold-bold.fntdata"/><Relationship Id="rId14" Type="http://schemas.openxmlformats.org/officeDocument/2006/relationships/slide" Target="slides/slide8.xml"/><Relationship Id="rId36" Type="http://schemas.openxmlformats.org/officeDocument/2006/relationships/font" Target="fonts/PlusJakartaSansSemiBold-regular.fntdata"/><Relationship Id="rId17" Type="http://schemas.openxmlformats.org/officeDocument/2006/relationships/slide" Target="slides/slide11.xml"/><Relationship Id="rId39" Type="http://schemas.openxmlformats.org/officeDocument/2006/relationships/font" Target="fonts/PlusJakartaSansSemiBold-boldItalic.fntdata"/><Relationship Id="rId16" Type="http://schemas.openxmlformats.org/officeDocument/2006/relationships/slide" Target="slides/slide10.xml"/><Relationship Id="rId38" Type="http://schemas.openxmlformats.org/officeDocument/2006/relationships/font" Target="fonts/PlusJakartaSansSemi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39de1b9a4a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39de1b9a4a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afde68eed3_0_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afde68eed3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2afde68eed3_0_2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2afde68eed3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2afde68eed3_0_3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2afde68eed3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def258cedf_0_10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2def258cedf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def258cedf_0_16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def258cedf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60f2ac8815_0_3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260f2ac8815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239de1b9a4a_0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239de1b9a4a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260f2ac8815_0_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260f2ac881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260f2ac8815_0_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260f2ac8815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60f2ac8815_0_3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260f2ac8815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260f2ac8815_0_4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260f2ac8815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260f2ac8815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260f2ac8815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260f2ac8815_0_7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260f2ac8815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60f2ac8815_0_8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260f2ac8815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1.png"/><Relationship Id="rId5"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hyperlink" Target="https://www.nuclearban.us/cuba-1962/" TargetMode="External"/><Relationship Id="rId5"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hyperlink" Target="https://avalon.law.yale.edu/20th_century/unchart.asp"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hyperlink" Target="https://www.nuclearban.us/cuba-1962/" TargetMode="External"/><Relationship Id="rId5"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5" name="Google Shape;55;p13"/>
          <p:cNvSpPr txBox="1"/>
          <p:nvPr/>
        </p:nvSpPr>
        <p:spPr>
          <a:xfrm>
            <a:off x="2746050" y="2846975"/>
            <a:ext cx="4490100" cy="2844600"/>
          </a:xfrm>
          <a:prstGeom prst="rect">
            <a:avLst/>
          </a:prstGeom>
          <a:noFill/>
          <a:ln cap="flat" cmpd="sng" w="9525">
            <a:solidFill>
              <a:srgbClr val="B7B7B7"/>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b="1" lang="en" sz="2400">
                <a:solidFill>
                  <a:schemeClr val="dk1"/>
                </a:solidFill>
                <a:latin typeface="Plus Jakarta Sans"/>
                <a:ea typeface="Plus Jakarta Sans"/>
                <a:cs typeface="Plus Jakarta Sans"/>
                <a:sym typeface="Plus Jakarta Sans"/>
              </a:rPr>
              <a:t>Compare the approaches taken by the United States and the Soviet Union in their efforts to retain power and control during the period of the Cold War.</a:t>
            </a:r>
            <a:endParaRPr b="1" sz="2400">
              <a:solidFill>
                <a:schemeClr val="dk1"/>
              </a:solidFill>
              <a:latin typeface="Plus Jakarta Sans"/>
              <a:ea typeface="Plus Jakarta Sans"/>
              <a:cs typeface="Plus Jakarta Sans"/>
              <a:sym typeface="Plus Jakarta Sans"/>
            </a:endParaRPr>
          </a:p>
        </p:txBody>
      </p:sp>
      <p:sp>
        <p:nvSpPr>
          <p:cNvPr id="56" name="Google Shape;56;p13"/>
          <p:cNvSpPr txBox="1"/>
          <p:nvPr/>
        </p:nvSpPr>
        <p:spPr>
          <a:xfrm>
            <a:off x="0" y="0"/>
            <a:ext cx="7772400" cy="16506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Curated Research Paper:</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Global Cold War</a:t>
            </a:r>
            <a:endParaRPr sz="2500">
              <a:solidFill>
                <a:schemeClr val="dk1"/>
              </a:solidFill>
              <a:latin typeface="Plus Jakarta Sans Medium"/>
              <a:ea typeface="Plus Jakarta Sans Medium"/>
              <a:cs typeface="Plus Jakarta Sans Medium"/>
              <a:sym typeface="Plus Jakarta Sans Medium"/>
            </a:endParaRPr>
          </a:p>
        </p:txBody>
      </p:sp>
      <p:pic>
        <p:nvPicPr>
          <p:cNvPr id="57" name="Google Shape;57;p13"/>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58" name="Google Shape;58;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9" name="Google Shape;59;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60" name="Google Shape;60;p13"/>
          <p:cNvSpPr txBox="1"/>
          <p:nvPr/>
        </p:nvSpPr>
        <p:spPr>
          <a:xfrm>
            <a:off x="536400" y="6694635"/>
            <a:ext cx="6699600" cy="16506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500">
                <a:solidFill>
                  <a:schemeClr val="dk1"/>
                </a:solidFill>
                <a:latin typeface="Inter"/>
                <a:ea typeface="Inter"/>
                <a:cs typeface="Inter"/>
                <a:sym typeface="Inter"/>
              </a:rPr>
              <a:t>Write the prompt in your own words:</a:t>
            </a:r>
            <a:endParaRPr sz="1500">
              <a:solidFill>
                <a:schemeClr val="dk1"/>
              </a:solidFill>
              <a:latin typeface="Inter"/>
              <a:ea typeface="Inter"/>
              <a:cs typeface="Inter"/>
              <a:sym typeface="Inter"/>
            </a:endParaRPr>
          </a:p>
        </p:txBody>
      </p:sp>
      <p:sp>
        <p:nvSpPr>
          <p:cNvPr id="61" name="Google Shape;61;p13"/>
          <p:cNvSpPr txBox="1"/>
          <p:nvPr/>
        </p:nvSpPr>
        <p:spPr>
          <a:xfrm>
            <a:off x="460100" y="2846975"/>
            <a:ext cx="1839900" cy="926700"/>
          </a:xfrm>
          <a:prstGeom prst="rect">
            <a:avLst/>
          </a:prstGeom>
          <a:noFill/>
          <a:ln>
            <a:noFill/>
          </a:ln>
        </p:spPr>
        <p:txBody>
          <a:bodyPr anchorCtr="0" anchor="ctr" bIns="109725" lIns="109725" spcFirstLastPara="1" rIns="109725" wrap="square" tIns="109725">
            <a:noAutofit/>
          </a:bodyPr>
          <a:lstStyle/>
          <a:p>
            <a:pPr indent="0" lvl="0" marL="0" rtl="0" algn="ctr">
              <a:spcBef>
                <a:spcPts val="0"/>
              </a:spcBef>
              <a:spcAft>
                <a:spcPts val="0"/>
              </a:spcAft>
              <a:buNone/>
            </a:pPr>
            <a:r>
              <a:t/>
            </a:r>
            <a:endParaRPr sz="2400">
              <a:latin typeface="Plus Jakarta Sans"/>
              <a:ea typeface="Plus Jakarta Sans"/>
              <a:cs typeface="Plus Jakarta Sans"/>
              <a:sym typeface="Plus Jakarta Sans"/>
            </a:endParaRPr>
          </a:p>
          <a:p>
            <a:pPr indent="0" lvl="0" marL="0" rtl="0" algn="ctr">
              <a:spcBef>
                <a:spcPts val="0"/>
              </a:spcBef>
              <a:spcAft>
                <a:spcPts val="0"/>
              </a:spcAft>
              <a:buNone/>
            </a:pPr>
            <a:r>
              <a:rPr lang="en" sz="2400">
                <a:latin typeface="Plus Jakarta Sans"/>
                <a:ea typeface="Plus Jakarta Sans"/>
                <a:cs typeface="Plus Jakarta Sans"/>
                <a:sym typeface="Plus Jakarta Sans"/>
              </a:rPr>
              <a:t>Prompt:</a:t>
            </a:r>
            <a:endParaRPr sz="2400">
              <a:latin typeface="Plus Jakarta Sans"/>
              <a:ea typeface="Plus Jakarta Sans"/>
              <a:cs typeface="Plus Jakarta Sans"/>
              <a:sym typeface="Plus Jakarta Sans"/>
            </a:endParaRPr>
          </a:p>
        </p:txBody>
      </p:sp>
      <p:pic>
        <p:nvPicPr>
          <p:cNvPr id="62" name="Google Shape;62;p13"/>
          <p:cNvPicPr preferRelativeResize="0"/>
          <p:nvPr/>
        </p:nvPicPr>
        <p:blipFill>
          <a:blip r:embed="rId5">
            <a:alphaModFix/>
          </a:blip>
          <a:stretch>
            <a:fillRect/>
          </a:stretch>
        </p:blipFill>
        <p:spPr>
          <a:xfrm>
            <a:off x="460100" y="3697575"/>
            <a:ext cx="1839900" cy="1994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3" name="Shape 153"/>
        <p:cNvGrpSpPr/>
        <p:nvPr/>
      </p:nvGrpSpPr>
      <p:grpSpPr>
        <a:xfrm>
          <a:off x="0" y="0"/>
          <a:ext cx="0" cy="0"/>
          <a:chOff x="0" y="0"/>
          <a:chExt cx="0" cy="0"/>
        </a:xfrm>
      </p:grpSpPr>
      <p:sp>
        <p:nvSpPr>
          <p:cNvPr id="154" name="Google Shape;154;p22"/>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E</a:t>
            </a:r>
            <a:endParaRPr sz="1900">
              <a:latin typeface="Halant"/>
              <a:ea typeface="Halant"/>
              <a:cs typeface="Halant"/>
              <a:sym typeface="Halant"/>
            </a:endParaRPr>
          </a:p>
        </p:txBody>
      </p:sp>
      <p:pic>
        <p:nvPicPr>
          <p:cNvPr id="155" name="Google Shape;155;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6" name="Google Shape;156;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7" name="Google Shape;157;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8" name="Google Shape;158;p22"/>
          <p:cNvSpPr txBox="1"/>
          <p:nvPr/>
        </p:nvSpPr>
        <p:spPr>
          <a:xfrm>
            <a:off x="425750" y="7253125"/>
            <a:ext cx="6921000" cy="19335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the message of Hulme’s political cartoon on the Nuclear Arms Race?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this political cartoon and graph demonstrate the efforts of the Soviet Union and the United States to maintain power during the Cold War? </a:t>
            </a:r>
            <a:endParaRPr sz="1200">
              <a:solidFill>
                <a:schemeClr val="dk1"/>
              </a:solidFill>
              <a:latin typeface="Inter"/>
              <a:ea typeface="Inter"/>
              <a:cs typeface="Inter"/>
              <a:sym typeface="Inter"/>
            </a:endParaRPr>
          </a:p>
        </p:txBody>
      </p:sp>
      <p:graphicFrame>
        <p:nvGraphicFramePr>
          <p:cNvPr id="159" name="Google Shape;159;p22"/>
          <p:cNvGraphicFramePr/>
          <p:nvPr/>
        </p:nvGraphicFramePr>
        <p:xfrm>
          <a:off x="425750" y="906838"/>
          <a:ext cx="3000000" cy="3000000"/>
        </p:xfrm>
        <a:graphic>
          <a:graphicData uri="http://schemas.openxmlformats.org/drawingml/2006/table">
            <a:tbl>
              <a:tblPr>
                <a:noFill/>
                <a:tableStyleId>{590E66EB-6877-4D23-9E62-4101004B9645}</a:tableStyleId>
              </a:tblPr>
              <a:tblGrid>
                <a:gridCol w="2307000"/>
                <a:gridCol w="2296475"/>
                <a:gridCol w="2317525"/>
              </a:tblGrid>
              <a:tr h="3051550">
                <a:tc gridSpan="2">
                  <a:txBody>
                    <a:bodyPr/>
                    <a:lstStyle/>
                    <a:p>
                      <a:pPr indent="0" lvl="0" marL="0" rtl="0" algn="l">
                        <a:lnSpc>
                          <a:spcPct val="115000"/>
                        </a:lnSpc>
                        <a:spcBef>
                          <a:spcPts val="0"/>
                        </a:spcBef>
                        <a:spcAft>
                          <a:spcPts val="0"/>
                        </a:spcAft>
                        <a:buClr>
                          <a:schemeClr val="dk1"/>
                        </a:buClr>
                        <a:buSzPts val="1100"/>
                        <a:buFont typeface="Arial"/>
                        <a:buNone/>
                      </a:pPr>
                      <a:r>
                        <a:t/>
                      </a:r>
                      <a:endParaRPr sz="1000">
                        <a:solidFill>
                          <a:srgbClr val="000000"/>
                        </a:solidFill>
                        <a:latin typeface="Halant"/>
                        <a:ea typeface="Halant"/>
                        <a:cs typeface="Halant"/>
                        <a:sym typeface="Halant"/>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a:txBody>
                    <a:bodyPr/>
                    <a:lstStyle/>
                    <a:p>
                      <a:pPr indent="0" lvl="0" marL="0" rtl="0" algn="l">
                        <a:lnSpc>
                          <a:spcPct val="115000"/>
                        </a:lnSpc>
                        <a:spcBef>
                          <a:spcPts val="0"/>
                        </a:spcBef>
                        <a:spcAft>
                          <a:spcPts val="0"/>
                        </a:spcAft>
                        <a:buClr>
                          <a:schemeClr val="dk1"/>
                        </a:buClr>
                        <a:buSzPts val="1100"/>
                        <a:buFont typeface="Arial"/>
                        <a:buNone/>
                      </a:pPr>
                      <a:r>
                        <a:rPr lang="en" sz="1200">
                          <a:solidFill>
                            <a:srgbClr val="222222"/>
                          </a:solidFill>
                          <a:latin typeface="Halant"/>
                          <a:ea typeface="Halant"/>
                          <a:cs typeface="Halant"/>
                          <a:sym typeface="Halant"/>
                        </a:rPr>
                        <a:t>Source: (Left) Etta Hulme Papers, </a:t>
                      </a:r>
                      <a:r>
                        <a:rPr i="1" lang="en" sz="1200">
                          <a:solidFill>
                            <a:srgbClr val="222222"/>
                          </a:solidFill>
                          <a:latin typeface="Halant"/>
                          <a:ea typeface="Halant"/>
                          <a:cs typeface="Halant"/>
                          <a:sym typeface="Halant"/>
                        </a:rPr>
                        <a:t>Nuclear Arms Race</a:t>
                      </a:r>
                      <a:r>
                        <a:rPr lang="en" sz="1200">
                          <a:solidFill>
                            <a:srgbClr val="222222"/>
                          </a:solidFill>
                          <a:latin typeface="Halant"/>
                          <a:ea typeface="Halant"/>
                          <a:cs typeface="Halant"/>
                          <a:sym typeface="Halant"/>
                        </a:rPr>
                        <a:t>, Special Collections, University of Texas at Arlington, June 23, 1986.</a:t>
                      </a:r>
                      <a:endParaRPr sz="1000">
                        <a:solidFill>
                          <a:srgbClr val="000000"/>
                        </a:solidFill>
                        <a:latin typeface="Halant"/>
                        <a:ea typeface="Halant"/>
                        <a:cs typeface="Halant"/>
                        <a:sym typeface="Halant"/>
                      </a:endParaRPr>
                    </a:p>
                  </a:txBody>
                  <a:tcPr marT="109725" marB="109725" marR="109725" marL="109725" anchor="ctr">
                    <a:lnL cap="flat" cmpd="sng" w="12700">
                      <a:solidFill>
                        <a:srgbClr val="9E9E9E"/>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pic>
        <p:nvPicPr>
          <p:cNvPr id="160" name="Google Shape;160;p22"/>
          <p:cNvPicPr preferRelativeResize="0"/>
          <p:nvPr/>
        </p:nvPicPr>
        <p:blipFill>
          <a:blip r:embed="rId4">
            <a:alphaModFix/>
          </a:blip>
          <a:stretch>
            <a:fillRect/>
          </a:stretch>
        </p:blipFill>
        <p:spPr>
          <a:xfrm>
            <a:off x="744388" y="993037"/>
            <a:ext cx="3699226" cy="2879174"/>
          </a:xfrm>
          <a:prstGeom prst="rect">
            <a:avLst/>
          </a:prstGeom>
          <a:noFill/>
          <a:ln>
            <a:noFill/>
          </a:ln>
        </p:spPr>
      </p:pic>
      <p:graphicFrame>
        <p:nvGraphicFramePr>
          <p:cNvPr id="161" name="Google Shape;161;p22"/>
          <p:cNvGraphicFramePr/>
          <p:nvPr/>
        </p:nvGraphicFramePr>
        <p:xfrm>
          <a:off x="425750" y="3958400"/>
          <a:ext cx="3000000" cy="3000000"/>
        </p:xfrm>
        <a:graphic>
          <a:graphicData uri="http://schemas.openxmlformats.org/drawingml/2006/table">
            <a:tbl>
              <a:tblPr>
                <a:noFill/>
                <a:tableStyleId>{1FAA8F35-C095-42B2-B008-D37A2DB41479}</a:tableStyleId>
              </a:tblPr>
              <a:tblGrid>
                <a:gridCol w="2609600"/>
                <a:gridCol w="4311400"/>
              </a:tblGrid>
              <a:tr h="3150550">
                <a:tc>
                  <a:txBody>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(Right) Federation of American Scientists, “Estimated Nuclear Warhead Stockpiles, 1945-1991,” published online at OurWorldInData.org, 2022.</a:t>
                      </a:r>
                      <a:endParaRPr>
                        <a:latin typeface="Halant"/>
                        <a:ea typeface="Halant"/>
                        <a:cs typeface="Halant"/>
                        <a:sym typeface="Halant"/>
                      </a:endParaRPr>
                    </a:p>
                  </a:txBody>
                  <a:tcPr marT="109725" marB="109725" marR="109725" marL="109725" anchor="ctr">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162" name="Google Shape;162;p22"/>
          <p:cNvPicPr preferRelativeResize="0"/>
          <p:nvPr/>
        </p:nvPicPr>
        <p:blipFill>
          <a:blip r:embed="rId5">
            <a:alphaModFix/>
          </a:blip>
          <a:stretch>
            <a:fillRect/>
          </a:stretch>
        </p:blipFill>
        <p:spPr>
          <a:xfrm>
            <a:off x="3124225" y="4199650"/>
            <a:ext cx="4120504" cy="290931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6" name="Shape 166"/>
        <p:cNvGrpSpPr/>
        <p:nvPr/>
      </p:nvGrpSpPr>
      <p:grpSpPr>
        <a:xfrm>
          <a:off x="0" y="0"/>
          <a:ext cx="0" cy="0"/>
          <a:chOff x="0" y="0"/>
          <a:chExt cx="0" cy="0"/>
        </a:xfrm>
      </p:grpSpPr>
      <p:sp>
        <p:nvSpPr>
          <p:cNvPr id="167" name="Google Shape;167;p23"/>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F</a:t>
            </a:r>
            <a:endParaRPr sz="1900">
              <a:latin typeface="Halant"/>
              <a:ea typeface="Halant"/>
              <a:cs typeface="Halant"/>
              <a:sym typeface="Halant"/>
            </a:endParaRPr>
          </a:p>
        </p:txBody>
      </p:sp>
      <p:pic>
        <p:nvPicPr>
          <p:cNvPr id="168" name="Google Shape;168;p2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9" name="Google Shape;169;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0" name="Google Shape;170;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71" name="Google Shape;171;p23"/>
          <p:cNvSpPr txBox="1"/>
          <p:nvPr/>
        </p:nvSpPr>
        <p:spPr>
          <a:xfrm>
            <a:off x="425700" y="5779425"/>
            <a:ext cx="6948000" cy="33645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In what ways was the Soviet Union involved in Vietnam in the early years of the war?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a:t>
            </a:r>
            <a:r>
              <a:rPr i="1" lang="en" sz="1200">
                <a:solidFill>
                  <a:schemeClr val="dk1"/>
                </a:solidFill>
                <a:latin typeface="Inter"/>
                <a:ea typeface="Inter"/>
                <a:cs typeface="Inter"/>
                <a:sym typeface="Inter"/>
              </a:rPr>
              <a:t>Confronting Vietnam</a:t>
            </a:r>
            <a:r>
              <a:rPr lang="en" sz="1200">
                <a:solidFill>
                  <a:schemeClr val="dk1"/>
                </a:solidFill>
                <a:latin typeface="Inter"/>
                <a:ea typeface="Inter"/>
                <a:cs typeface="Inter"/>
                <a:sym typeface="Inter"/>
              </a:rPr>
              <a:t> describe the efforts of the Soviet Union to maintain power during the Cold War?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p:txBody>
      </p:sp>
      <p:graphicFrame>
        <p:nvGraphicFramePr>
          <p:cNvPr id="172" name="Google Shape;172;p23"/>
          <p:cNvGraphicFramePr/>
          <p:nvPr/>
        </p:nvGraphicFramePr>
        <p:xfrm>
          <a:off x="515675" y="896625"/>
          <a:ext cx="3000000" cy="3000000"/>
        </p:xfrm>
        <a:graphic>
          <a:graphicData uri="http://schemas.openxmlformats.org/drawingml/2006/table">
            <a:tbl>
              <a:tblPr>
                <a:noFill/>
                <a:tableStyleId>{590E66EB-6877-4D23-9E62-4101004B9645}</a:tableStyleId>
              </a:tblPr>
              <a:tblGrid>
                <a:gridCol w="3429000"/>
                <a:gridCol w="3429000"/>
              </a:tblGrid>
              <a:tr h="17089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Ilya V. Gaiduk, </a:t>
                      </a:r>
                      <a:r>
                        <a:rPr i="1" lang="en" sz="1200">
                          <a:solidFill>
                            <a:schemeClr val="dk1"/>
                          </a:solidFill>
                          <a:latin typeface="Halant"/>
                          <a:ea typeface="Halant"/>
                          <a:cs typeface="Halant"/>
                          <a:sym typeface="Halant"/>
                        </a:rPr>
                        <a:t>Confronting Vietnam: Soviet Policy Toward the Indochina Conflict, 1954-1963</a:t>
                      </a:r>
                      <a:r>
                        <a:rPr lang="en" sz="1200">
                          <a:solidFill>
                            <a:schemeClr val="dk1"/>
                          </a:solidFill>
                          <a:latin typeface="Halant"/>
                          <a:ea typeface="Halant"/>
                          <a:cs typeface="Halant"/>
                          <a:sym typeface="Halant"/>
                        </a:rPr>
                        <a:t>, 2003.</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Ilya V. Gaiduk was a Senior Research Fellow at the Institute of World History, Russian Academy of Sciences in Moscow and a Fellow at the Woodrow Wilson Center in Washington, D.C.</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While the Soviet Union has not released official figures, it is estimated that throughout the Vietnam War, there were approximately 3,000 to 10,000 Soviet military advisors who provided support to North Vietnam but were not there to fight in a combat role.</a:t>
                      </a:r>
                      <a:endParaRPr sz="1200">
                        <a:solidFill>
                          <a:schemeClr val="dk1"/>
                        </a:solidFill>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29679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Thus in 1952, as earlier, Soviet policy toward Vietnam remained uncertain. Throughout the first post-World War II decade, the discrepancy between Moscow’s words and deeds vis-à-vis Vietnam was striking. On the one hand, Soviet leaders hailed the struggle for national liberation that had developed in a number of Asian countries, expressed Soviet support for the aspirations of oppressed peoples for independence and national sovereignty, and condemned plans of European imperialists to restore their colonial empires. At the same time, Moscow did almost nothing to help in any material way the struggle of those peoples, indicating that, in general, Stalin as well as his successors assigned a low priority to operations in the colonial world compared with European policy…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Although the prospect of success of the national liberation struggle in Vietnam was more promising than in other Asian countries, the most the Kremlin was prepared to do was give its blessing to China for rendering assistance to the Vietminh. Such assistance might have included Soviet weapons and equipment channeled to Beijing in the framework of the two countries’ cooperation in the Korean War.</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6" name="Shape 176"/>
        <p:cNvGrpSpPr/>
        <p:nvPr/>
      </p:nvGrpSpPr>
      <p:grpSpPr>
        <a:xfrm>
          <a:off x="0" y="0"/>
          <a:ext cx="0" cy="0"/>
          <a:chOff x="0" y="0"/>
          <a:chExt cx="0" cy="0"/>
        </a:xfrm>
      </p:grpSpPr>
      <p:sp>
        <p:nvSpPr>
          <p:cNvPr id="177" name="Google Shape;177;p24"/>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G</a:t>
            </a:r>
            <a:endParaRPr sz="1900">
              <a:latin typeface="Halant"/>
              <a:ea typeface="Halant"/>
              <a:cs typeface="Halant"/>
              <a:sym typeface="Halant"/>
            </a:endParaRPr>
          </a:p>
        </p:txBody>
      </p:sp>
      <p:pic>
        <p:nvPicPr>
          <p:cNvPr id="178" name="Google Shape;178;p2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9" name="Google Shape;179;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0" name="Google Shape;180;p2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1" name="Google Shape;181;p24"/>
          <p:cNvSpPr txBox="1"/>
          <p:nvPr/>
        </p:nvSpPr>
        <p:spPr>
          <a:xfrm>
            <a:off x="425700" y="5371450"/>
            <a:ext cx="6921000" cy="37599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led to the involvement of the United States and Soviet Union in Afghanistan?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a:t>
            </a:r>
            <a:r>
              <a:rPr i="1" lang="en" sz="1200">
                <a:solidFill>
                  <a:schemeClr val="dk1"/>
                </a:solidFill>
                <a:latin typeface="Inter"/>
                <a:ea typeface="Inter"/>
                <a:cs typeface="Inter"/>
                <a:sym typeface="Inter"/>
              </a:rPr>
              <a:t>Secret Wars</a:t>
            </a:r>
            <a:r>
              <a:rPr lang="en" sz="1200">
                <a:solidFill>
                  <a:schemeClr val="dk1"/>
                </a:solidFill>
                <a:latin typeface="Inter"/>
                <a:ea typeface="Inter"/>
                <a:cs typeface="Inter"/>
                <a:sym typeface="Inter"/>
              </a:rPr>
              <a:t> describe the efforts of the Soviet Union and United States to maintain power during the Cold War?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p:txBody>
      </p:sp>
      <p:graphicFrame>
        <p:nvGraphicFramePr>
          <p:cNvPr id="182" name="Google Shape;182;p24"/>
          <p:cNvGraphicFramePr/>
          <p:nvPr/>
        </p:nvGraphicFramePr>
        <p:xfrm>
          <a:off x="457200" y="906150"/>
          <a:ext cx="3000000" cy="3000000"/>
        </p:xfrm>
        <a:graphic>
          <a:graphicData uri="http://schemas.openxmlformats.org/drawingml/2006/table">
            <a:tbl>
              <a:tblPr>
                <a:noFill/>
                <a:tableStyleId>{590E66EB-6877-4D23-9E62-4101004B9645}</a:tableStyleId>
              </a:tblPr>
              <a:tblGrid>
                <a:gridCol w="3429000"/>
                <a:gridCol w="3429000"/>
              </a:tblGrid>
              <a:tr h="758900">
                <a:tc gridSpan="2">
                  <a:txBody>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Austin Carson, </a:t>
                      </a:r>
                      <a:r>
                        <a:rPr i="1" lang="en" sz="1200">
                          <a:solidFill>
                            <a:schemeClr val="dk1"/>
                          </a:solidFill>
                          <a:latin typeface="Halant"/>
                          <a:ea typeface="Halant"/>
                          <a:cs typeface="Halant"/>
                          <a:sym typeface="Halant"/>
                        </a:rPr>
                        <a:t>Secret Wars: Covert Conflict in International Politics</a:t>
                      </a:r>
                      <a:r>
                        <a:rPr lang="en" sz="1200">
                          <a:solidFill>
                            <a:schemeClr val="dk1"/>
                          </a:solidFill>
                          <a:latin typeface="Halant"/>
                          <a:ea typeface="Halant"/>
                          <a:cs typeface="Halant"/>
                          <a:sym typeface="Halant"/>
                        </a:rPr>
                        <a:t>, 2018.</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Work Sans"/>
                        <a:ea typeface="Work Sans"/>
                        <a:cs typeface="Work Sans"/>
                        <a:sym typeface="Work Sans"/>
                      </a:endParaRPr>
                    </a:p>
                    <a:p>
                      <a:pPr indent="0" lvl="0" marL="0" rtl="0" algn="l">
                        <a:lnSpc>
                          <a:spcPct val="115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Austin Carson is an Associate Professor of Political Science at the University of Chicago.</a:t>
                      </a:r>
                      <a:endParaRPr sz="1200">
                        <a:solidFill>
                          <a:schemeClr val="dk1"/>
                        </a:solidFill>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3693400">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During the 1980s, Afghanistan played host to interventions by the United States and Soviet Union. Long a peripheral concern for Washington and Moscow, a pro-communist coup in 1978 thrust Afghanistan into the center of the Cold War rivalry. A growing insurgency eventually forced Soviet leaders to intervene militarily, first covertly then overtly. In response, Washington worked with a local partner, Pakistan, to provide covert aid to Afghan rebels. During nine years of occupation, the Soviets maintained an occupation force of more than 75,000 combat troops, with 600,000 military personnel spending time in the country at least once. Soviet leaders also provided thousands of civilian, intelligence, and military advisors, suffered a total of 13,000 dead and more than 40,000 wounded, and spent in excess of 10 billion rubles…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reaction to the Soviet Invasion [of Afghanistan in December 1979], President Jimmy Carter approved a broad package of responses in early 1980. Along with public speeches, press backgrounders, consultation with allies, and symbolic gestures [i.e., Olympics boycott), President Carter authorized a new covert aid program to encourage rebel groups to resist the Soviet presence. Within days of the Soviet airlifts, Carter had authorized secret provision of weapons and related assistance to Afghan insurgent groups. The $30 million CIA-led covert aid program in 1979 would grow to $250 million per year by 1985… The program relied on a local administrator and collaborator, Pakistan.</a:t>
                      </a:r>
                      <a:endParaRPr sz="1200">
                        <a:solidFill>
                          <a:schemeClr val="dk1"/>
                        </a:solidFill>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6" name="Shape 186"/>
        <p:cNvGrpSpPr/>
        <p:nvPr/>
      </p:nvGrpSpPr>
      <p:grpSpPr>
        <a:xfrm>
          <a:off x="0" y="0"/>
          <a:ext cx="0" cy="0"/>
          <a:chOff x="0" y="0"/>
          <a:chExt cx="0" cy="0"/>
        </a:xfrm>
      </p:grpSpPr>
      <p:sp>
        <p:nvSpPr>
          <p:cNvPr id="187" name="Google Shape;187;p25"/>
          <p:cNvSpPr txBox="1"/>
          <p:nvPr/>
        </p:nvSpPr>
        <p:spPr>
          <a:xfrm>
            <a:off x="0" y="0"/>
            <a:ext cx="7772400" cy="9198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a:t>
            </a:r>
            <a:endParaRPr sz="2500">
              <a:solidFill>
                <a:schemeClr val="dk1"/>
              </a:solidFill>
              <a:latin typeface="Plus Jakarta Sans"/>
              <a:ea typeface="Plus Jakarta Sans"/>
              <a:cs typeface="Plus Jakarta Sans"/>
              <a:sym typeface="Plus Jakarta Sans"/>
            </a:endParaRPr>
          </a:p>
        </p:txBody>
      </p:sp>
      <p:sp>
        <p:nvSpPr>
          <p:cNvPr id="188" name="Google Shape;188;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89" name="Google Shape;189;p25"/>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90" name="Google Shape;190;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91" name="Google Shape;191;p25"/>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92" name="Google Shape;192;p25"/>
          <p:cNvSpPr txBox="1"/>
          <p:nvPr/>
        </p:nvSpPr>
        <p:spPr>
          <a:xfrm>
            <a:off x="503838" y="2163829"/>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t/>
            </a:r>
            <a:endParaRPr sz="1800">
              <a:latin typeface="Inter"/>
              <a:ea typeface="Inter"/>
              <a:cs typeface="Inter"/>
              <a:sym typeface="Inter"/>
            </a:endParaRPr>
          </a:p>
        </p:txBody>
      </p:sp>
      <p:sp>
        <p:nvSpPr>
          <p:cNvPr id="193" name="Google Shape;193;p25"/>
          <p:cNvSpPr txBox="1"/>
          <p:nvPr/>
        </p:nvSpPr>
        <p:spPr>
          <a:xfrm>
            <a:off x="4970083" y="2163831"/>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t/>
            </a:r>
            <a:endParaRPr sz="1800">
              <a:latin typeface="Inter"/>
              <a:ea typeface="Inter"/>
              <a:cs typeface="Inter"/>
              <a:sym typeface="Inter"/>
            </a:endParaRPr>
          </a:p>
        </p:txBody>
      </p:sp>
      <p:graphicFrame>
        <p:nvGraphicFramePr>
          <p:cNvPr id="194" name="Google Shape;194;p25"/>
          <p:cNvGraphicFramePr/>
          <p:nvPr/>
        </p:nvGraphicFramePr>
        <p:xfrm>
          <a:off x="503824" y="3910029"/>
          <a:ext cx="3000000" cy="3000000"/>
        </p:xfrm>
        <a:graphic>
          <a:graphicData uri="http://schemas.openxmlformats.org/drawingml/2006/table">
            <a:tbl>
              <a:tblPr>
                <a:noFill/>
                <a:tableStyleId>{1FAA8F35-C095-42B2-B008-D37A2DB41479}</a:tableStyleId>
              </a:tblPr>
              <a:tblGrid>
                <a:gridCol w="2254925"/>
                <a:gridCol w="2254925"/>
                <a:gridCol w="2254925"/>
              </a:tblGrid>
              <a:tr h="1119175">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1</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2</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3</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195" name="Google Shape;195;p25"/>
          <p:cNvGraphicFramePr/>
          <p:nvPr/>
        </p:nvGraphicFramePr>
        <p:xfrm>
          <a:off x="503824" y="6474548"/>
          <a:ext cx="3000000" cy="3000000"/>
        </p:xfrm>
        <a:graphic>
          <a:graphicData uri="http://schemas.openxmlformats.org/drawingml/2006/table">
            <a:tbl>
              <a:tblPr>
                <a:noFill/>
                <a:tableStyleId>{1FAA8F35-C095-42B2-B008-D37A2DB41479}</a:tableStyleId>
              </a:tblPr>
              <a:tblGrid>
                <a:gridCol w="2579025"/>
                <a:gridCol w="1616500"/>
                <a:gridCol w="2569225"/>
              </a:tblGrid>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sz="1500">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196" name="Google Shape;196;p25"/>
          <p:cNvSpPr/>
          <p:nvPr/>
        </p:nvSpPr>
        <p:spPr>
          <a:xfrm rot="-5400000">
            <a:off x="3411863" y="545679"/>
            <a:ext cx="9795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197" name="Google Shape;197;p25"/>
          <p:cNvSpPr/>
          <p:nvPr/>
        </p:nvSpPr>
        <p:spPr>
          <a:xfrm rot="-5400000">
            <a:off x="3596213" y="3304133"/>
            <a:ext cx="6108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198" name="Google Shape;198;p25"/>
          <p:cNvSpPr txBox="1"/>
          <p:nvPr/>
        </p:nvSpPr>
        <p:spPr>
          <a:xfrm>
            <a:off x="3199613" y="2411540"/>
            <a:ext cx="1373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700">
                <a:latin typeface="Inter"/>
                <a:ea typeface="Inter"/>
                <a:cs typeface="Inter"/>
                <a:sym typeface="Inter"/>
              </a:rPr>
              <a:t>Similarities</a:t>
            </a:r>
            <a:endParaRPr sz="1700">
              <a:latin typeface="Inter"/>
              <a:ea typeface="Inter"/>
              <a:cs typeface="Inter"/>
              <a:sym typeface="Inter"/>
            </a:endParaRPr>
          </a:p>
        </p:txBody>
      </p:sp>
      <p:sp>
        <p:nvSpPr>
          <p:cNvPr id="199" name="Google Shape;199;p25"/>
          <p:cNvSpPr txBox="1"/>
          <p:nvPr/>
        </p:nvSpPr>
        <p:spPr>
          <a:xfrm>
            <a:off x="2541553" y="5345018"/>
            <a:ext cx="2720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600">
                <a:solidFill>
                  <a:schemeClr val="dk1"/>
                </a:solidFill>
                <a:latin typeface="Inter"/>
                <a:ea typeface="Inter"/>
                <a:cs typeface="Inter"/>
                <a:sym typeface="Inter"/>
              </a:rPr>
              <a:t>Different in regards to...</a:t>
            </a:r>
            <a:endParaRPr sz="1600">
              <a:solidFill>
                <a:schemeClr val="dk1"/>
              </a:solidFill>
              <a:latin typeface="Inter"/>
              <a:ea typeface="Inter"/>
              <a:cs typeface="Inter"/>
              <a:sym typeface="Inter"/>
            </a:endParaRPr>
          </a:p>
          <a:p>
            <a:pPr indent="0" lvl="0" marL="0" rtl="0" algn="ctr">
              <a:spcBef>
                <a:spcPts val="0"/>
              </a:spcBef>
              <a:spcAft>
                <a:spcPts val="0"/>
              </a:spcAft>
              <a:buNone/>
            </a:pPr>
            <a:r>
              <a:t/>
            </a:r>
            <a:endParaRPr sz="1700">
              <a:latin typeface="Inter"/>
              <a:ea typeface="Inter"/>
              <a:cs typeface="Inter"/>
              <a:sym typeface="Inter"/>
            </a:endParaRPr>
          </a:p>
        </p:txBody>
      </p:sp>
      <p:sp>
        <p:nvSpPr>
          <p:cNvPr id="200" name="Google Shape;200;p25"/>
          <p:cNvSpPr txBox="1"/>
          <p:nvPr/>
        </p:nvSpPr>
        <p:spPr>
          <a:xfrm>
            <a:off x="966600" y="1165650"/>
            <a:ext cx="60912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First, write two topics to be compared  below. Then identify three ways that these topics are similar. Next, identify three ways in which they differ. In the middle of the differences table, identify how they are different from each other.</a:t>
            </a:r>
            <a:endParaRPr sz="1200">
              <a:latin typeface="Plus Jakarta Sans"/>
              <a:ea typeface="Plus Jakarta Sans"/>
              <a:cs typeface="Plus Jakarta Sans"/>
              <a:sym typeface="Plus Jakarta Sans"/>
            </a:endParaRPr>
          </a:p>
        </p:txBody>
      </p:sp>
      <p:pic>
        <p:nvPicPr>
          <p:cNvPr id="201" name="Google Shape;201;p25"/>
          <p:cNvPicPr preferRelativeResize="0"/>
          <p:nvPr/>
        </p:nvPicPr>
        <p:blipFill>
          <a:blip r:embed="rId5">
            <a:alphaModFix/>
          </a:blip>
          <a:stretch>
            <a:fillRect/>
          </a:stretch>
        </p:blipFill>
        <p:spPr>
          <a:xfrm>
            <a:off x="342975" y="1165660"/>
            <a:ext cx="674458" cy="67445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5" name="Shape 205"/>
        <p:cNvGrpSpPr/>
        <p:nvPr/>
      </p:nvGrpSpPr>
      <p:grpSpPr>
        <a:xfrm>
          <a:off x="0" y="0"/>
          <a:ext cx="0" cy="0"/>
          <a:chOff x="0" y="0"/>
          <a:chExt cx="0" cy="0"/>
        </a:xfrm>
      </p:grpSpPr>
      <p:sp>
        <p:nvSpPr>
          <p:cNvPr id="206" name="Google Shape;206;p26"/>
          <p:cNvSpPr txBox="1"/>
          <p:nvPr/>
        </p:nvSpPr>
        <p:spPr>
          <a:xfrm>
            <a:off x="0" y="0"/>
            <a:ext cx="7772400" cy="4920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How Will My Essay Be Graded?</a:t>
            </a:r>
            <a:endParaRPr sz="1900">
              <a:solidFill>
                <a:schemeClr val="lt1"/>
              </a:solidFill>
              <a:latin typeface="Halant"/>
              <a:ea typeface="Halant"/>
              <a:cs typeface="Halant"/>
              <a:sym typeface="Halant"/>
            </a:endParaRPr>
          </a:p>
        </p:txBody>
      </p:sp>
      <p:pic>
        <p:nvPicPr>
          <p:cNvPr id="207" name="Google Shape;207;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08" name="Google Shape;208;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9" name="Google Shape;209;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10" name="Google Shape;210;p26"/>
          <p:cNvGraphicFramePr/>
          <p:nvPr/>
        </p:nvGraphicFramePr>
        <p:xfrm>
          <a:off x="417638" y="560363"/>
          <a:ext cx="3000000" cy="3000000"/>
        </p:xfrm>
        <a:graphic>
          <a:graphicData uri="http://schemas.openxmlformats.org/drawingml/2006/table">
            <a:tbl>
              <a:tblPr>
                <a:noFill/>
                <a:tableStyleId>{590E66EB-6877-4D23-9E62-4101004B9645}</a:tableStyleId>
              </a:tblPr>
              <a:tblGrid>
                <a:gridCol w="1258375"/>
                <a:gridCol w="5678825"/>
              </a:tblGrid>
              <a:tr h="333000">
                <a:tc>
                  <a:txBody>
                    <a:bodyPr/>
                    <a:lstStyle/>
                    <a:p>
                      <a:pPr indent="0" lvl="0" marL="0" rtl="0" algn="ctr">
                        <a:spcBef>
                          <a:spcPts val="0"/>
                        </a:spcBef>
                        <a:spcAft>
                          <a:spcPts val="0"/>
                        </a:spcAft>
                        <a:buNone/>
                      </a:pPr>
                      <a:r>
                        <a:rPr lang="en" sz="1300">
                          <a:latin typeface="Plus Jakarta Sans SemiBold"/>
                          <a:ea typeface="Plus Jakarta Sans SemiBold"/>
                          <a:cs typeface="Plus Jakarta Sans SemiBold"/>
                          <a:sym typeface="Plus Jakarta Sans SemiBold"/>
                        </a:rPr>
                        <a:t>Category</a:t>
                      </a:r>
                      <a:endParaRPr sz="1300">
                        <a:latin typeface="Plus Jakarta Sans SemiBold"/>
                        <a:ea typeface="Plus Jakarta Sans SemiBold"/>
                        <a:cs typeface="Plus Jakarta Sans SemiBold"/>
                        <a:sym typeface="Plus Jakarta Sans SemiBold"/>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 sz="1300">
                          <a:latin typeface="Plus Jakarta Sans SemiBold"/>
                          <a:ea typeface="Plus Jakarta Sans SemiBold"/>
                          <a:cs typeface="Plus Jakarta Sans SemiBold"/>
                          <a:sym typeface="Plus Jakarta Sans SemiBold"/>
                        </a:rPr>
                        <a:t>Criteria</a:t>
                      </a:r>
                      <a:endParaRPr sz="1300">
                        <a:latin typeface="Plus Jakarta Sans SemiBold"/>
                        <a:ea typeface="Plus Jakarta Sans SemiBold"/>
                        <a:cs typeface="Plus Jakarta Sans SemiBold"/>
                        <a:sym typeface="Plus Jakarta Sans SemiBold"/>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92050">
                <a:tc>
                  <a:txBody>
                    <a:bodyPr/>
                    <a:lstStyle/>
                    <a:p>
                      <a:pPr indent="0" lvl="0" marL="0" rtl="0" algn="ctr">
                        <a:spcBef>
                          <a:spcPts val="0"/>
                        </a:spcBef>
                        <a:spcAft>
                          <a:spcPts val="0"/>
                        </a:spcAft>
                        <a:buNone/>
                      </a:pPr>
                      <a:r>
                        <a:rPr b="1" lang="en" sz="1100">
                          <a:latin typeface="Plus Jakarta Sans"/>
                          <a:ea typeface="Plus Jakarta Sans"/>
                          <a:cs typeface="Plus Jakarta Sans"/>
                          <a:sym typeface="Plus Jakarta Sans"/>
                        </a:rPr>
                        <a:t>Thesis</a:t>
                      </a:r>
                      <a:endParaRPr b="1" sz="1100">
                        <a:latin typeface="Plus Jakarta Sans"/>
                        <a:ea typeface="Plus Jakarta Sans"/>
                        <a:cs typeface="Plus Jakarta Sans"/>
                        <a:sym typeface="Plus Jakarta Sans"/>
                      </a:endParaRPr>
                    </a:p>
                    <a:p>
                      <a:pPr indent="0" lvl="0" marL="0" rtl="0" algn="ctr">
                        <a:spcBef>
                          <a:spcPts val="0"/>
                        </a:spcBef>
                        <a:spcAft>
                          <a:spcPts val="0"/>
                        </a:spcAft>
                        <a:buNone/>
                      </a:pPr>
                      <a:r>
                        <a:rPr b="1" lang="en" sz="900">
                          <a:latin typeface="Plus Jakarta Sans"/>
                          <a:ea typeface="Plus Jakarta Sans"/>
                          <a:cs typeface="Plus Jakarta Sans"/>
                          <a:sym typeface="Plus Jakarta Sans"/>
                        </a:rPr>
                        <a:t> (0-1 point)</a:t>
                      </a:r>
                      <a:endParaRPr b="1" sz="900">
                        <a:latin typeface="Plus Jakarta Sans"/>
                        <a:ea typeface="Plus Jakarta Sans"/>
                        <a:cs typeface="Plus Jakarta Sans"/>
                        <a:sym typeface="Plus Jakarta Sans"/>
                      </a:endParaRPr>
                    </a:p>
                    <a:p>
                      <a:pPr indent="0" lvl="0" marL="0" rtl="0" algn="ctr">
                        <a:spcBef>
                          <a:spcPts val="0"/>
                        </a:spcBef>
                        <a:spcAft>
                          <a:spcPts val="0"/>
                        </a:spcAft>
                        <a:buNone/>
                      </a:pPr>
                      <a:r>
                        <a:rPr b="1" lang="en" sz="800">
                          <a:latin typeface="Plus Jakarta Sans"/>
                          <a:ea typeface="Plus Jakarta Sans"/>
                          <a:cs typeface="Plus Jakarta Sans"/>
                          <a:sym typeface="Plus Jakarta Sans"/>
                        </a:rPr>
                        <a:t>(CCSS RH9-12.2; WHST9-12.1a)</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Clear thesis, in the introduction paragraph, which makes a historically defensible claim.</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92900">
                <a:tc>
                  <a:txBody>
                    <a:bodyPr/>
                    <a:lstStyle/>
                    <a:p>
                      <a:pPr indent="0" lvl="0" marL="0" rtl="0" algn="ctr">
                        <a:spcBef>
                          <a:spcPts val="0"/>
                        </a:spcBef>
                        <a:spcAft>
                          <a:spcPts val="0"/>
                        </a:spcAft>
                        <a:buNone/>
                      </a:pPr>
                      <a:r>
                        <a:rPr b="1" lang="en" sz="1100">
                          <a:latin typeface="Plus Jakarta Sans"/>
                          <a:ea typeface="Plus Jakarta Sans"/>
                          <a:cs typeface="Plus Jakarta Sans"/>
                          <a:sym typeface="Plus Jakarta Sans"/>
                        </a:rPr>
                        <a:t>Purpose </a:t>
                      </a:r>
                      <a:endParaRPr b="1" sz="1100">
                        <a:latin typeface="Plus Jakarta Sans"/>
                        <a:ea typeface="Plus Jakarta Sans"/>
                        <a:cs typeface="Plus Jakarta Sans"/>
                        <a:sym typeface="Plus Jakarta Sans"/>
                      </a:endParaRPr>
                    </a:p>
                    <a:p>
                      <a:pPr indent="0" lvl="0" marL="0" rtl="0" algn="ctr">
                        <a:spcBef>
                          <a:spcPts val="0"/>
                        </a:spcBef>
                        <a:spcAft>
                          <a:spcPts val="0"/>
                        </a:spcAft>
                        <a:buNone/>
                      </a:pPr>
                      <a:r>
                        <a:rPr b="1" lang="en" sz="1100">
                          <a:latin typeface="Plus Jakarta Sans"/>
                          <a:ea typeface="Plus Jakarta Sans"/>
                          <a:cs typeface="Plus Jakarta Sans"/>
                          <a:sym typeface="Plus Jakarta Sans"/>
                        </a:rPr>
                        <a:t>(0-2 points)</a:t>
                      </a:r>
                      <a:endParaRPr b="1" sz="1100">
                        <a:latin typeface="Plus Jakarta Sans"/>
                        <a:ea typeface="Plus Jakarta Sans"/>
                        <a:cs typeface="Plus Jakarta Sans"/>
                        <a:sym typeface="Plus Jakarta Sans"/>
                      </a:endParaRPr>
                    </a:p>
                    <a:p>
                      <a:pPr indent="0" lvl="0" marL="0" rtl="0" algn="ctr">
                        <a:spcBef>
                          <a:spcPts val="0"/>
                        </a:spcBef>
                        <a:spcAft>
                          <a:spcPts val="0"/>
                        </a:spcAft>
                        <a:buNone/>
                      </a:pPr>
                      <a:r>
                        <a:rPr b="1" lang="en" sz="900">
                          <a:latin typeface="Plus Jakarta Sans"/>
                          <a:ea typeface="Plus Jakarta Sans"/>
                          <a:cs typeface="Plus Jakarta Sans"/>
                          <a:sym typeface="Plus Jakarta Sans"/>
                        </a:rPr>
                        <a:t>(CCSS RH9-12.2; WHST9-12.1)</a:t>
                      </a:r>
                      <a:endParaRPr b="1" sz="9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391875">
                <a:tc>
                  <a:txBody>
                    <a:bodyPr/>
                    <a:lstStyle/>
                    <a:p>
                      <a:pPr indent="0" lvl="0" marL="0" rtl="0" algn="ctr">
                        <a:spcBef>
                          <a:spcPts val="0"/>
                        </a:spcBef>
                        <a:spcAft>
                          <a:spcPts val="0"/>
                        </a:spcAft>
                        <a:buNone/>
                      </a:pPr>
                      <a:r>
                        <a:rPr b="1" lang="en" sz="1100">
                          <a:latin typeface="Plus Jakarta Sans"/>
                          <a:ea typeface="Plus Jakarta Sans"/>
                          <a:cs typeface="Plus Jakarta Sans"/>
                          <a:sym typeface="Plus Jakarta Sans"/>
                        </a:rPr>
                        <a:t>Textual Evidence</a:t>
                      </a:r>
                      <a:endParaRPr b="1" sz="1100">
                        <a:latin typeface="Plus Jakarta Sans"/>
                        <a:ea typeface="Plus Jakarta Sans"/>
                        <a:cs typeface="Plus Jakarta Sans"/>
                        <a:sym typeface="Plus Jakarta Sans"/>
                      </a:endParaRPr>
                    </a:p>
                    <a:p>
                      <a:pPr indent="0" lvl="0" marL="0" rtl="0" algn="ctr">
                        <a:spcBef>
                          <a:spcPts val="0"/>
                        </a:spcBef>
                        <a:spcAft>
                          <a:spcPts val="0"/>
                        </a:spcAft>
                        <a:buNone/>
                      </a:pPr>
                      <a:r>
                        <a:rPr b="1" lang="en" sz="1100">
                          <a:latin typeface="Plus Jakarta Sans"/>
                          <a:ea typeface="Plus Jakarta Sans"/>
                          <a:cs typeface="Plus Jakarta Sans"/>
                          <a:sym typeface="Plus Jakarta Sans"/>
                        </a:rPr>
                        <a:t> (0-2 points)</a:t>
                      </a:r>
                      <a:endParaRPr b="1" sz="1100">
                        <a:latin typeface="Plus Jakarta Sans"/>
                        <a:ea typeface="Plus Jakarta Sans"/>
                        <a:cs typeface="Plus Jakarta Sans"/>
                        <a:sym typeface="Plus Jakarta Sans"/>
                      </a:endParaRPr>
                    </a:p>
                    <a:p>
                      <a:pPr indent="0" lvl="0" marL="0" rtl="0" algn="ctr">
                        <a:spcBef>
                          <a:spcPts val="0"/>
                        </a:spcBef>
                        <a:spcAft>
                          <a:spcPts val="0"/>
                        </a:spcAft>
                        <a:buNone/>
                      </a:pPr>
                      <a:r>
                        <a:rPr b="1" lang="en" sz="900">
                          <a:latin typeface="Plus Jakarta Sans"/>
                          <a:ea typeface="Plus Jakarta Sans"/>
                          <a:cs typeface="Plus Jakarta Sans"/>
                          <a:sym typeface="Plus Jakarta Sans"/>
                        </a:rPr>
                        <a:t>(CCSS RH9-12.1; WHST9-12.1)</a:t>
                      </a:r>
                      <a:endParaRPr b="1" sz="900">
                        <a:latin typeface="Plus Jakarta Sans"/>
                        <a:ea typeface="Plus Jakarta Sans"/>
                        <a:cs typeface="Plus Jakarta Sans"/>
                        <a:sym typeface="Plus Jakarta Sans"/>
                      </a:endParaRPr>
                    </a:p>
                    <a:p>
                      <a:pPr indent="0" lvl="0" marL="0" rtl="0" algn="ctr">
                        <a:spcBef>
                          <a:spcPts val="0"/>
                        </a:spcBef>
                        <a:spcAft>
                          <a:spcPts val="0"/>
                        </a:spcAft>
                        <a:buNone/>
                      </a:pPr>
                      <a:r>
                        <a:t/>
                      </a:r>
                      <a:endParaRPr b="1" sz="1100">
                        <a:latin typeface="Plus Jakarta Sans"/>
                        <a:ea typeface="Plus Jakarta Sans"/>
                        <a:cs typeface="Plus Jakarta Sans"/>
                        <a:sym typeface="Plus Jakarta Sans"/>
                      </a:endParaRPr>
                    </a:p>
                    <a:p>
                      <a:pPr indent="0" lvl="0" marL="0" rtl="0" algn="ctr">
                        <a:spcBef>
                          <a:spcPts val="0"/>
                        </a:spcBef>
                        <a:spcAft>
                          <a:spcPts val="0"/>
                        </a:spcAft>
                        <a:buNone/>
                      </a:pPr>
                      <a:r>
                        <a:t/>
                      </a:r>
                      <a:endParaRPr b="1" sz="11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92050">
                <a:tc>
                  <a:txBody>
                    <a:bodyPr/>
                    <a:lstStyle/>
                    <a:p>
                      <a:pPr indent="0" lvl="0" marL="0" rtl="0" algn="ctr">
                        <a:spcBef>
                          <a:spcPts val="0"/>
                        </a:spcBef>
                        <a:spcAft>
                          <a:spcPts val="0"/>
                        </a:spcAft>
                        <a:buNone/>
                      </a:pPr>
                      <a:r>
                        <a:rPr b="1" lang="en" sz="1100">
                          <a:latin typeface="Plus Jakarta Sans"/>
                          <a:ea typeface="Plus Jakarta Sans"/>
                          <a:cs typeface="Plus Jakarta Sans"/>
                          <a:sym typeface="Plus Jakarta Sans"/>
                        </a:rPr>
                        <a:t>Outside Evidence         (0-1 point)</a:t>
                      </a:r>
                      <a:endParaRPr b="1" sz="1100">
                        <a:latin typeface="Plus Jakarta Sans"/>
                        <a:ea typeface="Plus Jakarta Sans"/>
                        <a:cs typeface="Plus Jakarta Sans"/>
                        <a:sym typeface="Plus Jakarta Sans"/>
                      </a:endParaRPr>
                    </a:p>
                    <a:p>
                      <a:pPr indent="0" lvl="0" marL="0" rtl="0" algn="ctr">
                        <a:spcBef>
                          <a:spcPts val="0"/>
                        </a:spcBef>
                        <a:spcAft>
                          <a:spcPts val="0"/>
                        </a:spcAft>
                        <a:buNone/>
                      </a:pPr>
                      <a:r>
                        <a:rPr b="1" lang="en" sz="800">
                          <a:latin typeface="Plus Jakarta Sans"/>
                          <a:ea typeface="Plus Jakarta Sans"/>
                          <a:cs typeface="Plus Jakarta Sans"/>
                          <a:sym typeface="Plus Jakarta Sans"/>
                        </a:rPr>
                        <a:t>(CCSS RH9-12.1; WHST9-12.1b)</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1 point for use of relevant historical evidence to support the argument that goes beyond the documents. This outside evidence should be included in the body paragraphs and/or conclusion.</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821125">
                <a:tc>
                  <a:txBody>
                    <a:bodyPr/>
                    <a:lstStyle/>
                    <a:p>
                      <a:pPr indent="0" lvl="0" marL="0" rtl="0" algn="ctr">
                        <a:spcBef>
                          <a:spcPts val="0"/>
                        </a:spcBef>
                        <a:spcAft>
                          <a:spcPts val="0"/>
                        </a:spcAft>
                        <a:buClr>
                          <a:schemeClr val="dk1"/>
                        </a:buClr>
                        <a:buSzPts val="1100"/>
                        <a:buFont typeface="Arial"/>
                        <a:buNone/>
                      </a:pPr>
                      <a:r>
                        <a:rPr b="1" lang="en" sz="1100">
                          <a:solidFill>
                            <a:schemeClr val="dk1"/>
                          </a:solidFill>
                          <a:latin typeface="Plus Jakarta Sans"/>
                          <a:ea typeface="Plus Jakarta Sans"/>
                          <a:cs typeface="Plus Jakarta Sans"/>
                          <a:sym typeface="Plus Jakarta Sans"/>
                        </a:rPr>
                        <a:t>Historical Thinking Skill: </a:t>
                      </a:r>
                      <a:r>
                        <a:rPr b="1" lang="en" sz="900">
                          <a:solidFill>
                            <a:schemeClr val="dk1"/>
                          </a:solidFill>
                          <a:latin typeface="Plus Jakarta Sans"/>
                          <a:ea typeface="Plus Jakarta Sans"/>
                          <a:cs typeface="Plus Jakarta Sans"/>
                          <a:sym typeface="Plus Jakarta Sans"/>
                        </a:rPr>
                        <a:t>Contextualization </a:t>
                      </a:r>
                      <a:endParaRPr b="1" sz="9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Clr>
                          <a:schemeClr val="dk1"/>
                        </a:buClr>
                        <a:buSzPts val="1100"/>
                        <a:buFont typeface="Arial"/>
                        <a:buNone/>
                      </a:pPr>
                      <a:r>
                        <a:rPr lang="en" sz="900">
                          <a:solidFill>
                            <a:schemeClr val="dk1"/>
                          </a:solidFill>
                          <a:latin typeface="Plus Jakarta Sans SemiBold"/>
                          <a:ea typeface="Plus Jakarta Sans SemiBold"/>
                          <a:cs typeface="Plus Jakarta Sans SemiBold"/>
                          <a:sym typeface="Plus Jakarta Sans SemiBold"/>
                        </a:rPr>
                        <a:t>(C3: D2.His.1.9-12)  </a:t>
                      </a:r>
                      <a:endParaRPr b="1" sz="9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b="1" lang="en" sz="900">
                          <a:solidFill>
                            <a:schemeClr val="dk1"/>
                          </a:solidFill>
                          <a:latin typeface="Plus Jakarta Sans"/>
                          <a:ea typeface="Plus Jakarta Sans"/>
                          <a:cs typeface="Plus Jakarta Sans"/>
                          <a:sym typeface="Plus Jakarta Sans"/>
                        </a:rPr>
                        <a:t>(0-1 point)</a:t>
                      </a:r>
                      <a:endParaRPr b="1" sz="11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The historical context of the specific topic outlined in the CRP task is accurately described in the introduction paragraph.</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904925">
                <a:tc>
                  <a:txBody>
                    <a:bodyPr/>
                    <a:lstStyle/>
                    <a:p>
                      <a:pPr indent="0" lvl="0" marL="0" rtl="0" algn="ctr">
                        <a:spcBef>
                          <a:spcPts val="0"/>
                        </a:spcBef>
                        <a:spcAft>
                          <a:spcPts val="0"/>
                        </a:spcAft>
                        <a:buNone/>
                      </a:pPr>
                      <a:r>
                        <a:rPr b="1" lang="en" sz="1100">
                          <a:latin typeface="Plus Jakarta Sans"/>
                          <a:ea typeface="Plus Jakarta Sans"/>
                          <a:cs typeface="Plus Jakarta Sans"/>
                          <a:sym typeface="Plus Jakarta Sans"/>
                        </a:rPr>
                        <a:t>Historical Thinking Skill: Comparison </a:t>
                      </a:r>
                      <a:endParaRPr b="1" sz="1100">
                        <a:latin typeface="Plus Jakarta Sans"/>
                        <a:ea typeface="Plus Jakarta Sans"/>
                        <a:cs typeface="Plus Jakarta Sans"/>
                        <a:sym typeface="Plus Jakarta Sans"/>
                      </a:endParaRPr>
                    </a:p>
                    <a:p>
                      <a:pPr indent="0" lvl="0" marL="0" rtl="0" algn="ctr">
                        <a:spcBef>
                          <a:spcPts val="0"/>
                        </a:spcBef>
                        <a:spcAft>
                          <a:spcPts val="0"/>
                        </a:spcAft>
                        <a:buNone/>
                      </a:pPr>
                      <a:r>
                        <a:rPr b="1" lang="en" sz="900">
                          <a:latin typeface="Plus Jakarta Sans"/>
                          <a:ea typeface="Plus Jakarta Sans"/>
                          <a:cs typeface="Plus Jakarta Sans"/>
                          <a:sym typeface="Plus Jakarta Sans"/>
                        </a:rPr>
                        <a:t>(C3: D2.His.16.9-12)</a:t>
                      </a:r>
                      <a:endParaRPr b="1" sz="900">
                        <a:latin typeface="Plus Jakarta Sans"/>
                        <a:ea typeface="Plus Jakarta Sans"/>
                        <a:cs typeface="Plus Jakarta Sans"/>
                        <a:sym typeface="Plus Jakarta Sans"/>
                      </a:endParaRPr>
                    </a:p>
                    <a:p>
                      <a:pPr indent="0" lvl="0" marL="0" rtl="0" algn="ctr">
                        <a:spcBef>
                          <a:spcPts val="0"/>
                        </a:spcBef>
                        <a:spcAft>
                          <a:spcPts val="0"/>
                        </a:spcAft>
                        <a:buNone/>
                      </a:pPr>
                      <a:r>
                        <a:rPr b="1" lang="en" sz="1100">
                          <a:latin typeface="Plus Jakarta Sans"/>
                          <a:ea typeface="Plus Jakarta Sans"/>
                          <a:cs typeface="Plus Jakarta Sans"/>
                          <a:sym typeface="Plus Jakarta Sans"/>
                        </a:rPr>
                        <a:t>(0-2 points)</a:t>
                      </a:r>
                      <a:endParaRPr b="1" sz="11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212850">
                <a:tc>
                  <a:txBody>
                    <a:bodyPr/>
                    <a:lstStyle/>
                    <a:p>
                      <a:pPr indent="0" lvl="0" marL="0" rtl="0" algn="ctr">
                        <a:spcBef>
                          <a:spcPts val="0"/>
                        </a:spcBef>
                        <a:spcAft>
                          <a:spcPts val="0"/>
                        </a:spcAft>
                        <a:buNone/>
                      </a:pPr>
                      <a:r>
                        <a:rPr b="1" lang="en" sz="1100">
                          <a:latin typeface="Plus Jakarta Sans"/>
                          <a:ea typeface="Plus Jakarta Sans"/>
                          <a:cs typeface="Plus Jakarta Sans"/>
                          <a:sym typeface="Plus Jakarta Sans"/>
                        </a:rPr>
                        <a:t>Writing Mechanics</a:t>
                      </a:r>
                      <a:endParaRPr b="1" sz="1100">
                        <a:latin typeface="Plus Jakarta Sans"/>
                        <a:ea typeface="Plus Jakarta Sans"/>
                        <a:cs typeface="Plus Jakarta Sans"/>
                        <a:sym typeface="Plus Jakarta Sans"/>
                      </a:endParaRPr>
                    </a:p>
                    <a:p>
                      <a:pPr indent="0" lvl="0" marL="0" rtl="0" algn="ctr">
                        <a:spcBef>
                          <a:spcPts val="0"/>
                        </a:spcBef>
                        <a:spcAft>
                          <a:spcPts val="0"/>
                        </a:spcAft>
                        <a:buNone/>
                      </a:pPr>
                      <a:r>
                        <a:rPr b="1" lang="en" sz="1100">
                          <a:latin typeface="Plus Jakarta Sans"/>
                          <a:ea typeface="Plus Jakarta Sans"/>
                          <a:cs typeface="Plus Jakarta Sans"/>
                          <a:sym typeface="Plus Jakarta Sans"/>
                        </a:rPr>
                        <a:t>(0-1 points)</a:t>
                      </a:r>
                      <a:endParaRPr b="1" sz="1100">
                        <a:latin typeface="Plus Jakarta Sans"/>
                        <a:ea typeface="Plus Jakarta Sans"/>
                        <a:cs typeface="Plus Jakarta Sans"/>
                        <a:sym typeface="Plus Jakarta Sans"/>
                      </a:endParaRPr>
                    </a:p>
                    <a:p>
                      <a:pPr indent="0" lvl="0" marL="0" rtl="0" algn="ctr">
                        <a:spcBef>
                          <a:spcPts val="0"/>
                        </a:spcBef>
                        <a:spcAft>
                          <a:spcPts val="0"/>
                        </a:spcAft>
                        <a:buNone/>
                      </a:pPr>
                      <a:r>
                        <a:rPr b="1" lang="en" sz="800">
                          <a:latin typeface="Plus Jakarta Sans"/>
                          <a:ea typeface="Plus Jakarta Sans"/>
                          <a:cs typeface="Plus Jakarta Sans"/>
                          <a:sym typeface="Plus Jakarta Sans"/>
                        </a:rPr>
                        <a:t>(CCSS WHST9-12.1b; WHST9-12.4)</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333000">
                <a:tc>
                  <a:txBody>
                    <a:bodyPr/>
                    <a:lstStyle/>
                    <a:p>
                      <a:pPr indent="0" lvl="0" marL="0" rtl="0" algn="ctr">
                        <a:spcBef>
                          <a:spcPts val="0"/>
                        </a:spcBef>
                        <a:spcAft>
                          <a:spcPts val="0"/>
                        </a:spcAft>
                        <a:buNone/>
                      </a:pPr>
                      <a:r>
                        <a:rPr lang="en" sz="1300">
                          <a:latin typeface="Plus Jakarta Sans SemiBold"/>
                          <a:ea typeface="Plus Jakarta Sans SemiBold"/>
                          <a:cs typeface="Plus Jakarta Sans SemiBold"/>
                          <a:sym typeface="Plus Jakarta Sans SemiBold"/>
                        </a:rPr>
                        <a:t>TOTAL:</a:t>
                      </a:r>
                      <a:endParaRPr sz="13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 sz="1300">
                          <a:latin typeface="Inter"/>
                          <a:ea typeface="Inter"/>
                          <a:cs typeface="Inter"/>
                          <a:sym typeface="Inter"/>
                        </a:rPr>
                        <a:t>________/10</a:t>
                      </a:r>
                      <a:endParaRPr sz="13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graphicFrame>
        <p:nvGraphicFramePr>
          <p:cNvPr id="211" name="Google Shape;211;p26"/>
          <p:cNvGraphicFramePr/>
          <p:nvPr/>
        </p:nvGraphicFramePr>
        <p:xfrm>
          <a:off x="1831425" y="7816088"/>
          <a:ext cx="3000000" cy="3000000"/>
        </p:xfrm>
        <a:graphic>
          <a:graphicData uri="http://schemas.openxmlformats.org/drawingml/2006/table">
            <a:tbl>
              <a:tblPr>
                <a:noFill/>
                <a:tableStyleId>{590E66EB-6877-4D23-9E62-4101004B9645}</a:tableStyleId>
              </a:tblPr>
              <a:tblGrid>
                <a:gridCol w="689025"/>
                <a:gridCol w="4722300"/>
              </a:tblGrid>
              <a:tr h="143525">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Writing style, spelling, and grammar errors are few if any and don’t interfere with the paper’s clarity.</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209275">
                <a:tc>
                  <a:txBody>
                    <a:bodyPr/>
                    <a:lstStyle/>
                    <a:p>
                      <a:pPr indent="0" lvl="0" marL="0" rtl="0" algn="ctr">
                        <a:spcBef>
                          <a:spcPts val="0"/>
                        </a:spcBef>
                        <a:spcAft>
                          <a:spcPts val="0"/>
                        </a:spcAft>
                        <a:buNone/>
                      </a:pPr>
                      <a:r>
                        <a:rPr lang="en" sz="900">
                          <a:latin typeface="Inter"/>
                          <a:ea typeface="Inter"/>
                          <a:cs typeface="Inter"/>
                          <a:sym typeface="Inter"/>
                        </a:rPr>
                        <a:t>0.5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Writing style, spelling, and grammar errors exist, and at times can interfere with the paper’s clarity.</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208850">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Writing style, spelling, and grammar significantly inhibits the paper’s clarity.</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212" name="Google Shape;212;p26"/>
          <p:cNvGraphicFramePr/>
          <p:nvPr/>
        </p:nvGraphicFramePr>
        <p:xfrm>
          <a:off x="1846988" y="1650863"/>
          <a:ext cx="3000000" cy="3000000"/>
        </p:xfrm>
        <a:graphic>
          <a:graphicData uri="http://schemas.openxmlformats.org/drawingml/2006/table">
            <a:tbl>
              <a:tblPr>
                <a:noFill/>
                <a:tableStyleId>{590E66EB-6877-4D23-9E62-4101004B9645}</a:tableStyleId>
              </a:tblPr>
              <a:tblGrid>
                <a:gridCol w="673475"/>
                <a:gridCol w="4722300"/>
              </a:tblGrid>
              <a:tr h="315200">
                <a:tc>
                  <a:txBody>
                    <a:bodyPr/>
                    <a:lstStyle/>
                    <a:p>
                      <a:pPr indent="0" lvl="0" marL="0" rtl="0" algn="ctr">
                        <a:spcBef>
                          <a:spcPts val="0"/>
                        </a:spcBef>
                        <a:spcAft>
                          <a:spcPts val="0"/>
                        </a:spcAft>
                        <a:buNone/>
                      </a:pPr>
                      <a:r>
                        <a:rPr lang="en" sz="1000">
                          <a:latin typeface="Inter"/>
                          <a:ea typeface="Inter"/>
                          <a:cs typeface="Inter"/>
                          <a:sym typeface="Inter"/>
                        </a:rPr>
                        <a:t>2 points</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Argument is maintained throughout paper by using logical and historical reasoning and analysis to connect the evidence to the argument.</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65525">
                <a:tc>
                  <a:txBody>
                    <a:bodyPr/>
                    <a:lstStyle/>
                    <a:p>
                      <a:pPr indent="0" lvl="0" marL="0" rtl="0" algn="ctr">
                        <a:spcBef>
                          <a:spcPts val="0"/>
                        </a:spcBef>
                        <a:spcAft>
                          <a:spcPts val="0"/>
                        </a:spcAft>
                        <a:buNone/>
                      </a:pPr>
                      <a:r>
                        <a:rPr lang="en" sz="1000">
                          <a:latin typeface="Inter"/>
                          <a:ea typeface="Inter"/>
                          <a:cs typeface="Inter"/>
                          <a:sym typeface="Inter"/>
                        </a:rPr>
                        <a:t>1 point</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Argument is mostly maintained throughout paper.</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65525">
                <a:tc>
                  <a:txBody>
                    <a:bodyPr/>
                    <a:lstStyle/>
                    <a:p>
                      <a:pPr indent="0" lvl="0" marL="0" rtl="0" algn="ctr">
                        <a:spcBef>
                          <a:spcPts val="0"/>
                        </a:spcBef>
                        <a:spcAft>
                          <a:spcPts val="0"/>
                        </a:spcAft>
                        <a:buNone/>
                      </a:pPr>
                      <a:r>
                        <a:rPr lang="en" sz="1000">
                          <a:latin typeface="Inter"/>
                          <a:ea typeface="Inter"/>
                          <a:cs typeface="Inter"/>
                          <a:sym typeface="Inter"/>
                        </a:rPr>
                        <a:t>0 points</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Argument is not maintained.</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213" name="Google Shape;213;p26"/>
          <p:cNvGraphicFramePr/>
          <p:nvPr/>
        </p:nvGraphicFramePr>
        <p:xfrm>
          <a:off x="1831450" y="2721738"/>
          <a:ext cx="3000000" cy="3000000"/>
        </p:xfrm>
        <a:graphic>
          <a:graphicData uri="http://schemas.openxmlformats.org/drawingml/2006/table">
            <a:tbl>
              <a:tblPr>
                <a:noFill/>
                <a:tableStyleId>{590E66EB-6877-4D23-9E62-4101004B9645}</a:tableStyleId>
              </a:tblPr>
              <a:tblGrid>
                <a:gridCol w="689025"/>
                <a:gridCol w="4722300"/>
              </a:tblGrid>
              <a:tr h="479750">
                <a:tc>
                  <a:txBody>
                    <a:bodyPr/>
                    <a:lstStyle/>
                    <a:p>
                      <a:pPr indent="0" lvl="0" marL="0" rtl="0" algn="ctr">
                        <a:spcBef>
                          <a:spcPts val="0"/>
                        </a:spcBef>
                        <a:spcAft>
                          <a:spcPts val="0"/>
                        </a:spcAft>
                        <a:buNone/>
                      </a:pPr>
                      <a:r>
                        <a:rPr lang="en" sz="900">
                          <a:latin typeface="Inter"/>
                          <a:ea typeface="Inter"/>
                          <a:cs typeface="Inter"/>
                          <a:sym typeface="Inter"/>
                        </a:rPr>
                        <a:t>2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All but 1 of available documents are used appropriately as relevant evidence (can be direct quotes or paraphrase) to support paper’s argument using </a:t>
                      </a:r>
                      <a:r>
                        <a:rPr i="1" lang="en" sz="900">
                          <a:latin typeface="Inter"/>
                          <a:ea typeface="Inter"/>
                          <a:cs typeface="Inter"/>
                          <a:sym typeface="Inter"/>
                        </a:rPr>
                        <a:t>at least one</a:t>
                      </a:r>
                      <a:r>
                        <a:rPr lang="en" sz="900">
                          <a:latin typeface="Inter"/>
                          <a:ea typeface="Inter"/>
                          <a:cs typeface="Inter"/>
                          <a:sym typeface="Inter"/>
                        </a:rPr>
                        <a:t> of the key sourcing strategies for </a:t>
                      </a:r>
                      <a:r>
                        <a:rPr i="1" lang="en" sz="900">
                          <a:latin typeface="Inter"/>
                          <a:ea typeface="Inter"/>
                          <a:cs typeface="Inter"/>
                          <a:sym typeface="Inter"/>
                        </a:rPr>
                        <a:t>at least one</a:t>
                      </a:r>
                      <a:r>
                        <a:rPr lang="en" sz="900">
                          <a:latin typeface="Inter"/>
                          <a:ea typeface="Inter"/>
                          <a:cs typeface="Inter"/>
                          <a:sym typeface="Inter"/>
                        </a:rPr>
                        <a:t> of the documents.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508000">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All but 1 of available documents are used appropriately (can be direct quotes or paraphrase) but sourcing is unclear for </a:t>
                      </a:r>
                      <a:r>
                        <a:rPr i="1" lang="en" sz="900">
                          <a:latin typeface="Inter"/>
                          <a:ea typeface="Inter"/>
                          <a:cs typeface="Inter"/>
                          <a:sym typeface="Inter"/>
                        </a:rPr>
                        <a:t>at least one of</a:t>
                      </a:r>
                      <a:r>
                        <a:rPr lang="en" sz="900">
                          <a:latin typeface="Inter"/>
                          <a:ea typeface="Inter"/>
                          <a:cs typeface="Inter"/>
                          <a:sym typeface="Inter"/>
                        </a:rPr>
                        <a:t> the documents, OR more than half of documents are used.</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74425">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Less than half of documents are used in the paper.</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214" name="Google Shape;214;p26"/>
          <p:cNvGraphicFramePr/>
          <p:nvPr/>
        </p:nvGraphicFramePr>
        <p:xfrm>
          <a:off x="1847000" y="5896088"/>
          <a:ext cx="3000000" cy="3000000"/>
        </p:xfrm>
        <a:graphic>
          <a:graphicData uri="http://schemas.openxmlformats.org/drawingml/2006/table">
            <a:tbl>
              <a:tblPr>
                <a:noFill/>
                <a:tableStyleId>{590E66EB-6877-4D23-9E62-4101004B9645}</a:tableStyleId>
              </a:tblPr>
              <a:tblGrid>
                <a:gridCol w="689025"/>
                <a:gridCol w="4691175"/>
              </a:tblGrid>
              <a:tr h="12700">
                <a:tc>
                  <a:txBody>
                    <a:bodyPr/>
                    <a:lstStyle/>
                    <a:p>
                      <a:pPr indent="0" lvl="0" marL="0" rtl="0" algn="ctr">
                        <a:spcBef>
                          <a:spcPts val="0"/>
                        </a:spcBef>
                        <a:spcAft>
                          <a:spcPts val="0"/>
                        </a:spcAft>
                        <a:buNone/>
                      </a:pPr>
                      <a:r>
                        <a:rPr lang="en" sz="900">
                          <a:latin typeface="Inter"/>
                          <a:ea typeface="Inter"/>
                          <a:cs typeface="Inter"/>
                          <a:sym typeface="Inter"/>
                        </a:rPr>
                        <a:t>2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Relevant similarities and differences between the historical events, developments, or processes outlined in the CRP task are explained using historical analysis to justify both similarities and differences.</a:t>
                      </a:r>
                      <a:endParaRPr sz="900">
                        <a:latin typeface="Inter"/>
                        <a:ea typeface="Inter"/>
                        <a:cs typeface="Inter"/>
                        <a:sym typeface="Inter"/>
                      </a:endParaRPr>
                    </a:p>
                  </a:txBody>
                  <a:tcPr marT="91425" marB="91425" marR="91425" marL="91425">
                    <a:lnL cap="flat" cmpd="sng" w="12700">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900">
                          <a:solidFill>
                            <a:srgbClr val="000000"/>
                          </a:solidFill>
                          <a:latin typeface="Inter"/>
                          <a:ea typeface="Inter"/>
                          <a:cs typeface="Inter"/>
                          <a:sym typeface="Inter"/>
                        </a:rPr>
                        <a:t>Relevant similarities </a:t>
                      </a:r>
                      <a:r>
                        <a:rPr i="1" lang="en" sz="900">
                          <a:solidFill>
                            <a:srgbClr val="000000"/>
                          </a:solidFill>
                          <a:latin typeface="Inter"/>
                          <a:ea typeface="Inter"/>
                          <a:cs typeface="Inter"/>
                          <a:sym typeface="Inter"/>
                        </a:rPr>
                        <a:t>and </a:t>
                      </a:r>
                      <a:r>
                        <a:rPr lang="en" sz="900">
                          <a:solidFill>
                            <a:srgbClr val="000000"/>
                          </a:solidFill>
                          <a:latin typeface="Inter"/>
                          <a:ea typeface="Inter"/>
                          <a:cs typeface="Inter"/>
                          <a:sym typeface="Inter"/>
                        </a:rPr>
                        <a:t>differences between the historical events, developments, or processes outlined in the </a:t>
                      </a:r>
                      <a:r>
                        <a:rPr lang="en" sz="900">
                          <a:latin typeface="Inter"/>
                          <a:ea typeface="Inter"/>
                          <a:cs typeface="Inter"/>
                          <a:sym typeface="Inter"/>
                        </a:rPr>
                        <a:t>CRP</a:t>
                      </a:r>
                      <a:r>
                        <a:rPr lang="en" sz="900">
                          <a:solidFill>
                            <a:srgbClr val="000000"/>
                          </a:solidFill>
                          <a:latin typeface="Inter"/>
                          <a:ea typeface="Inter"/>
                          <a:cs typeface="Inter"/>
                          <a:sym typeface="Inter"/>
                        </a:rPr>
                        <a:t> task are explained, although deep analysis is lacking. OR, either similarities or differences are analyzed.</a:t>
                      </a:r>
                      <a:endParaRPr sz="900">
                        <a:latin typeface="Inter"/>
                        <a:ea typeface="Inter"/>
                        <a:cs typeface="Inter"/>
                        <a:sym typeface="Inter"/>
                      </a:endParaRPr>
                    </a:p>
                  </a:txBody>
                  <a:tcPr marT="91425" marB="91425" marR="91425" marL="91425">
                    <a:lnL cap="flat" cmpd="sng" w="12700">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900">
                          <a:solidFill>
                            <a:srgbClr val="000000"/>
                          </a:solidFill>
                          <a:latin typeface="Inter"/>
                          <a:ea typeface="Inter"/>
                          <a:cs typeface="Inter"/>
                          <a:sym typeface="Inter"/>
                        </a:rPr>
                        <a:t>Either similarities </a:t>
                      </a:r>
                      <a:r>
                        <a:rPr i="1" lang="en" sz="900">
                          <a:solidFill>
                            <a:srgbClr val="000000"/>
                          </a:solidFill>
                          <a:latin typeface="Inter"/>
                          <a:ea typeface="Inter"/>
                          <a:cs typeface="Inter"/>
                          <a:sym typeface="Inter"/>
                        </a:rPr>
                        <a:t>or</a:t>
                      </a:r>
                      <a:r>
                        <a:rPr lang="en" sz="900">
                          <a:solidFill>
                            <a:srgbClr val="000000"/>
                          </a:solidFill>
                          <a:latin typeface="Inter"/>
                          <a:ea typeface="Inter"/>
                          <a:cs typeface="Inter"/>
                          <a:sym typeface="Inter"/>
                        </a:rPr>
                        <a:t> differences between the historical events, developments, or processes outlined in the </a:t>
                      </a:r>
                      <a:r>
                        <a:rPr lang="en" sz="900">
                          <a:latin typeface="Inter"/>
                          <a:ea typeface="Inter"/>
                          <a:cs typeface="Inter"/>
                          <a:sym typeface="Inter"/>
                        </a:rPr>
                        <a:t>CRP</a:t>
                      </a:r>
                      <a:r>
                        <a:rPr lang="en" sz="900">
                          <a:solidFill>
                            <a:srgbClr val="000000"/>
                          </a:solidFill>
                          <a:latin typeface="Inter"/>
                          <a:ea typeface="Inter"/>
                          <a:cs typeface="Inter"/>
                          <a:sym typeface="Inter"/>
                        </a:rPr>
                        <a:t> task are merely mentioned OR No comparison is made in paper.</a:t>
                      </a:r>
                      <a:endParaRPr sz="900">
                        <a:latin typeface="Inter"/>
                        <a:ea typeface="Inter"/>
                        <a:cs typeface="Inter"/>
                        <a:sym typeface="Inter"/>
                      </a:endParaRPr>
                    </a:p>
                  </a:txBody>
                  <a:tcPr marT="91425" marB="91425" marR="91425" marL="91425">
                    <a:lnL cap="flat" cmpd="sng" w="12700">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8" name="Shape 218"/>
        <p:cNvGrpSpPr/>
        <p:nvPr/>
      </p:nvGrpSpPr>
      <p:grpSpPr>
        <a:xfrm>
          <a:off x="0" y="0"/>
          <a:ext cx="0" cy="0"/>
          <a:chOff x="0" y="0"/>
          <a:chExt cx="0" cy="0"/>
        </a:xfrm>
      </p:grpSpPr>
      <p:sp>
        <p:nvSpPr>
          <p:cNvPr id="219" name="Google Shape;219;p27"/>
          <p:cNvSpPr txBox="1"/>
          <p:nvPr/>
        </p:nvSpPr>
        <p:spPr>
          <a:xfrm>
            <a:off x="0" y="0"/>
            <a:ext cx="7772400" cy="4920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Essay Outline</a:t>
            </a:r>
            <a:endParaRPr sz="1900">
              <a:solidFill>
                <a:schemeClr val="lt1"/>
              </a:solidFill>
              <a:latin typeface="Halant"/>
              <a:ea typeface="Halant"/>
              <a:cs typeface="Halant"/>
              <a:sym typeface="Halant"/>
            </a:endParaRPr>
          </a:p>
        </p:txBody>
      </p:sp>
      <p:pic>
        <p:nvPicPr>
          <p:cNvPr id="220" name="Google Shape;220;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1" name="Google Shape;221;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2" name="Google Shape;222;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23" name="Google Shape;223;p27"/>
          <p:cNvGraphicFramePr/>
          <p:nvPr/>
        </p:nvGraphicFramePr>
        <p:xfrm>
          <a:off x="453450" y="669925"/>
          <a:ext cx="3000000" cy="3000000"/>
        </p:xfrm>
        <a:graphic>
          <a:graphicData uri="http://schemas.openxmlformats.org/drawingml/2006/table">
            <a:tbl>
              <a:tblPr bandRow="1">
                <a:noFill/>
                <a:tableStyleId>{F7D54DD2-3C06-436B-AE7D-451BDE498F85}</a:tableStyleId>
              </a:tblPr>
              <a:tblGrid>
                <a:gridCol w="2102925"/>
                <a:gridCol w="1247100"/>
                <a:gridCol w="3515550"/>
              </a:tblGrid>
              <a:tr h="1260900">
                <a:tc gridSpan="3">
                  <a:txBody>
                    <a:bodyPr/>
                    <a:lstStyle/>
                    <a:p>
                      <a:pPr indent="0" lvl="0" marL="0" rtl="0" algn="l">
                        <a:lnSpc>
                          <a:spcPct val="150000"/>
                        </a:lnSpc>
                        <a:spcBef>
                          <a:spcPts val="0"/>
                        </a:spcBef>
                        <a:spcAft>
                          <a:spcPts val="0"/>
                        </a:spcAft>
                        <a:buNone/>
                      </a:pPr>
                      <a:r>
                        <a:rPr lang="en" sz="1200">
                          <a:latin typeface="Inter"/>
                          <a:ea typeface="Inter"/>
                          <a:cs typeface="Inter"/>
                          <a:sym typeface="Inter"/>
                        </a:rPr>
                        <a:t>Introduction (rough draft):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hMerge="1"/>
                <a:tc hMerge="1"/>
              </a:tr>
              <a:tr h="812225">
                <a:tc gridSpan="3">
                  <a:txBody>
                    <a:bodyPr/>
                    <a:lstStyle/>
                    <a:p>
                      <a:pPr indent="0" lvl="0" marL="0" rtl="0" algn="l">
                        <a:lnSpc>
                          <a:spcPct val="150000"/>
                        </a:lnSpc>
                        <a:spcBef>
                          <a:spcPts val="0"/>
                        </a:spcBef>
                        <a:spcAft>
                          <a:spcPts val="0"/>
                        </a:spcAft>
                        <a:buNone/>
                      </a:pPr>
                      <a:r>
                        <a:rPr lang="en" sz="1200">
                          <a:latin typeface="Inter"/>
                          <a:ea typeface="Inter"/>
                          <a:cs typeface="Inter"/>
                          <a:sym typeface="Inter"/>
                        </a:rPr>
                        <a:t>Thesis Statement</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hMerge="1"/>
                <a:tc hMerge="1"/>
              </a:tr>
              <a:tr h="1601475">
                <a:tc>
                  <a:txBody>
                    <a:bodyPr/>
                    <a:lstStyle/>
                    <a:p>
                      <a:pPr indent="0" lvl="0" marL="0" rtl="0" algn="l">
                        <a:spcBef>
                          <a:spcPts val="0"/>
                        </a:spcBef>
                        <a:spcAft>
                          <a:spcPts val="0"/>
                        </a:spcAft>
                        <a:buNone/>
                      </a:pPr>
                      <a:r>
                        <a:rPr lang="en" sz="1200">
                          <a:latin typeface="Inter"/>
                          <a:ea typeface="Inter"/>
                          <a:cs typeface="Inter"/>
                          <a:sym typeface="Inter"/>
                        </a:rPr>
                        <a:t>Topic 1:</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Document(s)</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Outside Information</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r>
              <a:tr h="1623300">
                <a:tc>
                  <a:txBody>
                    <a:bodyPr/>
                    <a:lstStyle/>
                    <a:p>
                      <a:pPr indent="0" lvl="0" marL="0" rtl="0" algn="l">
                        <a:spcBef>
                          <a:spcPts val="0"/>
                        </a:spcBef>
                        <a:spcAft>
                          <a:spcPts val="0"/>
                        </a:spcAft>
                        <a:buNone/>
                      </a:pPr>
                      <a:r>
                        <a:rPr lang="en" sz="1200">
                          <a:latin typeface="Inter"/>
                          <a:ea typeface="Inter"/>
                          <a:cs typeface="Inter"/>
                          <a:sym typeface="Inter"/>
                        </a:rPr>
                        <a:t>Topic 2:</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Document(s)</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Outside Information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r>
              <a:tr h="1442950">
                <a:tc>
                  <a:txBody>
                    <a:bodyPr/>
                    <a:lstStyle/>
                    <a:p>
                      <a:pPr indent="0" lvl="0" marL="0" rtl="0" algn="l">
                        <a:spcBef>
                          <a:spcPts val="0"/>
                        </a:spcBef>
                        <a:spcAft>
                          <a:spcPts val="0"/>
                        </a:spcAft>
                        <a:buNone/>
                      </a:pPr>
                      <a:r>
                        <a:rPr lang="en" sz="1200">
                          <a:latin typeface="Inter"/>
                          <a:ea typeface="Inter"/>
                          <a:cs typeface="Inter"/>
                          <a:sym typeface="Inter"/>
                        </a:rPr>
                        <a:t>Topic 3:</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Document(s)</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Outside Information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r>
              <a:tr h="1434125">
                <a:tc gridSpan="3">
                  <a:txBody>
                    <a:bodyPr/>
                    <a:lstStyle/>
                    <a:p>
                      <a:pPr indent="0" lvl="0" marL="0" rtl="0" algn="l">
                        <a:lnSpc>
                          <a:spcPct val="150000"/>
                        </a:lnSpc>
                        <a:spcBef>
                          <a:spcPts val="0"/>
                        </a:spcBef>
                        <a:spcAft>
                          <a:spcPts val="0"/>
                        </a:spcAft>
                        <a:buNone/>
                      </a:pPr>
                      <a:r>
                        <a:rPr lang="en" sz="1200">
                          <a:latin typeface="Inter"/>
                          <a:ea typeface="Inter"/>
                          <a:cs typeface="Inter"/>
                          <a:sym typeface="Inter"/>
                        </a:rPr>
                        <a:t>Conclusion (main ideas rephrased and overall conclusion of essay):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hMerge="1"/>
                <a:tc hMerge="1"/>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6" name="Shape 66"/>
        <p:cNvGrpSpPr/>
        <p:nvPr/>
      </p:nvGrpSpPr>
      <p:grpSpPr>
        <a:xfrm>
          <a:off x="0" y="0"/>
          <a:ext cx="0" cy="0"/>
          <a:chOff x="0" y="0"/>
          <a:chExt cx="0" cy="0"/>
        </a:xfrm>
      </p:grpSpPr>
      <p:sp>
        <p:nvSpPr>
          <p:cNvPr id="67" name="Google Shape;67;p14"/>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latin typeface="Halant"/>
                <a:ea typeface="Halant"/>
                <a:cs typeface="Halant"/>
                <a:sym typeface="Halant"/>
              </a:rPr>
              <a:t>Global Cold War</a:t>
            </a:r>
            <a:endParaRPr sz="1900">
              <a:latin typeface="Halant"/>
              <a:ea typeface="Halant"/>
              <a:cs typeface="Halant"/>
              <a:sym typeface="Halant"/>
            </a:endParaRPr>
          </a:p>
        </p:txBody>
      </p:sp>
      <p:pic>
        <p:nvPicPr>
          <p:cNvPr id="68" name="Google Shape;68;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9" name="Google Shape;69;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0" name="Google Shape;70;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71" name="Google Shape;71;p14"/>
          <p:cNvGraphicFramePr/>
          <p:nvPr/>
        </p:nvGraphicFramePr>
        <p:xfrm>
          <a:off x="434325" y="4800588"/>
          <a:ext cx="3000000" cy="3000000"/>
        </p:xfrm>
        <a:graphic>
          <a:graphicData uri="http://schemas.openxmlformats.org/drawingml/2006/table">
            <a:tbl>
              <a:tblPr>
                <a:noFill/>
                <a:tableStyleId>{590E66EB-6877-4D23-9E62-4101004B9645}</a:tableStyleId>
              </a:tblPr>
              <a:tblGrid>
                <a:gridCol w="2321825"/>
                <a:gridCol w="4581900"/>
              </a:tblGrid>
              <a:tr h="4129700">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1. Geopolitical _____</a:t>
                      </a:r>
                      <a:endParaRPr b="1" sz="1200" u="sng">
                        <a:solidFill>
                          <a:srgbClr val="CC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2. domino theory _____</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3. nuclear proliferation _____</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4. proxy war _____</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5. Kremlin _____</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6. Cuban Missile Crisis _____</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 The spread and increase of nuclear technology, weaponry, and information.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 The Russian government.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 The study of how geographical, economic, and cultural factors impact international relations and global power dynamics.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 An armed conflict in which a major party supports and/or directs the conflict without full-scale involvement or declaration of war.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 A confrontation between the US and the USSR in 1962 over the presence of nuclear sites in Cuba and Ukraine which became the closest the two nations came to actual war.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 The belief that a political event in one country will have a similar impact on neighboring nations.</a:t>
                      </a:r>
                      <a:endParaRPr sz="1200">
                        <a:solidFill>
                          <a:schemeClr val="dk1"/>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72" name="Google Shape;72;p14"/>
          <p:cNvSpPr txBox="1"/>
          <p:nvPr/>
        </p:nvSpPr>
        <p:spPr>
          <a:xfrm>
            <a:off x="417588" y="4102300"/>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What vocabulary should I know?</a:t>
            </a:r>
            <a:endParaRPr sz="2400">
              <a:solidFill>
                <a:schemeClr val="dk1"/>
              </a:solidFill>
              <a:latin typeface="Halant"/>
              <a:ea typeface="Halant"/>
              <a:cs typeface="Halant"/>
              <a:sym typeface="Halant"/>
            </a:endParaRPr>
          </a:p>
        </p:txBody>
      </p:sp>
      <p:pic>
        <p:nvPicPr>
          <p:cNvPr id="73" name="Google Shape;73;p14"/>
          <p:cNvPicPr preferRelativeResize="0"/>
          <p:nvPr/>
        </p:nvPicPr>
        <p:blipFill>
          <a:blip r:embed="rId4">
            <a:alphaModFix/>
          </a:blip>
          <a:stretch>
            <a:fillRect/>
          </a:stretch>
        </p:blipFill>
        <p:spPr>
          <a:xfrm>
            <a:off x="1382412" y="582413"/>
            <a:ext cx="4613778" cy="3121976"/>
          </a:xfrm>
          <a:prstGeom prst="rect">
            <a:avLst/>
          </a:prstGeom>
          <a:noFill/>
          <a:ln>
            <a:noFill/>
          </a:ln>
        </p:spPr>
      </p:pic>
      <p:sp>
        <p:nvSpPr>
          <p:cNvPr id="74" name="Google Shape;74;p14"/>
          <p:cNvSpPr txBox="1"/>
          <p:nvPr/>
        </p:nvSpPr>
        <p:spPr>
          <a:xfrm>
            <a:off x="1382400" y="3704400"/>
            <a:ext cx="4737000" cy="397800"/>
          </a:xfrm>
          <a:prstGeom prst="rect">
            <a:avLst/>
          </a:prstGeom>
          <a:noFill/>
          <a:ln>
            <a:noFill/>
          </a:ln>
        </p:spPr>
        <p:txBody>
          <a:bodyPr anchorCtr="0" anchor="ctr" bIns="91425" lIns="109725" spcFirstLastPara="1" rIns="109725" wrap="square" tIns="91425">
            <a:noAutofit/>
          </a:bodyPr>
          <a:lstStyle/>
          <a:p>
            <a:pPr indent="0" lvl="0" marL="0" rtl="0" algn="ctr">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Robert M. Chapin, “Two Worlds,” January 2, 1950.</a:t>
            </a:r>
            <a:endParaRPr sz="17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8" name="Shape 78"/>
        <p:cNvGrpSpPr/>
        <p:nvPr/>
      </p:nvGrpSpPr>
      <p:grpSpPr>
        <a:xfrm>
          <a:off x="0" y="0"/>
          <a:ext cx="0" cy="0"/>
          <a:chOff x="0" y="0"/>
          <a:chExt cx="0" cy="0"/>
        </a:xfrm>
      </p:grpSpPr>
      <p:sp>
        <p:nvSpPr>
          <p:cNvPr id="79" name="Google Shape;79;p15"/>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Global Cold War</a:t>
            </a:r>
            <a:endParaRPr sz="1900">
              <a:latin typeface="Halant"/>
              <a:ea typeface="Halant"/>
              <a:cs typeface="Halant"/>
              <a:sym typeface="Halant"/>
            </a:endParaRPr>
          </a:p>
        </p:txBody>
      </p:sp>
      <p:pic>
        <p:nvPicPr>
          <p:cNvPr id="80" name="Google Shape;80;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1" name="Google Shape;81;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2" name="Google Shape;82;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83" name="Google Shape;83;p15"/>
          <p:cNvSpPr txBox="1"/>
          <p:nvPr/>
        </p:nvSpPr>
        <p:spPr>
          <a:xfrm>
            <a:off x="417600" y="658579"/>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Brainstorm: What do I already know?</a:t>
            </a:r>
            <a:endParaRPr sz="2400">
              <a:solidFill>
                <a:schemeClr val="dk1"/>
              </a:solidFill>
              <a:latin typeface="Halant"/>
              <a:ea typeface="Halant"/>
              <a:cs typeface="Halant"/>
              <a:sym typeface="Halant"/>
            </a:endParaRPr>
          </a:p>
        </p:txBody>
      </p:sp>
      <p:sp>
        <p:nvSpPr>
          <p:cNvPr id="84" name="Google Shape;84;p15"/>
          <p:cNvSpPr txBox="1"/>
          <p:nvPr/>
        </p:nvSpPr>
        <p:spPr>
          <a:xfrm>
            <a:off x="434400" y="1293175"/>
            <a:ext cx="6903600" cy="28005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Use this space to write down anything you already know about the subject of this CRP: </a:t>
            </a:r>
            <a:r>
              <a:rPr b="1" lang="en" sz="1200">
                <a:solidFill>
                  <a:schemeClr val="dk1"/>
                </a:solidFill>
                <a:latin typeface="Inter"/>
                <a:ea typeface="Inter"/>
                <a:cs typeface="Inter"/>
                <a:sym typeface="Inter"/>
              </a:rPr>
              <a:t>The Cold War</a:t>
            </a:r>
            <a:r>
              <a:rPr lang="en" sz="1200">
                <a:solidFill>
                  <a:schemeClr val="dk1"/>
                </a:solidFill>
                <a:latin typeface="Inter"/>
                <a:ea typeface="Inter"/>
                <a:cs typeface="Inter"/>
                <a:sym typeface="Inter"/>
              </a:rPr>
              <a:t>. What was happening during this time? What people are significant and relevant? What social, philosophical, or political movements were happening? </a:t>
            </a:r>
            <a:endParaRPr sz="1200">
              <a:latin typeface="Inter"/>
              <a:ea typeface="Inter"/>
              <a:cs typeface="Inter"/>
              <a:sym typeface="Inter"/>
            </a:endParaRPr>
          </a:p>
        </p:txBody>
      </p:sp>
      <p:sp>
        <p:nvSpPr>
          <p:cNvPr id="85" name="Google Shape;85;p15"/>
          <p:cNvSpPr txBox="1"/>
          <p:nvPr/>
        </p:nvSpPr>
        <p:spPr>
          <a:xfrm>
            <a:off x="434400" y="4718950"/>
            <a:ext cx="6903600" cy="2940000"/>
          </a:xfrm>
          <a:prstGeom prst="rect">
            <a:avLst/>
          </a:prstGeom>
          <a:noFill/>
          <a:ln>
            <a:noFill/>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On February 24, 2022, Russian forces invaded and occupied parts of Ukraine. While the Russo-Ukrainian War began in 2014, this marked a serious escalation of the war. During the Cold War, Ukraine was part of the USSR. Its large population, agricultural production, defense industries, and major ports made it a vital member of the Soviet republics.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However, in the three decades since the collapse of the USSR and Ukrainian independence, Ukraine has shifted toward western ideals of democracy and capitalism. Recently, Ukraine has even sought membership in both NATO and the European Union. This transition by Ukraine fueled efforts by Vladimir Putin, the President of Russia, to restore “Historical Russia” after the fall of the USSR during the Cold War.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As the Russian invasion of Ukraine has caused massive devastation and a humanitarian crisis, the United States and other European countries have feared Russian use of nuclear weapons to advance Russian objectives of global dominance. Several historians view this conflict as a renewal of Cold War geopolitical rivalries.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p:txBody>
      </p:sp>
      <p:sp>
        <p:nvSpPr>
          <p:cNvPr id="86" name="Google Shape;86;p15"/>
          <p:cNvSpPr txBox="1"/>
          <p:nvPr/>
        </p:nvSpPr>
        <p:spPr>
          <a:xfrm>
            <a:off x="417600" y="4279449"/>
            <a:ext cx="6937200" cy="4395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How is this relevant today?</a:t>
            </a:r>
            <a:endParaRPr sz="2400">
              <a:solidFill>
                <a:schemeClr val="dk1"/>
              </a:solidFill>
              <a:latin typeface="Halant"/>
              <a:ea typeface="Halant"/>
              <a:cs typeface="Halant"/>
              <a:sym typeface="Halant"/>
            </a:endParaRPr>
          </a:p>
        </p:txBody>
      </p:sp>
      <p:sp>
        <p:nvSpPr>
          <p:cNvPr id="87" name="Google Shape;87;p15"/>
          <p:cNvSpPr txBox="1"/>
          <p:nvPr/>
        </p:nvSpPr>
        <p:spPr>
          <a:xfrm>
            <a:off x="434400" y="7658950"/>
            <a:ext cx="6903600" cy="14850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For what reasons has Russia invaded the Ukraine? </a:t>
            </a:r>
            <a:endParaRPr sz="1200">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1" name="Shape 91"/>
        <p:cNvGrpSpPr/>
        <p:nvPr/>
      </p:nvGrpSpPr>
      <p:grpSpPr>
        <a:xfrm>
          <a:off x="0" y="0"/>
          <a:ext cx="0" cy="0"/>
          <a:chOff x="0" y="0"/>
          <a:chExt cx="0" cy="0"/>
        </a:xfrm>
      </p:grpSpPr>
      <p:sp>
        <p:nvSpPr>
          <p:cNvPr id="92" name="Google Shape;92;p16"/>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What is the Context?</a:t>
            </a:r>
            <a:endParaRPr sz="1900">
              <a:latin typeface="Halant"/>
              <a:ea typeface="Halant"/>
              <a:cs typeface="Halant"/>
              <a:sym typeface="Halant"/>
            </a:endParaRPr>
          </a:p>
        </p:txBody>
      </p:sp>
      <p:pic>
        <p:nvPicPr>
          <p:cNvPr id="93" name="Google Shape;93;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4" name="Google Shape;94;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p:txBody>
      </p:sp>
      <p:sp>
        <p:nvSpPr>
          <p:cNvPr id="95" name="Google Shape;95;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96" name="Google Shape;96;p16"/>
          <p:cNvGraphicFramePr/>
          <p:nvPr/>
        </p:nvGraphicFramePr>
        <p:xfrm>
          <a:off x="453788" y="720025"/>
          <a:ext cx="3000000" cy="3000000"/>
        </p:xfrm>
        <a:graphic>
          <a:graphicData uri="http://schemas.openxmlformats.org/drawingml/2006/table">
            <a:tbl>
              <a:tblPr>
                <a:noFill/>
                <a:tableStyleId>{590E66EB-6877-4D23-9E62-4101004B9645}</a:tableStyleId>
              </a:tblPr>
              <a:tblGrid>
                <a:gridCol w="5080025"/>
                <a:gridCol w="1784875"/>
              </a:tblGrid>
              <a:tr h="8436725">
                <a:tc>
                  <a:txBody>
                    <a:bodyPr/>
                    <a:lstStyle/>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 the summer of 1945, the “Big Three” (Joseph Stalin: USSR, Winston Churchill and Clement Attlee: Great Britain, and Harry Truman: USA) met in Potsdam, Germany to discuss plans for a postwar world. Debates over how to deal with Germany highlighted the distinct economic differences between the nations. </a:t>
                      </a:r>
                      <a:r>
                        <a:rPr b="1" lang="en" sz="1100">
                          <a:solidFill>
                            <a:schemeClr val="dk1"/>
                          </a:solidFill>
                          <a:latin typeface="Inter"/>
                          <a:ea typeface="Inter"/>
                          <a:cs typeface="Inter"/>
                          <a:sym typeface="Inter"/>
                        </a:rPr>
                        <a:t>(A) </a:t>
                      </a:r>
                      <a:r>
                        <a:rPr lang="en" sz="1100">
                          <a:solidFill>
                            <a:schemeClr val="dk1"/>
                          </a:solidFill>
                          <a:latin typeface="Inter"/>
                          <a:ea typeface="Inter"/>
                          <a:cs typeface="Inter"/>
                          <a:sym typeface="Inter"/>
                        </a:rPr>
                        <a:t>While they had laid aside their disagreements during WWII to forge an alliance against their common enemy, Hitler and Germany, the gulf between them became more palpable after the German surrender on May 8, 1945.</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Tensions became impossible to ignore on March 12, 1947 when President Truman went before Congress requesting $400 million to aid in the fight against communism in Greece and Turkey. This wasn’t just seen as a request for money, but additionally was understood as an implied declaration of war against communist forces, including the Soviet Union. For many historians, March 12, 1947 marks the start of the Cold War. </a:t>
                      </a:r>
                      <a:r>
                        <a:rPr b="1" lang="en" sz="1100">
                          <a:solidFill>
                            <a:schemeClr val="dk1"/>
                          </a:solidFill>
                          <a:latin typeface="Inter"/>
                          <a:ea typeface="Inter"/>
                          <a:cs typeface="Inter"/>
                          <a:sym typeface="Inter"/>
                        </a:rPr>
                        <a:t>(B)</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 the aftermath of WWII, a civil war broke out between the Chinese Communist Party and the Nationalist Party. Despite the efforts of the U.S. to prop up the Nationalist Party by way of financial support and military equipment, the Chinese Communist Party took control on October 1, 1949. </a:t>
                      </a:r>
                      <a:r>
                        <a:rPr b="1" lang="en" sz="1100">
                          <a:solidFill>
                            <a:schemeClr val="dk1"/>
                          </a:solidFill>
                          <a:latin typeface="Inter"/>
                          <a:ea typeface="Inter"/>
                          <a:cs typeface="Inter"/>
                          <a:sym typeface="Inter"/>
                        </a:rPr>
                        <a:t>(C) </a:t>
                      </a:r>
                      <a:r>
                        <a:rPr lang="en" sz="1100">
                          <a:solidFill>
                            <a:schemeClr val="dk1"/>
                          </a:solidFill>
                          <a:latin typeface="Inter"/>
                          <a:ea typeface="Inter"/>
                          <a:cs typeface="Inter"/>
                          <a:sym typeface="Inter"/>
                        </a:rPr>
                        <a:t>The Chinese Revolution marked an important milestone in the initial years of the Cold War, as the United States lost one of its long-standing Asian allies. Alternately, the Soviets won an important victory in their goals of spreading communism and creating alliances with neighboring countries.</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On October 4, 1957, the Soviet Union put </a:t>
                      </a:r>
                      <a:r>
                        <a:rPr i="1" lang="en" sz="1100">
                          <a:solidFill>
                            <a:schemeClr val="dk1"/>
                          </a:solidFill>
                          <a:latin typeface="Inter"/>
                          <a:ea typeface="Inter"/>
                          <a:cs typeface="Inter"/>
                          <a:sym typeface="Inter"/>
                        </a:rPr>
                        <a:t>Sputnik 1</a:t>
                      </a:r>
                      <a:r>
                        <a:rPr lang="en" sz="1100">
                          <a:solidFill>
                            <a:schemeClr val="dk1"/>
                          </a:solidFill>
                          <a:latin typeface="Inter"/>
                          <a:ea typeface="Inter"/>
                          <a:cs typeface="Inter"/>
                          <a:sym typeface="Inter"/>
                        </a:rPr>
                        <a:t> (the first artificial Earth satellite) into orbit in outer space. In what became known as the Space Race, Americans intensified their commitment to the growth of science and technology. Both the USSR and the USA, launched programs and increased support for the production of nuclear weapons as hostilities grew between the two nations. </a:t>
                      </a:r>
                      <a:r>
                        <a:rPr b="1" lang="en" sz="1100">
                          <a:solidFill>
                            <a:schemeClr val="dk1"/>
                          </a:solidFill>
                          <a:latin typeface="Inter"/>
                          <a:ea typeface="Inter"/>
                          <a:cs typeface="Inter"/>
                          <a:sym typeface="Inter"/>
                        </a:rPr>
                        <a:t>(D)</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During the Cold War, the USA and USSR engaged in several proxy wars including Korea, Vietnam, Nicaragua, Angola, and Afghanistan. Many feared that a conventional war between the US and USSR would lead to nuclear holocaust. </a:t>
                      </a:r>
                      <a:r>
                        <a:rPr b="1" lang="en" sz="1100">
                          <a:solidFill>
                            <a:schemeClr val="dk1"/>
                          </a:solidFill>
                          <a:latin typeface="Inter"/>
                          <a:ea typeface="Inter"/>
                          <a:cs typeface="Inter"/>
                          <a:sym typeface="Inter"/>
                        </a:rPr>
                        <a:t>(E)</a:t>
                      </a:r>
                      <a:r>
                        <a:rPr lang="en" sz="1100">
                          <a:solidFill>
                            <a:schemeClr val="dk1"/>
                          </a:solidFill>
                          <a:latin typeface="Inter"/>
                          <a:ea typeface="Inter"/>
                          <a:cs typeface="Inter"/>
                          <a:sym typeface="Inter"/>
                        </a:rPr>
                        <a:t> Thus, the two major superpowers utilized ideological proxies to engage in conflict. The US and USSR participated in these struggles through a variety of means including funding, training, provision of supplies, or direct military support. </a:t>
                      </a:r>
                      <a:r>
                        <a:rPr b="1" lang="en" sz="1100">
                          <a:solidFill>
                            <a:schemeClr val="dk1"/>
                          </a:solidFill>
                          <a:latin typeface="Inter"/>
                          <a:ea typeface="Inter"/>
                          <a:cs typeface="Inter"/>
                          <a:sym typeface="Inter"/>
                        </a:rPr>
                        <a:t>(F)</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This CRP looks at these events, and the context that surrounds them, and asks you to: </a:t>
                      </a:r>
                      <a:r>
                        <a:rPr b="1" lang="en" sz="1100">
                          <a:solidFill>
                            <a:schemeClr val="dk1"/>
                          </a:solidFill>
                          <a:latin typeface="Inter"/>
                          <a:ea typeface="Inter"/>
                          <a:cs typeface="Inter"/>
                          <a:sym typeface="Inter"/>
                        </a:rPr>
                        <a:t>Compare the approaches taken by the United States and the Soviet Union in their efforts to retain power and control during the period of the Cold War.</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A. </a:t>
                      </a:r>
                      <a:r>
                        <a:rPr lang="en" sz="1100">
                          <a:solidFill>
                            <a:schemeClr val="dk1"/>
                          </a:solidFill>
                          <a:latin typeface="Inter"/>
                          <a:ea typeface="Inter"/>
                          <a:cs typeface="Inter"/>
                          <a:sym typeface="Inter"/>
                        </a:rPr>
                        <a:t>What demonstrated the major differences between the “Big Three?”</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rgbClr val="CC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rgbClr val="CC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rgbClr val="CC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B. </a:t>
                      </a:r>
                      <a:r>
                        <a:rPr lang="en" sz="1100">
                          <a:solidFill>
                            <a:schemeClr val="dk1"/>
                          </a:solidFill>
                          <a:latin typeface="Inter"/>
                          <a:ea typeface="Inter"/>
                          <a:cs typeface="Inter"/>
                          <a:sym typeface="Inter"/>
                        </a:rPr>
                        <a:t>Why do some historians mark March 12, 1947 as the start of the Cold War?</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rgbClr val="CC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C. </a:t>
                      </a:r>
                      <a:r>
                        <a:rPr lang="en" sz="1100">
                          <a:solidFill>
                            <a:schemeClr val="dk1"/>
                          </a:solidFill>
                          <a:latin typeface="Inter"/>
                          <a:ea typeface="Inter"/>
                          <a:cs typeface="Inter"/>
                          <a:sym typeface="Inter"/>
                        </a:rPr>
                        <a:t>What happened on October 1, 1949?</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rgbClr val="CC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rgbClr val="CC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D. </a:t>
                      </a:r>
                      <a:r>
                        <a:rPr lang="en" sz="1100">
                          <a:solidFill>
                            <a:schemeClr val="dk1"/>
                          </a:solidFill>
                          <a:latin typeface="Inter"/>
                          <a:ea typeface="Inter"/>
                          <a:cs typeface="Inter"/>
                          <a:sym typeface="Inter"/>
                        </a:rPr>
                        <a:t>What was an effect of the Space Race?</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rgbClr val="CC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E. </a:t>
                      </a:r>
                      <a:r>
                        <a:rPr lang="en" sz="1100">
                          <a:solidFill>
                            <a:schemeClr val="dk1"/>
                          </a:solidFill>
                          <a:latin typeface="Inter"/>
                          <a:ea typeface="Inter"/>
                          <a:cs typeface="Inter"/>
                          <a:sym typeface="Inter"/>
                        </a:rPr>
                        <a:t>Why didn’t the US and USSR engage in a conventional war?</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rgbClr val="CC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F. </a:t>
                      </a:r>
                      <a:r>
                        <a:rPr lang="en" sz="1100">
                          <a:solidFill>
                            <a:schemeClr val="dk1"/>
                          </a:solidFill>
                          <a:latin typeface="Inter"/>
                          <a:ea typeface="Inter"/>
                          <a:cs typeface="Inter"/>
                          <a:sym typeface="Inter"/>
                        </a:rPr>
                        <a:t>How did the US and USSR participate in proxy wars?</a:t>
                      </a:r>
                      <a:endParaRPr b="1" sz="1100">
                        <a:solidFill>
                          <a:schemeClr val="dk1"/>
                        </a:solidFill>
                        <a:latin typeface="Inter"/>
                        <a:ea typeface="Inter"/>
                        <a:cs typeface="Inter"/>
                        <a:sym typeface="Inter"/>
                      </a:endParaRPr>
                    </a:p>
                  </a:txBody>
                  <a:tcPr marT="109725" marB="109725" marR="109725" marL="109725">
                    <a:lnL cap="flat" cmpd="sng" w="28575">
                      <a:solidFill>
                        <a:schemeClr val="accent1"/>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0" name="Shape 100"/>
        <p:cNvGrpSpPr/>
        <p:nvPr/>
      </p:nvGrpSpPr>
      <p:grpSpPr>
        <a:xfrm>
          <a:off x="0" y="0"/>
          <a:ext cx="0" cy="0"/>
          <a:chOff x="0" y="0"/>
          <a:chExt cx="0" cy="0"/>
        </a:xfrm>
      </p:grpSpPr>
      <p:sp>
        <p:nvSpPr>
          <p:cNvPr id="101" name="Google Shape;101;p17"/>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CRP Prompt</a:t>
            </a:r>
            <a:endParaRPr sz="1900">
              <a:latin typeface="Halant"/>
              <a:ea typeface="Halant"/>
              <a:cs typeface="Halant"/>
              <a:sym typeface="Halant"/>
            </a:endParaRPr>
          </a:p>
        </p:txBody>
      </p:sp>
      <p:pic>
        <p:nvPicPr>
          <p:cNvPr id="102" name="Google Shape;102;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3" name="Google Shape;103;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4" name="Google Shape;104;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5" name="Google Shape;105;p17"/>
          <p:cNvSpPr txBox="1"/>
          <p:nvPr/>
        </p:nvSpPr>
        <p:spPr>
          <a:xfrm>
            <a:off x="2283950" y="2630500"/>
            <a:ext cx="5054100" cy="24813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Targeted Historical Thinking Skill:</a:t>
            </a:r>
            <a:endParaRPr b="1" sz="1800">
              <a:solidFill>
                <a:schemeClr val="dk1"/>
              </a:solidFill>
              <a:latin typeface="Halant"/>
              <a:ea typeface="Halant"/>
              <a:cs typeface="Halant"/>
              <a:sym typeface="Halant"/>
            </a:endParaRPr>
          </a:p>
          <a:p>
            <a:pPr indent="0" lvl="0" marL="0" rtl="0" algn="ctr">
              <a:spcBef>
                <a:spcPts val="0"/>
              </a:spcBef>
              <a:spcAft>
                <a:spcPts val="0"/>
              </a:spcAft>
              <a:buNone/>
            </a:pPr>
            <a:r>
              <a:t/>
            </a:r>
            <a:endParaRPr b="1" sz="1800">
              <a:solidFill>
                <a:schemeClr val="dk1"/>
              </a:solidFill>
              <a:latin typeface="Halant"/>
              <a:ea typeface="Halant"/>
              <a:cs typeface="Halant"/>
              <a:sym typeface="Halant"/>
            </a:endParaRPr>
          </a:p>
          <a:p>
            <a:pPr indent="0" lvl="0" marL="0" rtl="0" algn="ctr">
              <a:spcBef>
                <a:spcPts val="0"/>
              </a:spcBef>
              <a:spcAft>
                <a:spcPts val="0"/>
              </a:spcAft>
              <a:buNone/>
            </a:pPr>
            <a:r>
              <a:rPr lang="en" sz="5500">
                <a:solidFill>
                  <a:schemeClr val="dk1"/>
                </a:solidFill>
                <a:latin typeface="Plus Jakarta Sans"/>
                <a:ea typeface="Plus Jakarta Sans"/>
                <a:cs typeface="Plus Jakarta Sans"/>
                <a:sym typeface="Plus Jakarta Sans"/>
              </a:rPr>
              <a:t>COMPARISON</a:t>
            </a:r>
            <a:endParaRPr sz="55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Thinking historically means identifying both the similarities and the differences between the people, places, events, and ideas studied in history.</a:t>
            </a:r>
            <a:endParaRPr sz="900">
              <a:solidFill>
                <a:schemeClr val="dk1"/>
              </a:solidFill>
              <a:latin typeface="Inter"/>
              <a:ea typeface="Inter"/>
              <a:cs typeface="Inter"/>
              <a:sym typeface="Inter"/>
            </a:endParaRPr>
          </a:p>
        </p:txBody>
      </p:sp>
      <p:sp>
        <p:nvSpPr>
          <p:cNvPr id="106" name="Google Shape;106;p17"/>
          <p:cNvSpPr txBox="1"/>
          <p:nvPr/>
        </p:nvSpPr>
        <p:spPr>
          <a:xfrm>
            <a:off x="417600" y="5327413"/>
            <a:ext cx="6937200" cy="36321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Documents</a:t>
            </a:r>
            <a:endParaRPr b="1">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A: “The North Atlantic Treaty,” Washington, D.C., April 4, 1949.</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B: Dwight D. Eisenhower, “The President's News Conference,” April 7, 1954.</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C: “The Warsaw Security Pact (Treaty of Friendship, Cooperation and Mutual Assistance),” Warsaw, Poland, May 14, 1955.</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D: (Top): Robert F. Kennedy, </a:t>
            </a:r>
            <a:r>
              <a:rPr i="1" lang="en" sz="1200">
                <a:solidFill>
                  <a:schemeClr val="dk1"/>
                </a:solidFill>
                <a:latin typeface="Inter"/>
                <a:ea typeface="Inter"/>
                <a:cs typeface="Inter"/>
                <a:sym typeface="Inter"/>
              </a:rPr>
              <a:t>Thirteen Days: A Memoir of the Cuban Missile Crisis</a:t>
            </a:r>
            <a:r>
              <a:rPr lang="en" sz="1200">
                <a:solidFill>
                  <a:schemeClr val="dk1"/>
                </a:solidFill>
                <a:latin typeface="Inter"/>
                <a:ea typeface="Inter"/>
                <a:cs typeface="Inter"/>
                <a:sym typeface="Inter"/>
              </a:rPr>
              <a:t>, 1969; (Bottom): Vicki Elson, “What the Cuban Missile Crisis Was Really About,” </a:t>
            </a:r>
            <a:r>
              <a:rPr lang="en" sz="1200" u="sng">
                <a:solidFill>
                  <a:schemeClr val="dk1"/>
                </a:solidFill>
                <a:latin typeface="Inter"/>
                <a:ea typeface="Inter"/>
                <a:cs typeface="Inter"/>
                <a:sym typeface="Inter"/>
                <a:hlinkClick r:id="rId4">
                  <a:extLst>
                    <a:ext uri="{A12FA001-AC4F-418D-AE19-62706E023703}">
                      <ahyp:hlinkClr val="tx"/>
                    </a:ext>
                  </a:extLst>
                </a:hlinkClick>
              </a:rPr>
              <a:t>nuclearban.us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E: (Left) Etta Hulme Papers, </a:t>
            </a:r>
            <a:r>
              <a:rPr i="1" lang="en" sz="1200">
                <a:solidFill>
                  <a:schemeClr val="dk1"/>
                </a:solidFill>
                <a:latin typeface="Inter"/>
                <a:ea typeface="Inter"/>
                <a:cs typeface="Inter"/>
                <a:sym typeface="Inter"/>
              </a:rPr>
              <a:t>Nuclear Arms Race</a:t>
            </a:r>
            <a:r>
              <a:rPr lang="en" sz="1200">
                <a:solidFill>
                  <a:schemeClr val="dk1"/>
                </a:solidFill>
                <a:latin typeface="Inter"/>
                <a:ea typeface="Inter"/>
                <a:cs typeface="Inter"/>
                <a:sym typeface="Inter"/>
              </a:rPr>
              <a:t>, Special Collections, University of Texas at Arlington, June 23, 1986; (Right) Federation of American Scientists, “Estimated Nuclear Warhead Stockpiles, 1945-1991,” published online at OurWorldInData.org, 2022.</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F: Ilya V. Gaiduk, </a:t>
            </a:r>
            <a:r>
              <a:rPr i="1" lang="en" sz="1200">
                <a:solidFill>
                  <a:schemeClr val="dk1"/>
                </a:solidFill>
                <a:latin typeface="Inter"/>
                <a:ea typeface="Inter"/>
                <a:cs typeface="Inter"/>
                <a:sym typeface="Inter"/>
              </a:rPr>
              <a:t>Confronting Vietnam: Soviet Policy Toward the Indochina Conflict, 1954-1963</a:t>
            </a:r>
            <a:r>
              <a:rPr lang="en" sz="1200">
                <a:solidFill>
                  <a:schemeClr val="dk1"/>
                </a:solidFill>
                <a:latin typeface="Inter"/>
                <a:ea typeface="Inter"/>
                <a:cs typeface="Inter"/>
                <a:sym typeface="Inter"/>
              </a:rPr>
              <a:t>, 2003.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G: Austin Carson, </a:t>
            </a:r>
            <a:r>
              <a:rPr i="1" lang="en" sz="1200">
                <a:solidFill>
                  <a:schemeClr val="dk1"/>
                </a:solidFill>
                <a:latin typeface="Inter"/>
                <a:ea typeface="Inter"/>
                <a:cs typeface="Inter"/>
                <a:sym typeface="Inter"/>
              </a:rPr>
              <a:t>Secret Wars: Covert Conflict in International Politics</a:t>
            </a:r>
            <a:r>
              <a:rPr lang="en" sz="1200">
                <a:solidFill>
                  <a:schemeClr val="dk1"/>
                </a:solidFill>
                <a:latin typeface="Inter"/>
                <a:ea typeface="Inter"/>
                <a:cs typeface="Inter"/>
                <a:sym typeface="Inter"/>
              </a:rPr>
              <a:t>,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2018.</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p:txBody>
      </p:sp>
      <p:sp>
        <p:nvSpPr>
          <p:cNvPr id="107" name="Google Shape;107;p17"/>
          <p:cNvSpPr txBox="1"/>
          <p:nvPr/>
        </p:nvSpPr>
        <p:spPr>
          <a:xfrm>
            <a:off x="434438" y="852788"/>
            <a:ext cx="6903600" cy="15621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2400">
                <a:solidFill>
                  <a:schemeClr val="dk1"/>
                </a:solidFill>
                <a:latin typeface="Plus Jakarta Sans"/>
                <a:ea typeface="Plus Jakarta Sans"/>
                <a:cs typeface="Plus Jakarta Sans"/>
                <a:sym typeface="Plus Jakarta Sans"/>
              </a:rPr>
              <a:t>Compare the approaches taken by the United States and the Soviet Union in their efforts to retain power and control during the period of the Cold War.</a:t>
            </a:r>
            <a:endParaRPr b="1" sz="2400">
              <a:latin typeface="Plus Jakarta Sans"/>
              <a:ea typeface="Plus Jakarta Sans"/>
              <a:cs typeface="Plus Jakarta Sans"/>
              <a:sym typeface="Plus Jakarta Sans"/>
            </a:endParaRPr>
          </a:p>
        </p:txBody>
      </p:sp>
      <p:pic>
        <p:nvPicPr>
          <p:cNvPr id="108" name="Google Shape;108;p17"/>
          <p:cNvPicPr preferRelativeResize="0"/>
          <p:nvPr/>
        </p:nvPicPr>
        <p:blipFill>
          <a:blip r:embed="rId5">
            <a:alphaModFix/>
          </a:blip>
          <a:stretch>
            <a:fillRect/>
          </a:stretch>
        </p:blipFill>
        <p:spPr>
          <a:xfrm>
            <a:off x="434450" y="3090123"/>
            <a:ext cx="1441370" cy="1562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2" name="Shape 112"/>
        <p:cNvGrpSpPr/>
        <p:nvPr/>
      </p:nvGrpSpPr>
      <p:grpSpPr>
        <a:xfrm>
          <a:off x="0" y="0"/>
          <a:ext cx="0" cy="0"/>
          <a:chOff x="0" y="0"/>
          <a:chExt cx="0" cy="0"/>
        </a:xfrm>
      </p:grpSpPr>
      <p:sp>
        <p:nvSpPr>
          <p:cNvPr id="113" name="Google Shape;113;p18"/>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pic>
        <p:nvPicPr>
          <p:cNvPr id="114" name="Google Shape;114;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5" name="Google Shape;115;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6" name="Google Shape;116;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7" name="Google Shape;117;p18"/>
          <p:cNvSpPr txBox="1"/>
          <p:nvPr/>
        </p:nvSpPr>
        <p:spPr>
          <a:xfrm>
            <a:off x="434400" y="6943638"/>
            <a:ext cx="6903600" cy="22104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According to the North Atlantic Treaty, what did “the Parties” agree to?</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this treaty demonstrate the efforts of the United States to maintain power during the Cold War? </a:t>
            </a:r>
            <a:endParaRPr sz="1200">
              <a:solidFill>
                <a:schemeClr val="dk1"/>
              </a:solidFill>
              <a:latin typeface="Inter"/>
              <a:ea typeface="Inter"/>
              <a:cs typeface="Inter"/>
              <a:sym typeface="Inter"/>
            </a:endParaRPr>
          </a:p>
        </p:txBody>
      </p:sp>
      <p:graphicFrame>
        <p:nvGraphicFramePr>
          <p:cNvPr id="118" name="Google Shape;118;p18"/>
          <p:cNvGraphicFramePr/>
          <p:nvPr/>
        </p:nvGraphicFramePr>
        <p:xfrm>
          <a:off x="434400" y="887350"/>
          <a:ext cx="3000000" cy="3000000"/>
        </p:xfrm>
        <a:graphic>
          <a:graphicData uri="http://schemas.openxmlformats.org/drawingml/2006/table">
            <a:tbl>
              <a:tblPr>
                <a:noFill/>
                <a:tableStyleId>{590E66EB-6877-4D23-9E62-4101004B9645}</a:tableStyleId>
              </a:tblPr>
              <a:tblGrid>
                <a:gridCol w="3451800"/>
                <a:gridCol w="3451800"/>
              </a:tblGrid>
              <a:tr h="894100">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“The North Atlantic Treaty,” Washington, D.C., April 4, 1949.</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0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The Foreign Ministers of 12 countries (Belgium, Canada, Denmark, France, Iceland, Italy, Luxembourg, the Netherlands, Norway, Portugal, the United Kingdom and the United States) signed the North Atlantic Treaty in 1949.</a:t>
                      </a:r>
                      <a:endParaRPr sz="1200">
                        <a:solidFill>
                          <a:schemeClr val="dk1"/>
                        </a:solidFill>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40007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Parties to this Treaty reaffirm their faith in the purposes and principles of the Charter of the United Nations and their desire to live in peace with all peoples and all governments.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They are determined to safeguard the freedom, common heritage and civilisation of their peoples, founded on the principles of democracy, individual liberty and the rule of law. They seek to promote stability and well-being in the North Atlantic area.</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They are resolved to unite their efforts for collective defence and for the preservation of peace and security. They therefore agree to this North Atlantic Treaty: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Article 2</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Parties will contribute toward the further development of peaceful and friendly international relations by strengthening their free institutions, by bringing about a better understanding of the principles upon which these institutions are founded, and by promoting conditions of stability and well-being. They will seek to eliminate conflict in their international economic policies and will encourage economic collaboration between any or all of them.</a:t>
                      </a:r>
                      <a:endParaRPr sz="1200">
                        <a:solidFill>
                          <a:schemeClr val="dk1"/>
                        </a:solidFill>
                        <a:latin typeface="Inter"/>
                        <a:ea typeface="Inter"/>
                        <a:cs typeface="Inter"/>
                        <a:sym typeface="Inter"/>
                      </a:endParaRPr>
                    </a:p>
                    <a:p>
                      <a:pPr indent="0" lvl="0" marL="0" rtl="0" algn="l">
                        <a:spcBef>
                          <a:spcPts val="1200"/>
                        </a:spcBef>
                        <a:spcAft>
                          <a:spcPts val="0"/>
                        </a:spcAft>
                        <a:buClr>
                          <a:schemeClr val="dk1"/>
                        </a:buClr>
                        <a:buSzPts val="1100"/>
                        <a:buFont typeface="Arial"/>
                        <a:buNone/>
                      </a:pPr>
                      <a:r>
                        <a:rPr lang="en" sz="1200">
                          <a:solidFill>
                            <a:schemeClr val="dk1"/>
                          </a:solidFill>
                          <a:latin typeface="Inter"/>
                          <a:ea typeface="Inter"/>
                          <a:cs typeface="Inter"/>
                          <a:sym typeface="Inter"/>
                        </a:rPr>
                        <a:t>Article 5</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Parties agree that an armed attack against one or more of them in Europe or North America shall be considered an attack against them all and consequently they agree that, if such an armed attack occurs, each of them, in exercise of the right of individual or collective self-defence recognised by Article 51 of the Charter of the United Nations, will assist the Party or Parties so attacked by taking forthwith, individually and in concert with the other Parties, such action as it deems necessary, including the use of armed force, to restore and maintain the security of the North Atlantic area.</a:t>
                      </a:r>
                      <a:endParaRPr sz="1200">
                        <a:latin typeface="Halant"/>
                        <a:ea typeface="Halant"/>
                        <a:cs typeface="Halant"/>
                        <a:sym typeface="Halant"/>
                      </a:endParaRPr>
                    </a:p>
                  </a:txBody>
                  <a:tcPr marT="109725" marB="109725" marR="109725" marL="1097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2" name="Shape 122"/>
        <p:cNvGrpSpPr/>
        <p:nvPr/>
      </p:nvGrpSpPr>
      <p:grpSpPr>
        <a:xfrm>
          <a:off x="0" y="0"/>
          <a:ext cx="0" cy="0"/>
          <a:chOff x="0" y="0"/>
          <a:chExt cx="0" cy="0"/>
        </a:xfrm>
      </p:grpSpPr>
      <p:sp>
        <p:nvSpPr>
          <p:cNvPr id="123" name="Google Shape;123;p19"/>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pic>
        <p:nvPicPr>
          <p:cNvPr id="124" name="Google Shape;124;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5" name="Google Shape;125;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6" name="Google Shape;126;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7" name="Google Shape;127;p19"/>
          <p:cNvSpPr txBox="1"/>
          <p:nvPr/>
        </p:nvSpPr>
        <p:spPr>
          <a:xfrm>
            <a:off x="419850" y="6948850"/>
            <a:ext cx="6903600" cy="22587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the meaning behind Eisenhower’s domino metaphor?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rgbClr val="CC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rgbClr val="CC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rgbClr val="CC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Eisenhower’s speech demonstrate the efforts of the United States to maintain power during the Cold War?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Work Sans"/>
              <a:ea typeface="Work Sans"/>
              <a:cs typeface="Work Sans"/>
              <a:sym typeface="Work Sans"/>
            </a:endParaRPr>
          </a:p>
        </p:txBody>
      </p:sp>
      <p:graphicFrame>
        <p:nvGraphicFramePr>
          <p:cNvPr id="128" name="Google Shape;128;p19"/>
          <p:cNvGraphicFramePr/>
          <p:nvPr/>
        </p:nvGraphicFramePr>
        <p:xfrm>
          <a:off x="457250" y="918775"/>
          <a:ext cx="3000000" cy="3000000"/>
        </p:xfrm>
        <a:graphic>
          <a:graphicData uri="http://schemas.openxmlformats.org/drawingml/2006/table">
            <a:tbl>
              <a:tblPr>
                <a:noFill/>
                <a:tableStyleId>{590E66EB-6877-4D23-9E62-4101004B9645}</a:tableStyleId>
              </a:tblPr>
              <a:tblGrid>
                <a:gridCol w="3429000"/>
                <a:gridCol w="3429000"/>
              </a:tblGrid>
              <a:tr h="348650">
                <a:tc gridSpan="2">
                  <a:txBody>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a:t>
                      </a:r>
                      <a:r>
                        <a:rPr b="1" lang="en" sz="1200">
                          <a:solidFill>
                            <a:schemeClr val="dk1"/>
                          </a:solidFill>
                          <a:latin typeface="Halant"/>
                          <a:ea typeface="Halant"/>
                          <a:cs typeface="Halant"/>
                          <a:sym typeface="Halant"/>
                        </a:rPr>
                        <a:t> </a:t>
                      </a:r>
                      <a:r>
                        <a:rPr lang="en" sz="1200">
                          <a:solidFill>
                            <a:schemeClr val="dk1"/>
                          </a:solidFill>
                          <a:latin typeface="Halant"/>
                          <a:ea typeface="Halant"/>
                          <a:cs typeface="Halant"/>
                          <a:sym typeface="Halant"/>
                        </a:rPr>
                        <a:t>Dwight D. Eisenhower, “The President's News Conference,” April 7, 1954.</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Throughout the Vietnam War, there were approximately 2.7 million U.S. service members who served in Vietnam.</a:t>
                      </a:r>
                      <a:endParaRPr sz="1200">
                        <a:solidFill>
                          <a:schemeClr val="dk1"/>
                        </a:solidFill>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1746250">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Robert Richards, Copley Press: Mr. President, would you mind commenting on the strategic importance of Indochina to the free world? </a:t>
                      </a:r>
                      <a:endParaRPr sz="1200">
                        <a:solidFill>
                          <a:schemeClr val="dk1"/>
                        </a:solidFill>
                        <a:latin typeface="Inter"/>
                        <a:ea typeface="Inter"/>
                        <a:cs typeface="Inter"/>
                        <a:sym typeface="Inter"/>
                      </a:endParaRPr>
                    </a:p>
                    <a:p>
                      <a:pPr indent="0" lvl="0" marL="0" rtl="0" algn="l">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THE PRESIDENT: … First of all, you have the specific value of a locality in its production of materials that the world needs. Then you have the possibility that many human beings pass under a dictatorship that is inimical to the free world. Finally, you have broader considerations that might follow what you would call the "falling domino" principle. You have a row of dominoes set up, you knock over the first one, and what will happen to the last one is the certainty that it will go over very quickly. So you could have a beginning of a disintegration that would have the most profound influences.</a:t>
                      </a:r>
                      <a:endParaRPr sz="1200">
                        <a:solidFill>
                          <a:schemeClr val="dk1"/>
                        </a:solidFill>
                        <a:latin typeface="Inter"/>
                        <a:ea typeface="Inter"/>
                        <a:cs typeface="Inter"/>
                        <a:sym typeface="Inter"/>
                      </a:endParaRPr>
                    </a:p>
                    <a:p>
                      <a:pPr indent="0" lvl="0" marL="0" rtl="0" algn="l">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Now, with respect to the first one, two of the items from this particular area that the world uses are tin and tungsten. They are very important. There are others, of course, the rubber plantations and so on. Then with respect to more people passing under this domination, Asia, after all, has already lost some 450 million of its peoples to the Communist dictatorship, and we simply can't afford greater losses.</a:t>
                      </a:r>
                      <a:endParaRPr sz="1200">
                        <a:solidFill>
                          <a:schemeClr val="dk1"/>
                        </a:solidFill>
                        <a:latin typeface="Inter"/>
                        <a:ea typeface="Inter"/>
                        <a:cs typeface="Inter"/>
                        <a:sym typeface="Inter"/>
                      </a:endParaRPr>
                    </a:p>
                    <a:p>
                      <a:pPr indent="0" lvl="0" marL="0" rtl="0" algn="l">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But when we come to the possible sequence of events, the loss of Indochina, of Burma, of Thailand, of the Peninsula, and Indonesia following, now you begin to talk about areas that not only multiply the disadvantages that you would suffer through loss of materials, sources of materials, but now you are talking really about millions and millions and millions of people.</a:t>
                      </a:r>
                      <a:endParaRPr sz="1200">
                        <a:solidFill>
                          <a:schemeClr val="dk1"/>
                        </a:solidFill>
                        <a:latin typeface="Inter"/>
                        <a:ea typeface="Inter"/>
                        <a:cs typeface="Inter"/>
                        <a:sym typeface="Inter"/>
                      </a:endParaRPr>
                    </a:p>
                    <a:p>
                      <a:pPr indent="0" lvl="0" marL="0" rtl="0" algn="l">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Finally, the geographical position achieved thereby does many things. It turns the so-called island defensive chain of Japan, Formosa, of the Philippines and to the southward; it moves in to threaten Australia and New Zealand. It takes away, in its economic aspects, that region that Japan must have as a trading area or Japan, in turn, will have only one place in the world to go--that is, toward the Communist areas in order to live.</a:t>
                      </a:r>
                      <a:endParaRPr sz="1200">
                        <a:solidFill>
                          <a:schemeClr val="dk1"/>
                        </a:solidFill>
                        <a:latin typeface="Inter"/>
                        <a:ea typeface="Inter"/>
                        <a:cs typeface="Inter"/>
                        <a:sym typeface="Inter"/>
                      </a:endParaRPr>
                    </a:p>
                    <a:p>
                      <a:pPr indent="0" lvl="0" marL="0" rtl="0" algn="l">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So, the possible consequences of the loss are just incalculable to the free world.</a:t>
                      </a:r>
                      <a:endParaRPr sz="1200">
                        <a:solidFill>
                          <a:schemeClr val="dk1"/>
                        </a:solidFill>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2" name="Shape 132"/>
        <p:cNvGrpSpPr/>
        <p:nvPr/>
      </p:nvGrpSpPr>
      <p:grpSpPr>
        <a:xfrm>
          <a:off x="0" y="0"/>
          <a:ext cx="0" cy="0"/>
          <a:chOff x="0" y="0"/>
          <a:chExt cx="0" cy="0"/>
        </a:xfrm>
      </p:grpSpPr>
      <p:sp>
        <p:nvSpPr>
          <p:cNvPr id="133" name="Google Shape;133;p20"/>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C</a:t>
            </a:r>
            <a:endParaRPr sz="1900">
              <a:latin typeface="Halant"/>
              <a:ea typeface="Halant"/>
              <a:cs typeface="Halant"/>
              <a:sym typeface="Halant"/>
            </a:endParaRPr>
          </a:p>
        </p:txBody>
      </p:sp>
      <p:pic>
        <p:nvPicPr>
          <p:cNvPr id="134" name="Google Shape;134;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5" name="Google Shape;135;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6" name="Google Shape;136;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37" name="Google Shape;137;p20"/>
          <p:cNvSpPr txBox="1"/>
          <p:nvPr/>
        </p:nvSpPr>
        <p:spPr>
          <a:xfrm>
            <a:off x="434450" y="6692275"/>
            <a:ext cx="6903600" cy="24645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According to the Warsaw Security Pact, what did “the Contracting Parties” agree to?</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this treaty demonstrate the efforts of the Soviet Union to maintain power during the Cold War?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38" name="Google Shape;138;p20"/>
          <p:cNvGraphicFramePr/>
          <p:nvPr/>
        </p:nvGraphicFramePr>
        <p:xfrm>
          <a:off x="434400" y="947950"/>
          <a:ext cx="3000000" cy="3000000"/>
        </p:xfrm>
        <a:graphic>
          <a:graphicData uri="http://schemas.openxmlformats.org/drawingml/2006/table">
            <a:tbl>
              <a:tblPr>
                <a:noFill/>
                <a:tableStyleId>{590E66EB-6877-4D23-9E62-4101004B9645}</a:tableStyleId>
              </a:tblPr>
              <a:tblGrid>
                <a:gridCol w="2301200"/>
                <a:gridCol w="2301200"/>
                <a:gridCol w="2301200"/>
              </a:tblGrid>
              <a:tr h="419475">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“The Warsaw Security Pact (Treaty of Friendship, Cooperation and Mutual Assistance),” Warsaw, Poland, May 14, 1955.</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0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The Foreign Ministers of 8 countries (Albania, Bulgaria, Hungary, Germany, Poland, Romania, the Soviet Union, and Czechoslovakia) signed the Warsaw Security Pact in 1955.</a:t>
                      </a:r>
                      <a:endParaRPr sz="1200">
                        <a:solidFill>
                          <a:schemeClr val="dk1"/>
                        </a:solidFill>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hMerge="1"/>
              </a:tr>
              <a:tr h="3050550">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Contracting Parties, reaffirming their desire for the establishment of a system of European collective security based on the participation of all European states irrespective of their social and political systems, which would make it possible to unite their efforts in safeguarding the peace of Europe; mindful, at the same time, of the situation created in Europe by the ratification of the Paris agreements, which envisage the formation of a new military alignment in the shape of "Western European Union," with the participation of a remilitarized Western Germany and the integration of the latter in the North-Atlantic bloc, which increased the danger of another war and constitutes a threat to the national security of the peaceable states; being persuaded that in these circumstances the peaceable European states must take the necessary measures to safeguard their security and in the interests of preserving peace in Europe; guided by the objects and principles of the </a:t>
                      </a:r>
                      <a:r>
                        <a:rPr lang="en" sz="1200" u="sng">
                          <a:solidFill>
                            <a:schemeClr val="dk1"/>
                          </a:solidFill>
                          <a:latin typeface="Inter"/>
                          <a:ea typeface="Inter"/>
                          <a:cs typeface="Inter"/>
                          <a:sym typeface="Inter"/>
                          <a:hlinkClick r:id="rId4">
                            <a:extLst>
                              <a:ext uri="{A12FA001-AC4F-418D-AE19-62706E023703}">
                                <ahyp:hlinkClr val="tx"/>
                              </a:ext>
                            </a:extLst>
                          </a:hlinkClick>
                        </a:rPr>
                        <a:t>Charter of the United Nations Organization</a:t>
                      </a:r>
                      <a:r>
                        <a:rPr lang="en" sz="1200">
                          <a:solidFill>
                            <a:schemeClr val="dk1"/>
                          </a:solidFill>
                          <a:latin typeface="Inter"/>
                          <a:ea typeface="Inter"/>
                          <a:cs typeface="Inter"/>
                          <a:sym typeface="Inter"/>
                        </a:rPr>
                        <a:t>; being desirous of further promoting and developing friendship, cooperation and mutual assistance in accordance with the principles of respect for the independence and sovereignty of states and of noninterference in their internal affairs, have decided to conclude the present Treaty of Friendship, Cooperation and Mutual Assistance…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Article 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Contracting Parties shall consult with one another on all important international issues affecting their common interests, guided by the desire to strengthen international peace and security.</a:t>
                      </a:r>
                      <a:endParaRPr sz="1200">
                        <a:solidFill>
                          <a:schemeClr val="dk1"/>
                        </a:solidFill>
                        <a:latin typeface="Inter"/>
                        <a:ea typeface="Inter"/>
                        <a:cs typeface="Inter"/>
                        <a:sym typeface="Inter"/>
                      </a:endParaRPr>
                    </a:p>
                    <a:p>
                      <a:pPr indent="0" lvl="0" marL="0" rtl="0" algn="l">
                        <a:spcBef>
                          <a:spcPts val="1100"/>
                        </a:spcBef>
                        <a:spcAft>
                          <a:spcPts val="0"/>
                        </a:spcAft>
                        <a:buClr>
                          <a:schemeClr val="dk1"/>
                        </a:buClr>
                        <a:buSzPts val="1100"/>
                        <a:buFont typeface="Arial"/>
                        <a:buNone/>
                      </a:pPr>
                      <a:r>
                        <a:rPr lang="en" sz="1200">
                          <a:solidFill>
                            <a:schemeClr val="dk1"/>
                          </a:solidFill>
                          <a:latin typeface="Inter"/>
                          <a:ea typeface="Inter"/>
                          <a:cs typeface="Inter"/>
                          <a:sym typeface="Inter"/>
                        </a:rPr>
                        <a:t>They shall immediately consult with one another whenever, in the opinion of any one of them, a threat of armed attack on one or more of the Parties to the Treaty has arisen, in order to ensure joint defence and the maintenance of peace and security.</a:t>
                      </a:r>
                      <a:endParaRPr sz="1200">
                        <a:solidFill>
                          <a:schemeClr val="dk1"/>
                        </a:solidFill>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c hMerge="1"/>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2" name="Shape 142"/>
        <p:cNvGrpSpPr/>
        <p:nvPr/>
      </p:nvGrpSpPr>
      <p:grpSpPr>
        <a:xfrm>
          <a:off x="0" y="0"/>
          <a:ext cx="0" cy="0"/>
          <a:chOff x="0" y="0"/>
          <a:chExt cx="0" cy="0"/>
        </a:xfrm>
      </p:grpSpPr>
      <p:sp>
        <p:nvSpPr>
          <p:cNvPr id="143" name="Google Shape;143;p21"/>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D</a:t>
            </a:r>
            <a:endParaRPr sz="1900">
              <a:latin typeface="Halant"/>
              <a:ea typeface="Halant"/>
              <a:cs typeface="Halant"/>
              <a:sym typeface="Halant"/>
            </a:endParaRPr>
          </a:p>
        </p:txBody>
      </p:sp>
      <p:pic>
        <p:nvPicPr>
          <p:cNvPr id="144" name="Google Shape;144;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5" name="Google Shape;145;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6" name="Google Shape;146;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47" name="Google Shape;147;p21"/>
          <p:cNvSpPr txBox="1"/>
          <p:nvPr/>
        </p:nvSpPr>
        <p:spPr>
          <a:xfrm>
            <a:off x="495300" y="6556600"/>
            <a:ext cx="6748800" cy="26127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During the Cuban Missile Crisis, what did Mr. Khrushchev require in order to remove Soviet missiles from Cuba?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CC0000"/>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the Cuban Missile Crisis demonstrate the efforts of the Soviet Union and the United States to maintain power during the Cold War?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Work Sans"/>
              <a:ea typeface="Work Sans"/>
              <a:cs typeface="Work Sans"/>
              <a:sym typeface="Work Sans"/>
            </a:endParaRPr>
          </a:p>
          <a:p>
            <a:pPr indent="0" lvl="0" marL="457200" rtl="0" algn="l">
              <a:spcBef>
                <a:spcPts val="0"/>
              </a:spcBef>
              <a:spcAft>
                <a:spcPts val="0"/>
              </a:spcAft>
              <a:buNone/>
            </a:pPr>
            <a:r>
              <a:t/>
            </a:r>
            <a:endParaRPr sz="1000">
              <a:solidFill>
                <a:schemeClr val="dk1"/>
              </a:solidFill>
              <a:highlight>
                <a:schemeClr val="lt1"/>
              </a:highlight>
              <a:latin typeface="Work Sans"/>
              <a:ea typeface="Work Sans"/>
              <a:cs typeface="Work Sans"/>
              <a:sym typeface="Work Sans"/>
            </a:endParaRPr>
          </a:p>
        </p:txBody>
      </p:sp>
      <p:graphicFrame>
        <p:nvGraphicFramePr>
          <p:cNvPr id="148" name="Google Shape;148;p21"/>
          <p:cNvGraphicFramePr/>
          <p:nvPr/>
        </p:nvGraphicFramePr>
        <p:xfrm>
          <a:off x="460525" y="935275"/>
          <a:ext cx="3000000" cy="3000000"/>
        </p:xfrm>
        <a:graphic>
          <a:graphicData uri="http://schemas.openxmlformats.org/drawingml/2006/table">
            <a:tbl>
              <a:tblPr>
                <a:noFill/>
                <a:tableStyleId>{590E66EB-6877-4D23-9E62-4101004B9645}</a:tableStyleId>
              </a:tblPr>
              <a:tblGrid>
                <a:gridCol w="2232500"/>
                <a:gridCol w="2670250"/>
                <a:gridCol w="1948700"/>
              </a:tblGrid>
              <a:tr h="334425">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(Top): Robert F. Kennedy, </a:t>
                      </a:r>
                      <a:r>
                        <a:rPr i="1" lang="en" sz="1200">
                          <a:solidFill>
                            <a:schemeClr val="dk1"/>
                          </a:solidFill>
                          <a:latin typeface="Halant"/>
                          <a:ea typeface="Halant"/>
                          <a:cs typeface="Halant"/>
                          <a:sym typeface="Halant"/>
                        </a:rPr>
                        <a:t>Thirteen Days: A Memoir of the Cuban Missile Crisis</a:t>
                      </a:r>
                      <a:r>
                        <a:rPr lang="en" sz="1200">
                          <a:solidFill>
                            <a:schemeClr val="dk1"/>
                          </a:solidFill>
                          <a:latin typeface="Halant"/>
                          <a:ea typeface="Halant"/>
                          <a:cs typeface="Halant"/>
                          <a:sym typeface="Halant"/>
                        </a:rPr>
                        <a:t>, 1969; (Bottom): Vicki Elson, “What the Cuban Missile Crisis Was Really About,” </a:t>
                      </a:r>
                      <a:r>
                        <a:rPr lang="en" sz="1200" u="sng">
                          <a:solidFill>
                            <a:schemeClr val="dk1"/>
                          </a:solidFill>
                          <a:latin typeface="Halant"/>
                          <a:ea typeface="Halant"/>
                          <a:cs typeface="Halant"/>
                          <a:sym typeface="Halant"/>
                          <a:hlinkClick r:id="rId4">
                            <a:extLst>
                              <a:ext uri="{A12FA001-AC4F-418D-AE19-62706E023703}">
                                <ahyp:hlinkClr val="tx"/>
                              </a:ext>
                            </a:extLst>
                          </a:hlinkClick>
                        </a:rPr>
                        <a:t>nuclearban.us</a:t>
                      </a:r>
                      <a:endParaRPr sz="1000">
                        <a:solidFill>
                          <a:schemeClr val="dk1"/>
                        </a:solidFill>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hMerge="1"/>
              </a:tr>
              <a:tr h="2665850">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It was therefore with some sense of foreboding that I went to the meeting of our Ex-Comm. My concern was justified. A new, this time very formal, letter had arrived from Khrushchev to President Kennedy. It was obviously no longer Mr. Khrushchev personally who was writing, but the Foreign Office of the Kremlin. The letter was quite different from the letter received twelve hours before. “We will remove our missiles from Cuba, you will remove yours from Turkey… The Soviet Union will pledge not to invade or interfere with the internal affairs of Turkey; the U.S. to make the same pledge regarding Cuba.”</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i="1" sz="1200">
                        <a:latin typeface="Inter"/>
                        <a:ea typeface="Inter"/>
                        <a:cs typeface="Inter"/>
                        <a:sym typeface="Inter"/>
                      </a:endParaRPr>
                    </a:p>
                  </a:txBody>
                  <a:tcPr marT="109725" marB="109725" marR="109725" marL="109725">
                    <a:lnL cap="flat" cmpd="sng" w="12700">
                      <a:solidFill>
                        <a:srgbClr val="CC0000">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CC0000">
                          <a:alpha val="0"/>
                        </a:srgbClr>
                      </a:solidFill>
                      <a:prstDash val="solid"/>
                      <a:round/>
                      <a:headEnd len="sm" w="sm" type="none"/>
                      <a:tailEnd len="sm" w="sm" type="none"/>
                    </a:lnB>
                  </a:tcPr>
                </a:tc>
                <a:tc hMerge="1"/>
                <a:tc hMerge="1"/>
              </a:tr>
            </a:tbl>
          </a:graphicData>
        </a:graphic>
      </p:graphicFrame>
      <p:pic>
        <p:nvPicPr>
          <p:cNvPr id="149" name="Google Shape;149;p21"/>
          <p:cNvPicPr preferRelativeResize="0"/>
          <p:nvPr/>
        </p:nvPicPr>
        <p:blipFill>
          <a:blip r:embed="rId5">
            <a:alphaModFix/>
          </a:blip>
          <a:stretch>
            <a:fillRect/>
          </a:stretch>
        </p:blipFill>
        <p:spPr>
          <a:xfrm>
            <a:off x="851975" y="2973375"/>
            <a:ext cx="6035448" cy="33949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