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Lst>
  <p:sldSz cy="9601200" cx="7315200"/>
  <p:notesSz cx="6858000" cy="9144000"/>
  <p:embeddedFontLst>
    <p:embeddedFont>
      <p:font typeface="Halant"/>
      <p:regular r:id="rId15"/>
      <p:bold r:id="rId16"/>
    </p:embeddedFont>
    <p:embeddedFont>
      <p:font typeface="Inter SemiBold"/>
      <p:regular r:id="rId17"/>
      <p:bold r:id="rId18"/>
      <p:italic r:id="rId19"/>
      <p:boldItalic r:id="rId20"/>
    </p:embeddedFont>
    <p:embeddedFont>
      <p:font typeface="Plus Jakarta Sans"/>
      <p:regular r:id="rId21"/>
      <p:bold r:id="rId22"/>
      <p:italic r:id="rId23"/>
      <p:boldItalic r:id="rId24"/>
    </p:embeddedFont>
    <p:embeddedFont>
      <p:font typeface="Inter"/>
      <p:regular r:id="rId25"/>
      <p:bold r:id="rId26"/>
      <p:italic r:id="rId27"/>
      <p:boldItalic r:id="rId2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024">
          <p15:clr>
            <a:srgbClr val="A4A3A4"/>
          </p15:clr>
        </p15:guide>
        <p15:guide id="2" pos="2304">
          <p15:clr>
            <a:srgbClr val="A4A3A4"/>
          </p15:clr>
        </p15:guide>
        <p15:guide id="3" pos="278">
          <p15:clr>
            <a:srgbClr val="747775"/>
          </p15:clr>
        </p15:guide>
        <p15:guide id="4" pos="4330">
          <p15:clr>
            <a:srgbClr val="747775"/>
          </p15:clr>
        </p15:guide>
        <p15:guide id="5" orient="horz" pos="5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6EC787B3-5371-4850-943B-EF74E57D7301}">
  <a:tblStyle styleId="{6EC787B3-5371-4850-943B-EF74E57D7301}"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024" orient="horz"/>
        <p:guide pos="2304"/>
        <p:guide pos="278"/>
        <p:guide pos="4330"/>
        <p:guide pos="5880" orient="horz"/>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SemiBold-boldItalic.fntdata"/><Relationship Id="rId22" Type="http://schemas.openxmlformats.org/officeDocument/2006/relationships/font" Target="fonts/PlusJakartaSans-bold.fntdata"/><Relationship Id="rId21" Type="http://schemas.openxmlformats.org/officeDocument/2006/relationships/font" Target="fonts/PlusJakartaSans-regular.fntdata"/><Relationship Id="rId24" Type="http://schemas.openxmlformats.org/officeDocument/2006/relationships/font" Target="fonts/PlusJakartaSans-boldItalic.fntdata"/><Relationship Id="rId23" Type="http://schemas.openxmlformats.org/officeDocument/2006/relationships/font" Target="fonts/PlusJakartaSans-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Inter-bold.fntdata"/><Relationship Id="rId25" Type="http://schemas.openxmlformats.org/officeDocument/2006/relationships/font" Target="fonts/Inter-regular.fntdata"/><Relationship Id="rId28" Type="http://schemas.openxmlformats.org/officeDocument/2006/relationships/font" Target="fonts/Inter-boldItalic.fntdata"/><Relationship Id="rId27" Type="http://schemas.openxmlformats.org/officeDocument/2006/relationships/font" Target="fonts/Inter-italic.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font" Target="fonts/Halant-regular.fntdata"/><Relationship Id="rId14" Type="http://schemas.openxmlformats.org/officeDocument/2006/relationships/slide" Target="slides/slide8.xml"/><Relationship Id="rId17" Type="http://schemas.openxmlformats.org/officeDocument/2006/relationships/font" Target="fonts/InterSemiBold-regular.fntdata"/><Relationship Id="rId16" Type="http://schemas.openxmlformats.org/officeDocument/2006/relationships/font" Target="fonts/Halant-bold.fntdata"/><Relationship Id="rId19" Type="http://schemas.openxmlformats.org/officeDocument/2006/relationships/font" Target="fonts/InterSemiBold-italic.fntdata"/><Relationship Id="rId18" Type="http://schemas.openxmlformats.org/officeDocument/2006/relationships/font" Target="fonts/InterSemiBold-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2477fddf5c2_0_63:notes"/>
          <p:cNvSpPr/>
          <p:nvPr>
            <p:ph idx="2" type="sldImg"/>
          </p:nvPr>
        </p:nvSpPr>
        <p:spPr>
          <a:xfrm>
            <a:off x="2123037"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2477fddf5c2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g3176cb531de_0_1:notes"/>
          <p:cNvSpPr/>
          <p:nvPr>
            <p:ph idx="2" type="sldImg"/>
          </p:nvPr>
        </p:nvSpPr>
        <p:spPr>
          <a:xfrm>
            <a:off x="2123037"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g3176cb531de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3176cb531de_0_13:notes"/>
          <p:cNvSpPr/>
          <p:nvPr>
            <p:ph idx="2" type="sldImg"/>
          </p:nvPr>
        </p:nvSpPr>
        <p:spPr>
          <a:xfrm>
            <a:off x="2123037"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3176cb531de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2eb5e6a783b_0_33:notes"/>
          <p:cNvSpPr/>
          <p:nvPr>
            <p:ph idx="2" type="sldImg"/>
          </p:nvPr>
        </p:nvSpPr>
        <p:spPr>
          <a:xfrm>
            <a:off x="2123037"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2eb5e6a783b_0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304a0c9dc4e_1_0:notes"/>
          <p:cNvSpPr/>
          <p:nvPr>
            <p:ph idx="2" type="sldImg"/>
          </p:nvPr>
        </p:nvSpPr>
        <p:spPr>
          <a:xfrm>
            <a:off x="2123037"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99" name="Google Shape;99;g304a0c9dc4e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3176cb531de_0_38:notes"/>
          <p:cNvSpPr/>
          <p:nvPr>
            <p:ph idx="2" type="sldImg"/>
          </p:nvPr>
        </p:nvSpPr>
        <p:spPr>
          <a:xfrm>
            <a:off x="2123037"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3176cb531de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3176cb531de_0_50:notes"/>
          <p:cNvSpPr/>
          <p:nvPr>
            <p:ph idx="2" type="sldImg"/>
          </p:nvPr>
        </p:nvSpPr>
        <p:spPr>
          <a:xfrm>
            <a:off x="2123037"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3176cb531de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3176cb531de_0_28:notes"/>
          <p:cNvSpPr/>
          <p:nvPr>
            <p:ph idx="2" type="sldImg"/>
          </p:nvPr>
        </p:nvSpPr>
        <p:spPr>
          <a:xfrm>
            <a:off x="2123037"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135" name="Google Shape;135;g3176cb531de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49367" y="1389873"/>
            <a:ext cx="6816600" cy="38316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11" name="Google Shape;11;p2"/>
          <p:cNvSpPr txBox="1"/>
          <p:nvPr>
            <p:ph idx="1" type="subTitle"/>
          </p:nvPr>
        </p:nvSpPr>
        <p:spPr>
          <a:xfrm>
            <a:off x="249360" y="5290367"/>
            <a:ext cx="6816600" cy="1479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49360" y="2064767"/>
            <a:ext cx="6816600" cy="36651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46" name="Google Shape;46;p11"/>
          <p:cNvSpPr txBox="1"/>
          <p:nvPr>
            <p:ph idx="1" type="body"/>
          </p:nvPr>
        </p:nvSpPr>
        <p:spPr>
          <a:xfrm>
            <a:off x="249360" y="5884153"/>
            <a:ext cx="6816600" cy="2428200"/>
          </a:xfrm>
          <a:prstGeom prst="rect">
            <a:avLst/>
          </a:prstGeom>
        </p:spPr>
        <p:txBody>
          <a:bodyPr anchorCtr="0" anchor="t" bIns="91425" lIns="91425" spcFirstLastPara="1" rIns="91425" wrap="square" tIns="91425">
            <a:noAutofit/>
          </a:bodyPr>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47" name="Google Shape;47;p11"/>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49360" y="4014920"/>
            <a:ext cx="6816600" cy="15714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15" name="Google Shape;15;p3"/>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8" name="Google Shape;18;p4"/>
          <p:cNvSpPr txBox="1"/>
          <p:nvPr>
            <p:ph idx="1" type="body"/>
          </p:nvPr>
        </p:nvSpPr>
        <p:spPr>
          <a:xfrm>
            <a:off x="249360" y="2151287"/>
            <a:ext cx="6816600" cy="6377400"/>
          </a:xfrm>
          <a:prstGeom prst="rect">
            <a:avLst/>
          </a:prstGeom>
        </p:spPr>
        <p:txBody>
          <a:bodyPr anchorCtr="0" anchor="t"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19" name="Google Shape;19;p4"/>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2" name="Google Shape;22;p5"/>
          <p:cNvSpPr txBox="1"/>
          <p:nvPr>
            <p:ph idx="1" type="body"/>
          </p:nvPr>
        </p:nvSpPr>
        <p:spPr>
          <a:xfrm>
            <a:off x="249360" y="2151287"/>
            <a:ext cx="3199800" cy="6377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3" name="Google Shape;23;p5"/>
          <p:cNvSpPr txBox="1"/>
          <p:nvPr>
            <p:ph idx="2" type="body"/>
          </p:nvPr>
        </p:nvSpPr>
        <p:spPr>
          <a:xfrm>
            <a:off x="3865920" y="2151287"/>
            <a:ext cx="3199800" cy="6377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4" name="Google Shape;24;p5"/>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7" name="Google Shape;27;p6"/>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49360" y="1037120"/>
            <a:ext cx="2246400" cy="14106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30" name="Google Shape;30;p7"/>
          <p:cNvSpPr txBox="1"/>
          <p:nvPr>
            <p:ph idx="1" type="body"/>
          </p:nvPr>
        </p:nvSpPr>
        <p:spPr>
          <a:xfrm>
            <a:off x="249360" y="2593920"/>
            <a:ext cx="2246400" cy="5934900"/>
          </a:xfrm>
          <a:prstGeom prst="rect">
            <a:avLst/>
          </a:prstGeom>
        </p:spPr>
        <p:txBody>
          <a:bodyPr anchorCtr="0" anchor="t" bIns="91425" lIns="91425" spcFirstLastPara="1" rIns="91425" wrap="square" tIns="91425">
            <a:noAutofit/>
          </a:bodyPr>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31" name="Google Shape;31;p7"/>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392200" y="840280"/>
            <a:ext cx="5094300" cy="7636200"/>
          </a:xfrm>
          <a:prstGeom prst="rect">
            <a:avLst/>
          </a:prstGeom>
        </p:spPr>
        <p:txBody>
          <a:bodyPr anchorCtr="0" anchor="ctr" bIns="91425" lIns="91425" spcFirstLastPara="1" rIns="91425" wrap="square" tIns="91425">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34" name="Google Shape;34;p8"/>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657600" y="-233"/>
            <a:ext cx="3657600" cy="9601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12400" y="2301927"/>
            <a:ext cx="3236100" cy="27669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38" name="Google Shape;38;p9"/>
          <p:cNvSpPr txBox="1"/>
          <p:nvPr>
            <p:ph idx="1" type="subTitle"/>
          </p:nvPr>
        </p:nvSpPr>
        <p:spPr>
          <a:xfrm>
            <a:off x="212400" y="5232407"/>
            <a:ext cx="3236100" cy="2305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3951600" y="1351607"/>
            <a:ext cx="3069600" cy="6897600"/>
          </a:xfrm>
          <a:prstGeom prst="rect">
            <a:avLst/>
          </a:prstGeom>
        </p:spPr>
        <p:txBody>
          <a:bodyPr anchorCtr="0" anchor="ctr"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40" name="Google Shape;40;p9"/>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49360" y="7897073"/>
            <a:ext cx="4799100" cy="1129500"/>
          </a:xfrm>
          <a:prstGeom prst="rect">
            <a:avLst/>
          </a:prstGeom>
        </p:spPr>
        <p:txBody>
          <a:bodyPr anchorCtr="0" anchor="ctr" bIns="91425" lIns="91425" spcFirstLastPara="1" rIns="91425" wrap="square" tIns="91425">
            <a:noAutofit/>
          </a:bodyPr>
          <a:lstStyle>
            <a:lvl1pPr indent="-228600" lvl="0" marL="457200" rtl="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49360" y="830713"/>
            <a:ext cx="6816600" cy="10689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49360" y="2151287"/>
            <a:ext cx="6816600" cy="6377400"/>
          </a:xfrm>
          <a:prstGeom prst="rect">
            <a:avLst/>
          </a:prstGeom>
          <a:noFill/>
          <a:ln>
            <a:noFill/>
          </a:ln>
        </p:spPr>
        <p:txBody>
          <a:bodyPr anchorCtr="0" anchor="t" bIns="91425" lIns="91425" spcFirstLastPara="1" rIns="91425" wrap="square" tIns="91425">
            <a:noAutofit/>
          </a:bodyPr>
          <a:lstStyle>
            <a:lvl1pPr indent="-342900" lvl="0" marL="457200" rtl="0">
              <a:lnSpc>
                <a:spcPct val="115000"/>
              </a:lnSpc>
              <a:spcBef>
                <a:spcPts val="0"/>
              </a:spcBef>
              <a:spcAft>
                <a:spcPts val="0"/>
              </a:spcAft>
              <a:buClr>
                <a:schemeClr val="dk2"/>
              </a:buClr>
              <a:buSzPts val="1800"/>
              <a:buChar char="●"/>
              <a:defRPr sz="1800">
                <a:solidFill>
                  <a:schemeClr val="dk2"/>
                </a:solidFill>
              </a:defRPr>
            </a:lvl1pPr>
            <a:lvl2pPr indent="-317500" lvl="1" marL="914400" rtl="0">
              <a:lnSpc>
                <a:spcPct val="115000"/>
              </a:lnSpc>
              <a:spcBef>
                <a:spcPts val="1600"/>
              </a:spcBef>
              <a:spcAft>
                <a:spcPts val="0"/>
              </a:spcAft>
              <a:buClr>
                <a:schemeClr val="dk2"/>
              </a:buClr>
              <a:buSzPts val="1400"/>
              <a:buChar char="○"/>
              <a:defRPr sz="1400">
                <a:solidFill>
                  <a:schemeClr val="dk2"/>
                </a:solidFill>
              </a:defRPr>
            </a:lvl2pPr>
            <a:lvl3pPr indent="-317500" lvl="2" marL="1371600" rtl="0">
              <a:lnSpc>
                <a:spcPct val="115000"/>
              </a:lnSpc>
              <a:spcBef>
                <a:spcPts val="1600"/>
              </a:spcBef>
              <a:spcAft>
                <a:spcPts val="0"/>
              </a:spcAft>
              <a:buClr>
                <a:schemeClr val="dk2"/>
              </a:buClr>
              <a:buSzPts val="1400"/>
              <a:buChar char="■"/>
              <a:defRPr sz="1400">
                <a:solidFill>
                  <a:schemeClr val="dk2"/>
                </a:solidFill>
              </a:defRPr>
            </a:lvl3pPr>
            <a:lvl4pPr indent="-317500" lvl="3" marL="1828800" rtl="0">
              <a:lnSpc>
                <a:spcPct val="115000"/>
              </a:lnSpc>
              <a:spcBef>
                <a:spcPts val="1600"/>
              </a:spcBef>
              <a:spcAft>
                <a:spcPts val="0"/>
              </a:spcAft>
              <a:buClr>
                <a:schemeClr val="dk2"/>
              </a:buClr>
              <a:buSzPts val="1400"/>
              <a:buChar char="●"/>
              <a:defRPr sz="1400">
                <a:solidFill>
                  <a:schemeClr val="dk2"/>
                </a:solidFill>
              </a:defRPr>
            </a:lvl4pPr>
            <a:lvl5pPr indent="-317500" lvl="4" marL="2286000" rtl="0">
              <a:lnSpc>
                <a:spcPct val="115000"/>
              </a:lnSpc>
              <a:spcBef>
                <a:spcPts val="1600"/>
              </a:spcBef>
              <a:spcAft>
                <a:spcPts val="0"/>
              </a:spcAft>
              <a:buClr>
                <a:schemeClr val="dk2"/>
              </a:buClr>
              <a:buSzPts val="1400"/>
              <a:buChar char="○"/>
              <a:defRPr sz="1400">
                <a:solidFill>
                  <a:schemeClr val="dk2"/>
                </a:solidFill>
              </a:defRPr>
            </a:lvl5pPr>
            <a:lvl6pPr indent="-317500" lvl="5" marL="2743200" rtl="0">
              <a:lnSpc>
                <a:spcPct val="115000"/>
              </a:lnSpc>
              <a:spcBef>
                <a:spcPts val="1600"/>
              </a:spcBef>
              <a:spcAft>
                <a:spcPts val="0"/>
              </a:spcAft>
              <a:buClr>
                <a:schemeClr val="dk2"/>
              </a:buClr>
              <a:buSzPts val="1400"/>
              <a:buChar char="■"/>
              <a:defRPr sz="1400">
                <a:solidFill>
                  <a:schemeClr val="dk2"/>
                </a:solidFill>
              </a:defRPr>
            </a:lvl6pPr>
            <a:lvl7pPr indent="-317500" lvl="6" marL="3200400" rtl="0">
              <a:lnSpc>
                <a:spcPct val="115000"/>
              </a:lnSpc>
              <a:spcBef>
                <a:spcPts val="1600"/>
              </a:spcBef>
              <a:spcAft>
                <a:spcPts val="0"/>
              </a:spcAft>
              <a:buClr>
                <a:schemeClr val="dk2"/>
              </a:buClr>
              <a:buSzPts val="1400"/>
              <a:buChar char="●"/>
              <a:defRPr sz="1400">
                <a:solidFill>
                  <a:schemeClr val="dk2"/>
                </a:solidFill>
              </a:defRPr>
            </a:lvl7pPr>
            <a:lvl8pPr indent="-317500" lvl="7" marL="3657600" rtl="0">
              <a:lnSpc>
                <a:spcPct val="115000"/>
              </a:lnSpc>
              <a:spcBef>
                <a:spcPts val="1600"/>
              </a:spcBef>
              <a:spcAft>
                <a:spcPts val="0"/>
              </a:spcAft>
              <a:buClr>
                <a:schemeClr val="dk2"/>
              </a:buClr>
              <a:buSzPts val="1400"/>
              <a:buChar char="○"/>
              <a:defRPr sz="1400">
                <a:solidFill>
                  <a:schemeClr val="dk2"/>
                </a:solidFill>
              </a:defRPr>
            </a:lvl8pPr>
            <a:lvl9pPr indent="-317500" lvl="8" marL="4114800" rtl="0">
              <a:lnSpc>
                <a:spcPct val="115000"/>
              </a:lnSpc>
              <a:spcBef>
                <a:spcPts val="1600"/>
              </a:spcBef>
              <a:spcAft>
                <a:spcPts val="1600"/>
              </a:spcAft>
              <a:buClr>
                <a:schemeClr val="dk2"/>
              </a:buClr>
              <a:buSzPts val="1400"/>
              <a:buChar char="■"/>
              <a:defRPr sz="1400">
                <a:solidFill>
                  <a:schemeClr val="dk2"/>
                </a:solidFill>
              </a:defRPr>
            </a:lvl9pPr>
          </a:lstStyle>
          <a:p/>
        </p:txBody>
      </p:sp>
      <p:sp>
        <p:nvSpPr>
          <p:cNvPr id="8" name="Google Shape;8;p1"/>
          <p:cNvSpPr txBox="1"/>
          <p:nvPr>
            <p:ph idx="12" type="sldNum"/>
          </p:nvPr>
        </p:nvSpPr>
        <p:spPr>
          <a:xfrm>
            <a:off x="6777966" y="8704671"/>
            <a:ext cx="438900" cy="7347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3.png"/><Relationship Id="rId5" Type="http://schemas.openxmlformats.org/officeDocument/2006/relationships/image" Target="../media/image5.png"/><Relationship Id="rId6"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3.png"/><Relationship Id="rId5" Type="http://schemas.openxmlformats.org/officeDocument/2006/relationships/image" Target="../media/image6.png"/><Relationship Id="rId6"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3.png"/><Relationship Id="rId5" Type="http://schemas.openxmlformats.org/officeDocument/2006/relationships/image" Target="../media/image5.png"/><Relationship Id="rId6"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3.png"/><Relationship Id="rId5" Type="http://schemas.openxmlformats.org/officeDocument/2006/relationships/image" Target="../media/image6.png"/><Relationship Id="rId6"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sp>
        <p:nvSpPr>
          <p:cNvPr id="54" name="Google Shape;54;p13"/>
          <p:cNvSpPr txBox="1"/>
          <p:nvPr/>
        </p:nvSpPr>
        <p:spPr>
          <a:xfrm>
            <a:off x="0" y="0"/>
            <a:ext cx="7315200" cy="8781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1600">
                <a:solidFill>
                  <a:schemeClr val="dk1"/>
                </a:solidFill>
                <a:latin typeface="Halant"/>
                <a:ea typeface="Halant"/>
                <a:cs typeface="Halant"/>
                <a:sym typeface="Halant"/>
              </a:rPr>
              <a:t>Introduction to World History</a:t>
            </a:r>
            <a:endParaRPr sz="1600">
              <a:solidFill>
                <a:schemeClr val="dk1"/>
              </a:solidFill>
              <a:latin typeface="Halant"/>
              <a:ea typeface="Halant"/>
              <a:cs typeface="Halant"/>
              <a:sym typeface="Halant"/>
            </a:endParaRPr>
          </a:p>
          <a:p>
            <a:pPr indent="0" lvl="0" marL="0" rtl="0" algn="ctr">
              <a:lnSpc>
                <a:spcPct val="96999"/>
              </a:lnSpc>
              <a:spcBef>
                <a:spcPts val="0"/>
              </a:spcBef>
              <a:spcAft>
                <a:spcPts val="0"/>
              </a:spcAft>
              <a:buClr>
                <a:schemeClr val="dk1"/>
              </a:buClr>
              <a:buFont typeface="Arial"/>
              <a:buNone/>
            </a:pPr>
            <a:r>
              <a:rPr lang="en" sz="2400">
                <a:solidFill>
                  <a:srgbClr val="231F20"/>
                </a:solidFill>
                <a:latin typeface="Plus Jakarta Sans"/>
                <a:ea typeface="Plus Jakarta Sans"/>
                <a:cs typeface="Plus Jakarta Sans"/>
                <a:sym typeface="Plus Jakarta Sans"/>
              </a:rPr>
              <a:t>Historical Sources</a:t>
            </a:r>
            <a:endParaRPr sz="2400">
              <a:solidFill>
                <a:schemeClr val="dk1"/>
              </a:solidFill>
              <a:latin typeface="Halant"/>
              <a:ea typeface="Halant"/>
              <a:cs typeface="Halant"/>
              <a:sym typeface="Halant"/>
            </a:endParaRPr>
          </a:p>
        </p:txBody>
      </p:sp>
      <p:sp>
        <p:nvSpPr>
          <p:cNvPr id="55" name="Google Shape;55;p13"/>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pic>
        <p:nvPicPr>
          <p:cNvPr id="56" name="Google Shape;56;p13"/>
          <p:cNvPicPr preferRelativeResize="0"/>
          <p:nvPr/>
        </p:nvPicPr>
        <p:blipFill>
          <a:blip r:embed="rId3">
            <a:alphaModFix/>
          </a:blip>
          <a:stretch>
            <a:fillRect/>
          </a:stretch>
        </p:blipFill>
        <p:spPr>
          <a:xfrm>
            <a:off x="359100" y="8923350"/>
            <a:ext cx="400127" cy="400127"/>
          </a:xfrm>
          <a:prstGeom prst="rect">
            <a:avLst/>
          </a:prstGeom>
          <a:noFill/>
          <a:ln>
            <a:noFill/>
          </a:ln>
        </p:spPr>
      </p:pic>
      <p:sp>
        <p:nvSpPr>
          <p:cNvPr id="57" name="Google Shape;57;p13"/>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pic>
        <p:nvPicPr>
          <p:cNvPr id="58" name="Google Shape;58;p13"/>
          <p:cNvPicPr preferRelativeResize="0"/>
          <p:nvPr/>
        </p:nvPicPr>
        <p:blipFill>
          <a:blip r:embed="rId4">
            <a:alphaModFix/>
          </a:blip>
          <a:stretch>
            <a:fillRect/>
          </a:stretch>
        </p:blipFill>
        <p:spPr>
          <a:xfrm>
            <a:off x="203550" y="220497"/>
            <a:ext cx="980459" cy="406567"/>
          </a:xfrm>
          <a:prstGeom prst="rect">
            <a:avLst/>
          </a:prstGeom>
          <a:noFill/>
          <a:ln>
            <a:noFill/>
          </a:ln>
        </p:spPr>
      </p:pic>
      <p:sp>
        <p:nvSpPr>
          <p:cNvPr id="59" name="Google Shape;59;p13"/>
          <p:cNvSpPr txBox="1"/>
          <p:nvPr/>
        </p:nvSpPr>
        <p:spPr>
          <a:xfrm>
            <a:off x="142925" y="1009874"/>
            <a:ext cx="6917700" cy="7781700"/>
          </a:xfrm>
          <a:prstGeom prst="rect">
            <a:avLst/>
          </a:prstGeom>
          <a:noFill/>
          <a:ln>
            <a:noFill/>
          </a:ln>
        </p:spPr>
        <p:txBody>
          <a:bodyPr anchorCtr="0" anchor="t" bIns="113100" lIns="113100" spcFirstLastPara="1" rIns="113100" wrap="square" tIns="113100">
            <a:noAutofit/>
          </a:bodyPr>
          <a:lstStyle/>
          <a:p>
            <a:pPr indent="0" lvl="0" marL="0" rtl="0" algn="l">
              <a:spcBef>
                <a:spcPts val="0"/>
              </a:spcBef>
              <a:spcAft>
                <a:spcPts val="0"/>
              </a:spcAft>
              <a:buNone/>
            </a:pPr>
            <a:r>
              <a:rPr b="1" lang="en" sz="1200">
                <a:latin typeface="Halant"/>
                <a:ea typeface="Halant"/>
                <a:cs typeface="Halant"/>
                <a:sym typeface="Halant"/>
              </a:rPr>
              <a:t>Directions:</a:t>
            </a:r>
            <a:r>
              <a:rPr b="1" i="1" lang="en" sz="1200">
                <a:latin typeface="Halant"/>
                <a:ea typeface="Halant"/>
                <a:cs typeface="Halant"/>
                <a:sym typeface="Halant"/>
              </a:rPr>
              <a:t> </a:t>
            </a:r>
            <a:r>
              <a:rPr lang="en" sz="1200">
                <a:latin typeface="Halant"/>
                <a:ea typeface="Halant"/>
                <a:cs typeface="Halant"/>
                <a:sym typeface="Halant"/>
              </a:rPr>
              <a:t>As you follow along with the presentation, use this sheet to take notes. Please be sure to keep these notes available during this unit. </a:t>
            </a:r>
            <a:endParaRPr sz="1200">
              <a:latin typeface="Halant"/>
              <a:ea typeface="Halant"/>
              <a:cs typeface="Halant"/>
              <a:sym typeface="Halant"/>
            </a:endParaRPr>
          </a:p>
          <a:p>
            <a:pPr indent="0" lvl="0" marL="0" rtl="0" algn="l">
              <a:spcBef>
                <a:spcPts val="0"/>
              </a:spcBef>
              <a:spcAft>
                <a:spcPts val="0"/>
              </a:spcAft>
              <a:buNone/>
            </a:pPr>
            <a:r>
              <a:t/>
            </a:r>
            <a:endParaRPr sz="1200">
              <a:latin typeface="Inter"/>
              <a:ea typeface="Inter"/>
              <a:cs typeface="Inter"/>
              <a:sym typeface="Inter"/>
            </a:endParaRPr>
          </a:p>
          <a:p>
            <a:pPr indent="-304800" lvl="0" marL="457200" rtl="0" algn="l">
              <a:spcBef>
                <a:spcPts val="0"/>
              </a:spcBef>
              <a:spcAft>
                <a:spcPts val="0"/>
              </a:spcAft>
              <a:buSzPts val="1200"/>
              <a:buFont typeface="Inter"/>
              <a:buAutoNum type="arabicPeriod"/>
            </a:pPr>
            <a:r>
              <a:rPr lang="en" sz="1200">
                <a:latin typeface="Inter"/>
                <a:ea typeface="Inter"/>
                <a:cs typeface="Inter"/>
                <a:sym typeface="Inter"/>
              </a:rPr>
              <a:t>What are primary sources? Provide examples.</a:t>
            </a:r>
            <a:endParaRPr sz="1200">
              <a:latin typeface="Inter"/>
              <a:ea typeface="Inter"/>
              <a:cs typeface="Inter"/>
              <a:sym typeface="Inter"/>
            </a:endParaRPr>
          </a:p>
          <a:p>
            <a:pPr indent="0" lvl="0" marL="457200" rtl="0" algn="l">
              <a:spcBef>
                <a:spcPts val="0"/>
              </a:spcBef>
              <a:spcAft>
                <a:spcPts val="0"/>
              </a:spcAft>
              <a:buNone/>
            </a:pPr>
            <a:r>
              <a:t/>
            </a:r>
            <a:endParaRPr sz="1200">
              <a:latin typeface="Inter"/>
              <a:ea typeface="Inter"/>
              <a:cs typeface="Inter"/>
              <a:sym typeface="Inter"/>
            </a:endParaRPr>
          </a:p>
          <a:p>
            <a:pPr indent="0" lvl="0" marL="457200" rtl="0" algn="l">
              <a:spcBef>
                <a:spcPts val="0"/>
              </a:spcBef>
              <a:spcAft>
                <a:spcPts val="0"/>
              </a:spcAft>
              <a:buNone/>
            </a:pPr>
            <a:r>
              <a:t/>
            </a:r>
            <a:endParaRPr sz="1200">
              <a:latin typeface="Inter"/>
              <a:ea typeface="Inter"/>
              <a:cs typeface="Inter"/>
              <a:sym typeface="Inter"/>
            </a:endParaRPr>
          </a:p>
          <a:p>
            <a:pPr indent="0" lvl="0" marL="457200" rtl="0" algn="l">
              <a:spcBef>
                <a:spcPts val="0"/>
              </a:spcBef>
              <a:spcAft>
                <a:spcPts val="0"/>
              </a:spcAft>
              <a:buNone/>
            </a:pPr>
            <a:r>
              <a:t/>
            </a:r>
            <a:endParaRPr sz="1200">
              <a:latin typeface="Inter"/>
              <a:ea typeface="Inter"/>
              <a:cs typeface="Inter"/>
              <a:sym typeface="Inter"/>
            </a:endParaRPr>
          </a:p>
          <a:p>
            <a:pPr indent="0" lvl="0" marL="457200" rtl="0" algn="l">
              <a:spcBef>
                <a:spcPts val="0"/>
              </a:spcBef>
              <a:spcAft>
                <a:spcPts val="0"/>
              </a:spcAft>
              <a:buNone/>
            </a:pPr>
            <a:r>
              <a:t/>
            </a:r>
            <a:endParaRPr sz="1200">
              <a:latin typeface="Inter"/>
              <a:ea typeface="Inter"/>
              <a:cs typeface="Inter"/>
              <a:sym typeface="Inter"/>
            </a:endParaRPr>
          </a:p>
          <a:p>
            <a:pPr indent="0" lvl="0" marL="457200" rtl="0" algn="l">
              <a:spcBef>
                <a:spcPts val="0"/>
              </a:spcBef>
              <a:spcAft>
                <a:spcPts val="0"/>
              </a:spcAft>
              <a:buNone/>
            </a:pPr>
            <a:r>
              <a:t/>
            </a:r>
            <a:endParaRPr sz="1200">
              <a:latin typeface="Inter"/>
              <a:ea typeface="Inter"/>
              <a:cs typeface="Inter"/>
              <a:sym typeface="Inter"/>
            </a:endParaRPr>
          </a:p>
          <a:p>
            <a:pPr indent="-304800" lvl="0" marL="457200" rtl="0" algn="l">
              <a:spcBef>
                <a:spcPts val="0"/>
              </a:spcBef>
              <a:spcAft>
                <a:spcPts val="0"/>
              </a:spcAft>
              <a:buSzPts val="1200"/>
              <a:buFont typeface="Inter"/>
              <a:buAutoNum type="arabicPeriod"/>
            </a:pPr>
            <a:r>
              <a:rPr lang="en" sz="1200">
                <a:latin typeface="Inter"/>
                <a:ea typeface="Inter"/>
                <a:cs typeface="Inter"/>
                <a:sym typeface="Inter"/>
              </a:rPr>
              <a:t>What makes a primary source reliable? How do can we know?</a:t>
            </a:r>
            <a:endParaRPr sz="1200">
              <a:latin typeface="Inter"/>
              <a:ea typeface="Inter"/>
              <a:cs typeface="Inter"/>
              <a:sym typeface="Inter"/>
            </a:endParaRPr>
          </a:p>
          <a:p>
            <a:pPr indent="0" lvl="0" marL="457200" rtl="0" algn="l">
              <a:spcBef>
                <a:spcPts val="0"/>
              </a:spcBef>
              <a:spcAft>
                <a:spcPts val="0"/>
              </a:spcAft>
              <a:buNone/>
            </a:pPr>
            <a:r>
              <a:t/>
            </a:r>
            <a:endParaRPr sz="1200">
              <a:latin typeface="Inter"/>
              <a:ea typeface="Inter"/>
              <a:cs typeface="Inter"/>
              <a:sym typeface="Inter"/>
            </a:endParaRPr>
          </a:p>
          <a:p>
            <a:pPr indent="0" lvl="0" marL="457200" rtl="0" algn="l">
              <a:spcBef>
                <a:spcPts val="0"/>
              </a:spcBef>
              <a:spcAft>
                <a:spcPts val="0"/>
              </a:spcAft>
              <a:buNone/>
            </a:pPr>
            <a:r>
              <a:t/>
            </a:r>
            <a:endParaRPr sz="1200">
              <a:latin typeface="Inter"/>
              <a:ea typeface="Inter"/>
              <a:cs typeface="Inter"/>
              <a:sym typeface="Inter"/>
            </a:endParaRPr>
          </a:p>
          <a:p>
            <a:pPr indent="0" lvl="0" marL="457200" rtl="0" algn="l">
              <a:spcBef>
                <a:spcPts val="0"/>
              </a:spcBef>
              <a:spcAft>
                <a:spcPts val="0"/>
              </a:spcAft>
              <a:buNone/>
            </a:pPr>
            <a:r>
              <a:t/>
            </a:r>
            <a:endParaRPr sz="1200">
              <a:latin typeface="Inter"/>
              <a:ea typeface="Inter"/>
              <a:cs typeface="Inter"/>
              <a:sym typeface="Inter"/>
            </a:endParaRPr>
          </a:p>
          <a:p>
            <a:pPr indent="0" lvl="0" marL="457200" rtl="0" algn="l">
              <a:spcBef>
                <a:spcPts val="0"/>
              </a:spcBef>
              <a:spcAft>
                <a:spcPts val="0"/>
              </a:spcAft>
              <a:buNone/>
            </a:pPr>
            <a:r>
              <a:t/>
            </a:r>
            <a:endParaRPr sz="1200">
              <a:latin typeface="Inter"/>
              <a:ea typeface="Inter"/>
              <a:cs typeface="Inter"/>
              <a:sym typeface="Inter"/>
            </a:endParaRPr>
          </a:p>
          <a:p>
            <a:pPr indent="0" lvl="0" marL="457200" rtl="0" algn="l">
              <a:spcBef>
                <a:spcPts val="0"/>
              </a:spcBef>
              <a:spcAft>
                <a:spcPts val="0"/>
              </a:spcAft>
              <a:buNone/>
            </a:pPr>
            <a:r>
              <a:t/>
            </a:r>
            <a:endParaRPr sz="1200">
              <a:latin typeface="Inter"/>
              <a:ea typeface="Inter"/>
              <a:cs typeface="Inter"/>
              <a:sym typeface="Inter"/>
            </a:endParaRPr>
          </a:p>
          <a:p>
            <a:pPr indent="-304800" lvl="0" marL="457200" rtl="0" algn="l">
              <a:spcBef>
                <a:spcPts val="0"/>
              </a:spcBef>
              <a:spcAft>
                <a:spcPts val="0"/>
              </a:spcAft>
              <a:buSzPts val="1200"/>
              <a:buFont typeface="Inter"/>
              <a:buAutoNum type="arabicPeriod"/>
            </a:pPr>
            <a:r>
              <a:rPr lang="en" sz="1200">
                <a:latin typeface="Inter"/>
                <a:ea typeface="Inter"/>
                <a:cs typeface="Inter"/>
                <a:sym typeface="Inter"/>
              </a:rPr>
              <a:t>What are secondary sources? Provide examples.</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304800" lvl="0" marL="457200" rtl="0" algn="l">
              <a:spcBef>
                <a:spcPts val="0"/>
              </a:spcBef>
              <a:spcAft>
                <a:spcPts val="0"/>
              </a:spcAft>
              <a:buSzPts val="1200"/>
              <a:buFont typeface="Inter"/>
              <a:buAutoNum type="arabicPeriod"/>
            </a:pPr>
            <a:r>
              <a:rPr lang="en" sz="1200">
                <a:solidFill>
                  <a:schemeClr val="dk1"/>
                </a:solidFill>
                <a:latin typeface="Inter"/>
                <a:ea typeface="Inter"/>
                <a:cs typeface="Inter"/>
                <a:sym typeface="Inter"/>
              </a:rPr>
              <a:t>What makes a secondary source reliable? How do can we know?</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SzPts val="1200"/>
              <a:buFont typeface="Inter"/>
              <a:buAutoNum type="arabicPeriod"/>
            </a:pPr>
            <a:r>
              <a:rPr lang="en" sz="1200">
                <a:latin typeface="Inter"/>
                <a:ea typeface="Inter"/>
                <a:cs typeface="Inter"/>
                <a:sym typeface="Inter"/>
              </a:rPr>
              <a:t>Create your own definitions for primary and secondary sources.</a:t>
            </a:r>
            <a:endParaRPr sz="1200">
              <a:latin typeface="Inter"/>
              <a:ea typeface="Inter"/>
              <a:cs typeface="Inter"/>
              <a:sym typeface="Inter"/>
            </a:endParaRPr>
          </a:p>
        </p:txBody>
      </p:sp>
      <p:graphicFrame>
        <p:nvGraphicFramePr>
          <p:cNvPr id="60" name="Google Shape;60;p13"/>
          <p:cNvGraphicFramePr/>
          <p:nvPr/>
        </p:nvGraphicFramePr>
        <p:xfrm>
          <a:off x="689450" y="6342775"/>
          <a:ext cx="3000000" cy="3000000"/>
        </p:xfrm>
        <a:graphic>
          <a:graphicData uri="http://schemas.openxmlformats.org/drawingml/2006/table">
            <a:tbl>
              <a:tblPr>
                <a:noFill/>
                <a:tableStyleId>{6EC787B3-5371-4850-943B-EF74E57D7301}</a:tableStyleId>
              </a:tblPr>
              <a:tblGrid>
                <a:gridCol w="2705100"/>
                <a:gridCol w="2705100"/>
              </a:tblGrid>
              <a:tr h="338700">
                <a:tc>
                  <a:txBody>
                    <a:bodyPr/>
                    <a:lstStyle/>
                    <a:p>
                      <a:pPr indent="0" lvl="0" marL="0" rtl="0" algn="ctr">
                        <a:spcBef>
                          <a:spcPts val="0"/>
                        </a:spcBef>
                        <a:spcAft>
                          <a:spcPts val="0"/>
                        </a:spcAft>
                        <a:buNone/>
                      </a:pPr>
                      <a:r>
                        <a:rPr b="1" lang="en">
                          <a:latin typeface="Inter"/>
                          <a:ea typeface="Inter"/>
                          <a:cs typeface="Inter"/>
                          <a:sym typeface="Inter"/>
                        </a:rPr>
                        <a:t>Primary Source</a:t>
                      </a:r>
                      <a:endParaRPr b="1">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b="1" lang="en">
                          <a:latin typeface="Inter"/>
                          <a:ea typeface="Inter"/>
                          <a:cs typeface="Inter"/>
                          <a:sym typeface="Inter"/>
                        </a:rPr>
                        <a:t>Secondary Source</a:t>
                      </a:r>
                      <a:endParaRPr b="1">
                        <a:latin typeface="Inter"/>
                        <a:ea typeface="Inter"/>
                        <a:cs typeface="Inter"/>
                        <a:sym typeface="Inter"/>
                      </a:endParaRPr>
                    </a:p>
                  </a:txBody>
                  <a:tcPr marT="91425" marB="91425" marR="91425" marL="91425"/>
                </a:tc>
              </a:tr>
              <a:tr h="1445375">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64" name="Shape 64"/>
        <p:cNvGrpSpPr/>
        <p:nvPr/>
      </p:nvGrpSpPr>
      <p:grpSpPr>
        <a:xfrm>
          <a:off x="0" y="0"/>
          <a:ext cx="0" cy="0"/>
          <a:chOff x="0" y="0"/>
          <a:chExt cx="0" cy="0"/>
        </a:xfrm>
      </p:grpSpPr>
      <p:sp>
        <p:nvSpPr>
          <p:cNvPr id="65" name="Google Shape;65;p14"/>
          <p:cNvSpPr txBox="1"/>
          <p:nvPr/>
        </p:nvSpPr>
        <p:spPr>
          <a:xfrm>
            <a:off x="0" y="0"/>
            <a:ext cx="7315200" cy="8781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solidFill>
                  <a:schemeClr val="dk1"/>
                </a:solidFill>
                <a:latin typeface="Halant"/>
                <a:ea typeface="Halant"/>
                <a:cs typeface="Halant"/>
                <a:sym typeface="Halant"/>
              </a:rPr>
              <a:t>Introduction to World History</a:t>
            </a:r>
            <a:endParaRPr sz="1600">
              <a:solidFill>
                <a:schemeClr val="dk1"/>
              </a:solidFill>
              <a:latin typeface="Halant"/>
              <a:ea typeface="Halant"/>
              <a:cs typeface="Halant"/>
              <a:sym typeface="Halant"/>
            </a:endParaRPr>
          </a:p>
          <a:p>
            <a:pPr indent="0" lvl="0" marL="0" rtl="0" algn="ctr">
              <a:lnSpc>
                <a:spcPct val="96999"/>
              </a:lnSpc>
              <a:spcBef>
                <a:spcPts val="0"/>
              </a:spcBef>
              <a:spcAft>
                <a:spcPts val="0"/>
              </a:spcAft>
              <a:buNone/>
            </a:pPr>
            <a:r>
              <a:rPr lang="en" sz="2400">
                <a:solidFill>
                  <a:srgbClr val="231F20"/>
                </a:solidFill>
                <a:latin typeface="Plus Jakarta Sans"/>
                <a:ea typeface="Plus Jakarta Sans"/>
                <a:cs typeface="Plus Jakarta Sans"/>
                <a:sym typeface="Plus Jakarta Sans"/>
              </a:rPr>
              <a:t>Source Showdown</a:t>
            </a:r>
            <a:endParaRPr sz="2400">
              <a:solidFill>
                <a:schemeClr val="dk1"/>
              </a:solidFill>
              <a:latin typeface="Halant"/>
              <a:ea typeface="Halant"/>
              <a:cs typeface="Halant"/>
              <a:sym typeface="Halant"/>
            </a:endParaRPr>
          </a:p>
        </p:txBody>
      </p:sp>
      <p:sp>
        <p:nvSpPr>
          <p:cNvPr id="66" name="Google Shape;66;p14"/>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pic>
        <p:nvPicPr>
          <p:cNvPr id="67" name="Google Shape;67;p14"/>
          <p:cNvPicPr preferRelativeResize="0"/>
          <p:nvPr/>
        </p:nvPicPr>
        <p:blipFill>
          <a:blip r:embed="rId3">
            <a:alphaModFix/>
          </a:blip>
          <a:stretch>
            <a:fillRect/>
          </a:stretch>
        </p:blipFill>
        <p:spPr>
          <a:xfrm>
            <a:off x="359100" y="8923350"/>
            <a:ext cx="400127" cy="400127"/>
          </a:xfrm>
          <a:prstGeom prst="rect">
            <a:avLst/>
          </a:prstGeom>
          <a:noFill/>
          <a:ln>
            <a:noFill/>
          </a:ln>
        </p:spPr>
      </p:pic>
      <p:sp>
        <p:nvSpPr>
          <p:cNvPr id="68" name="Google Shape;68;p14"/>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pic>
        <p:nvPicPr>
          <p:cNvPr id="69" name="Google Shape;69;p14"/>
          <p:cNvPicPr preferRelativeResize="0"/>
          <p:nvPr/>
        </p:nvPicPr>
        <p:blipFill>
          <a:blip r:embed="rId4">
            <a:alphaModFix/>
          </a:blip>
          <a:stretch>
            <a:fillRect/>
          </a:stretch>
        </p:blipFill>
        <p:spPr>
          <a:xfrm>
            <a:off x="203550" y="220497"/>
            <a:ext cx="980459" cy="406567"/>
          </a:xfrm>
          <a:prstGeom prst="rect">
            <a:avLst/>
          </a:prstGeom>
          <a:noFill/>
          <a:ln>
            <a:noFill/>
          </a:ln>
        </p:spPr>
      </p:pic>
      <p:graphicFrame>
        <p:nvGraphicFramePr>
          <p:cNvPr id="70" name="Google Shape;70;p14"/>
          <p:cNvGraphicFramePr/>
          <p:nvPr/>
        </p:nvGraphicFramePr>
        <p:xfrm>
          <a:off x="474175" y="1598388"/>
          <a:ext cx="3000000" cy="3000000"/>
        </p:xfrm>
        <a:graphic>
          <a:graphicData uri="http://schemas.openxmlformats.org/drawingml/2006/table">
            <a:tbl>
              <a:tblPr>
                <a:noFill/>
                <a:tableStyleId>{6EC787B3-5371-4850-943B-EF74E57D7301}</a:tableStyleId>
              </a:tblPr>
              <a:tblGrid>
                <a:gridCol w="3077225"/>
                <a:gridCol w="1476550"/>
                <a:gridCol w="1978075"/>
              </a:tblGrid>
              <a:tr h="1229950">
                <a:tc>
                  <a:txBody>
                    <a:bodyPr/>
                    <a:lstStyle/>
                    <a:p>
                      <a:pPr indent="0" lvl="0" marL="0" rtl="0" algn="ctr">
                        <a:spcBef>
                          <a:spcPts val="0"/>
                        </a:spcBef>
                        <a:spcAft>
                          <a:spcPts val="0"/>
                        </a:spcAft>
                        <a:buNone/>
                      </a:pPr>
                      <a:r>
                        <a:rPr b="1" lang="en" sz="1300">
                          <a:latin typeface="Inter"/>
                          <a:ea typeface="Inter"/>
                          <a:cs typeface="Inter"/>
                          <a:sym typeface="Inter"/>
                        </a:rPr>
                        <a:t>Source</a:t>
                      </a:r>
                      <a:endParaRPr b="1" sz="1300">
                        <a:latin typeface="Inter"/>
                        <a:ea typeface="Inter"/>
                        <a:cs typeface="Inter"/>
                        <a:sym typeface="Inter"/>
                      </a:endParaRPr>
                    </a:p>
                  </a:txBody>
                  <a:tcPr marT="91425" marB="91425" marR="91425" marL="91425" anchor="ctr">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300">
                          <a:latin typeface="Inter"/>
                          <a:ea typeface="Inter"/>
                          <a:cs typeface="Inter"/>
                          <a:sym typeface="Inter"/>
                        </a:rPr>
                        <a:t>Description of Source</a:t>
                      </a:r>
                      <a:endParaRPr b="1" sz="1300">
                        <a:latin typeface="Inter"/>
                        <a:ea typeface="Inter"/>
                        <a:cs typeface="Inter"/>
                        <a:sym typeface="Inter"/>
                      </a:endParaRPr>
                    </a:p>
                  </a:txBody>
                  <a:tcPr marT="91425" marB="91425" marR="91425" marL="91425" anchor="ctr">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300">
                          <a:latin typeface="Inter"/>
                          <a:ea typeface="Inter"/>
                          <a:cs typeface="Inter"/>
                          <a:sym typeface="Inter"/>
                        </a:rPr>
                        <a:t>Primary or Secondary?</a:t>
                      </a:r>
                      <a:endParaRPr b="1" sz="1300">
                        <a:latin typeface="Inter"/>
                        <a:ea typeface="Inter"/>
                        <a:cs typeface="Inter"/>
                        <a:sym typeface="Inter"/>
                      </a:endParaRPr>
                    </a:p>
                    <a:p>
                      <a:pPr indent="0" lvl="0" marL="0" rtl="0" algn="ctr">
                        <a:spcBef>
                          <a:spcPts val="0"/>
                        </a:spcBef>
                        <a:spcAft>
                          <a:spcPts val="0"/>
                        </a:spcAft>
                        <a:buNone/>
                      </a:pPr>
                      <a:r>
                        <a:rPr b="1" lang="en" sz="1300">
                          <a:latin typeface="Inter"/>
                          <a:ea typeface="Inter"/>
                          <a:cs typeface="Inter"/>
                          <a:sym typeface="Inter"/>
                        </a:rPr>
                        <a:t>+ Reasoning</a:t>
                      </a:r>
                      <a:endParaRPr b="1" sz="1300">
                        <a:latin typeface="Inter"/>
                        <a:ea typeface="Inter"/>
                        <a:cs typeface="Inter"/>
                        <a:sym typeface="Inter"/>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3099100">
                <a:tc>
                  <a:txBody>
                    <a:bodyPr/>
                    <a:lstStyle/>
                    <a:p>
                      <a:pPr indent="0" lvl="0" marL="0" rtl="0" algn="l">
                        <a:spcBef>
                          <a:spcPts val="0"/>
                        </a:spcBef>
                        <a:spcAft>
                          <a:spcPts val="0"/>
                        </a:spcAft>
                        <a:buNone/>
                      </a:pPr>
                      <a:r>
                        <a:t/>
                      </a:r>
                      <a:endParaRPr sz="1700">
                        <a:latin typeface="Inter SemiBold"/>
                        <a:ea typeface="Inter SemiBold"/>
                        <a:cs typeface="Inter SemiBold"/>
                        <a:sym typeface="Inter SemiBold"/>
                      </a:endParaRPr>
                    </a:p>
                    <a:p>
                      <a:pPr indent="0" lvl="0" marL="0" rtl="0" algn="l">
                        <a:spcBef>
                          <a:spcPts val="0"/>
                        </a:spcBef>
                        <a:spcAft>
                          <a:spcPts val="0"/>
                        </a:spcAft>
                        <a:buNone/>
                      </a:pPr>
                      <a:r>
                        <a:t/>
                      </a:r>
                      <a:endParaRPr sz="1700">
                        <a:latin typeface="Inter SemiBold"/>
                        <a:ea typeface="Inter SemiBold"/>
                        <a:cs typeface="Inter SemiBold"/>
                        <a:sym typeface="Inter SemiBold"/>
                      </a:endParaRPr>
                    </a:p>
                    <a:p>
                      <a:pPr indent="0" lvl="0" marL="0" rtl="0" algn="l">
                        <a:spcBef>
                          <a:spcPts val="0"/>
                        </a:spcBef>
                        <a:spcAft>
                          <a:spcPts val="0"/>
                        </a:spcAft>
                        <a:buNone/>
                      </a:pPr>
                      <a:r>
                        <a:t/>
                      </a:r>
                      <a:endParaRPr sz="1700">
                        <a:latin typeface="Inter SemiBold"/>
                        <a:ea typeface="Inter SemiBold"/>
                        <a:cs typeface="Inter SemiBold"/>
                        <a:sym typeface="Inter SemiBold"/>
                      </a:endParaRPr>
                    </a:p>
                    <a:p>
                      <a:pPr indent="0" lvl="0" marL="0" rtl="0" algn="l">
                        <a:spcBef>
                          <a:spcPts val="0"/>
                        </a:spcBef>
                        <a:spcAft>
                          <a:spcPts val="0"/>
                        </a:spcAft>
                        <a:buNone/>
                      </a:pPr>
                      <a:r>
                        <a:t/>
                      </a:r>
                      <a:endParaRPr sz="1700">
                        <a:latin typeface="Inter SemiBold"/>
                        <a:ea typeface="Inter SemiBold"/>
                        <a:cs typeface="Inter SemiBold"/>
                        <a:sym typeface="Inter SemiBold"/>
                      </a:endParaRPr>
                    </a:p>
                    <a:p>
                      <a:pPr indent="0" lvl="0" marL="0" rtl="0" algn="l">
                        <a:spcBef>
                          <a:spcPts val="0"/>
                        </a:spcBef>
                        <a:spcAft>
                          <a:spcPts val="0"/>
                        </a:spcAft>
                        <a:buNone/>
                      </a:pPr>
                      <a:r>
                        <a:t/>
                      </a:r>
                      <a:endParaRPr sz="1700">
                        <a:latin typeface="Inter SemiBold"/>
                        <a:ea typeface="Inter SemiBold"/>
                        <a:cs typeface="Inter SemiBold"/>
                        <a:sym typeface="Inter SemiBold"/>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i="1" lang="en" sz="1200">
                          <a:solidFill>
                            <a:schemeClr val="dk1"/>
                          </a:solidFill>
                          <a:latin typeface="Inter"/>
                          <a:ea typeface="Inter"/>
                          <a:cs typeface="Inter"/>
                          <a:sym typeface="Inter"/>
                        </a:rPr>
                        <a:t>Raising the Flag on Iwo Jima, </a:t>
                      </a:r>
                      <a:r>
                        <a:rPr lang="en" sz="1200">
                          <a:solidFill>
                            <a:schemeClr val="dk1"/>
                          </a:solidFill>
                          <a:latin typeface="Inter"/>
                          <a:ea typeface="Inter"/>
                          <a:cs typeface="Inter"/>
                          <a:sym typeface="Inter"/>
                        </a:rPr>
                        <a:t>1945.</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P</a:t>
                      </a:r>
                      <a:r>
                        <a:rPr lang="en" sz="1200">
                          <a:solidFill>
                            <a:schemeClr val="dk1"/>
                          </a:solidFill>
                          <a:latin typeface="Inter"/>
                          <a:ea typeface="Inter"/>
                          <a:cs typeface="Inter"/>
                          <a:sym typeface="Inter"/>
                        </a:rPr>
                        <a:t>hotograph of six United States Marines raising the U.S. flag atop Mount Suribachi during the Battle of Iwo Jima in the final stages of the Pacific War during WWII.</a:t>
                      </a:r>
                      <a:endParaRPr sz="1200">
                        <a:solidFill>
                          <a:schemeClr val="dk1"/>
                        </a:solidFill>
                        <a:latin typeface="Inter"/>
                        <a:ea typeface="Inter"/>
                        <a:cs typeface="Inter"/>
                        <a:sym typeface="Inter"/>
                      </a:endParaRPr>
                    </a:p>
                  </a:txBody>
                  <a:tcPr marT="91425" marB="91425" marR="91425" marL="91425" anchor="ctr">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700">
                        <a:latin typeface="Inter SemiBold"/>
                        <a:ea typeface="Inter SemiBold"/>
                        <a:cs typeface="Inter SemiBold"/>
                        <a:sym typeface="Inter SemiBold"/>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2918175">
                <a:tc>
                  <a:txBody>
                    <a:bodyPr/>
                    <a:lstStyle/>
                    <a:p>
                      <a:pPr indent="0" lvl="0" marL="0" rtl="0" algn="l">
                        <a:spcBef>
                          <a:spcPts val="0"/>
                        </a:spcBef>
                        <a:spcAft>
                          <a:spcPts val="0"/>
                        </a:spcAft>
                        <a:buNone/>
                      </a:pPr>
                      <a:r>
                        <a:t/>
                      </a:r>
                      <a:endParaRPr sz="1700">
                        <a:latin typeface="Inter SemiBold"/>
                        <a:ea typeface="Inter SemiBold"/>
                        <a:cs typeface="Inter SemiBold"/>
                        <a:sym typeface="Inter SemiBold"/>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John Fea, </a:t>
                      </a:r>
                      <a:r>
                        <a:rPr i="1" lang="en" sz="1200">
                          <a:solidFill>
                            <a:schemeClr val="dk1"/>
                          </a:solidFill>
                          <a:latin typeface="Inter"/>
                          <a:ea typeface="Inter"/>
                          <a:cs typeface="Inter"/>
                          <a:sym typeface="Inter"/>
                        </a:rPr>
                        <a:t>Why Study History: Reflecting on the Importance of the Past</a:t>
                      </a:r>
                      <a:r>
                        <a:rPr lang="en" sz="1200">
                          <a:solidFill>
                            <a:schemeClr val="dk1"/>
                          </a:solidFill>
                          <a:latin typeface="Inter"/>
                          <a:ea typeface="Inter"/>
                          <a:cs typeface="Inter"/>
                          <a:sym typeface="Inter"/>
                        </a:rPr>
                        <a:t>, 2013.</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Book about historical moments. </a:t>
                      </a:r>
                      <a:endParaRPr i="1" sz="1200">
                        <a:solidFill>
                          <a:schemeClr val="dk1"/>
                        </a:solidFill>
                        <a:latin typeface="Inter"/>
                        <a:ea typeface="Inter"/>
                        <a:cs typeface="Inter"/>
                        <a:sym typeface="Inter"/>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700">
                        <a:latin typeface="Inter SemiBold"/>
                        <a:ea typeface="Inter SemiBold"/>
                        <a:cs typeface="Inter SemiBold"/>
                        <a:sym typeface="Inter SemiBold"/>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sp>
        <p:nvSpPr>
          <p:cNvPr id="71" name="Google Shape;71;p14"/>
          <p:cNvSpPr txBox="1"/>
          <p:nvPr/>
        </p:nvSpPr>
        <p:spPr>
          <a:xfrm>
            <a:off x="359100" y="954600"/>
            <a:ext cx="6426600" cy="643800"/>
          </a:xfrm>
          <a:prstGeom prst="rect">
            <a:avLst/>
          </a:prstGeom>
          <a:noFill/>
          <a:ln>
            <a:noFill/>
          </a:ln>
        </p:spPr>
        <p:txBody>
          <a:bodyPr anchorCtr="0" anchor="ctr" bIns="106950" lIns="106950" spcFirstLastPara="1" rIns="106950" wrap="square" tIns="106950">
            <a:noAutofit/>
          </a:bodyPr>
          <a:lstStyle/>
          <a:p>
            <a:pPr indent="0" lvl="0" marL="0" rtl="0" algn="l">
              <a:spcBef>
                <a:spcPts val="0"/>
              </a:spcBef>
              <a:spcAft>
                <a:spcPts val="0"/>
              </a:spcAft>
              <a:buNone/>
            </a:pPr>
            <a:r>
              <a:rPr b="1" lang="en" sz="1200">
                <a:latin typeface="Inter"/>
                <a:ea typeface="Inter"/>
                <a:cs typeface="Inter"/>
                <a:sym typeface="Inter"/>
              </a:rPr>
              <a:t>Directions</a:t>
            </a:r>
            <a:r>
              <a:rPr lang="en" sz="1200">
                <a:latin typeface="Inter"/>
                <a:ea typeface="Inter"/>
                <a:cs typeface="Inter"/>
                <a:sym typeface="Inter"/>
              </a:rPr>
              <a:t>: Examine the sources with your partner and discuss which sources are primary or secondary sources. Explain your reasoning in the space provided. </a:t>
            </a:r>
            <a:endParaRPr sz="1200">
              <a:latin typeface="Inter"/>
              <a:ea typeface="Inter"/>
              <a:cs typeface="Inter"/>
              <a:sym typeface="Inter"/>
            </a:endParaRPr>
          </a:p>
        </p:txBody>
      </p:sp>
      <p:pic>
        <p:nvPicPr>
          <p:cNvPr id="72" name="Google Shape;72;p14"/>
          <p:cNvPicPr preferRelativeResize="0"/>
          <p:nvPr/>
        </p:nvPicPr>
        <p:blipFill>
          <a:blip r:embed="rId5">
            <a:alphaModFix/>
          </a:blip>
          <a:stretch>
            <a:fillRect/>
          </a:stretch>
        </p:blipFill>
        <p:spPr>
          <a:xfrm>
            <a:off x="583213" y="3207700"/>
            <a:ext cx="2859151" cy="2165351"/>
          </a:xfrm>
          <a:prstGeom prst="rect">
            <a:avLst/>
          </a:prstGeom>
          <a:noFill/>
          <a:ln>
            <a:noFill/>
          </a:ln>
        </p:spPr>
      </p:pic>
      <p:pic>
        <p:nvPicPr>
          <p:cNvPr id="73" name="Google Shape;73;p14"/>
          <p:cNvPicPr preferRelativeResize="0"/>
          <p:nvPr/>
        </p:nvPicPr>
        <p:blipFill>
          <a:blip r:embed="rId6">
            <a:alphaModFix/>
          </a:blip>
          <a:stretch>
            <a:fillRect/>
          </a:stretch>
        </p:blipFill>
        <p:spPr>
          <a:xfrm>
            <a:off x="1134200" y="5926827"/>
            <a:ext cx="1757175" cy="271562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77" name="Shape 77"/>
        <p:cNvGrpSpPr/>
        <p:nvPr/>
      </p:nvGrpSpPr>
      <p:grpSpPr>
        <a:xfrm>
          <a:off x="0" y="0"/>
          <a:ext cx="0" cy="0"/>
          <a:chOff x="0" y="0"/>
          <a:chExt cx="0" cy="0"/>
        </a:xfrm>
      </p:grpSpPr>
      <p:sp>
        <p:nvSpPr>
          <p:cNvPr id="78" name="Google Shape;78;p15"/>
          <p:cNvSpPr txBox="1"/>
          <p:nvPr/>
        </p:nvSpPr>
        <p:spPr>
          <a:xfrm>
            <a:off x="0" y="0"/>
            <a:ext cx="7315200" cy="8781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solidFill>
                  <a:schemeClr val="dk1"/>
                </a:solidFill>
                <a:latin typeface="Halant"/>
                <a:ea typeface="Halant"/>
                <a:cs typeface="Halant"/>
                <a:sym typeface="Halant"/>
              </a:rPr>
              <a:t>Introduction to World History</a:t>
            </a:r>
            <a:endParaRPr sz="1600">
              <a:solidFill>
                <a:schemeClr val="dk1"/>
              </a:solidFill>
              <a:latin typeface="Halant"/>
              <a:ea typeface="Halant"/>
              <a:cs typeface="Halant"/>
              <a:sym typeface="Halant"/>
            </a:endParaRPr>
          </a:p>
          <a:p>
            <a:pPr indent="0" lvl="0" marL="0" rtl="0" algn="ctr">
              <a:lnSpc>
                <a:spcPct val="96999"/>
              </a:lnSpc>
              <a:spcBef>
                <a:spcPts val="0"/>
              </a:spcBef>
              <a:spcAft>
                <a:spcPts val="0"/>
              </a:spcAft>
              <a:buNone/>
            </a:pPr>
            <a:r>
              <a:rPr lang="en" sz="2400">
                <a:solidFill>
                  <a:srgbClr val="231F20"/>
                </a:solidFill>
                <a:latin typeface="Plus Jakarta Sans"/>
                <a:ea typeface="Plus Jakarta Sans"/>
                <a:cs typeface="Plus Jakarta Sans"/>
                <a:sym typeface="Plus Jakarta Sans"/>
              </a:rPr>
              <a:t>Source Showdown</a:t>
            </a:r>
            <a:endParaRPr sz="2400">
              <a:solidFill>
                <a:schemeClr val="dk1"/>
              </a:solidFill>
              <a:latin typeface="Halant"/>
              <a:ea typeface="Halant"/>
              <a:cs typeface="Halant"/>
              <a:sym typeface="Halant"/>
            </a:endParaRPr>
          </a:p>
        </p:txBody>
      </p:sp>
      <p:sp>
        <p:nvSpPr>
          <p:cNvPr id="79" name="Google Shape;79;p15"/>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pic>
        <p:nvPicPr>
          <p:cNvPr id="80" name="Google Shape;80;p15"/>
          <p:cNvPicPr preferRelativeResize="0"/>
          <p:nvPr/>
        </p:nvPicPr>
        <p:blipFill>
          <a:blip r:embed="rId3">
            <a:alphaModFix/>
          </a:blip>
          <a:stretch>
            <a:fillRect/>
          </a:stretch>
        </p:blipFill>
        <p:spPr>
          <a:xfrm>
            <a:off x="359100" y="8923350"/>
            <a:ext cx="400127" cy="400127"/>
          </a:xfrm>
          <a:prstGeom prst="rect">
            <a:avLst/>
          </a:prstGeom>
          <a:noFill/>
          <a:ln>
            <a:noFill/>
          </a:ln>
        </p:spPr>
      </p:pic>
      <p:sp>
        <p:nvSpPr>
          <p:cNvPr id="81" name="Google Shape;81;p15"/>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pic>
        <p:nvPicPr>
          <p:cNvPr id="82" name="Google Shape;82;p15"/>
          <p:cNvPicPr preferRelativeResize="0"/>
          <p:nvPr/>
        </p:nvPicPr>
        <p:blipFill>
          <a:blip r:embed="rId4">
            <a:alphaModFix/>
          </a:blip>
          <a:stretch>
            <a:fillRect/>
          </a:stretch>
        </p:blipFill>
        <p:spPr>
          <a:xfrm>
            <a:off x="203550" y="220497"/>
            <a:ext cx="980459" cy="406567"/>
          </a:xfrm>
          <a:prstGeom prst="rect">
            <a:avLst/>
          </a:prstGeom>
          <a:noFill/>
          <a:ln>
            <a:noFill/>
          </a:ln>
        </p:spPr>
      </p:pic>
      <p:graphicFrame>
        <p:nvGraphicFramePr>
          <p:cNvPr id="83" name="Google Shape;83;p15"/>
          <p:cNvGraphicFramePr/>
          <p:nvPr/>
        </p:nvGraphicFramePr>
        <p:xfrm>
          <a:off x="391675" y="1151588"/>
          <a:ext cx="3000000" cy="3000000"/>
        </p:xfrm>
        <a:graphic>
          <a:graphicData uri="http://schemas.openxmlformats.org/drawingml/2006/table">
            <a:tbl>
              <a:tblPr>
                <a:noFill/>
                <a:tableStyleId>{6EC787B3-5371-4850-943B-EF74E57D7301}</a:tableStyleId>
              </a:tblPr>
              <a:tblGrid>
                <a:gridCol w="3077225"/>
                <a:gridCol w="1476550"/>
                <a:gridCol w="1978075"/>
              </a:tblGrid>
              <a:tr h="1229950">
                <a:tc>
                  <a:txBody>
                    <a:bodyPr/>
                    <a:lstStyle/>
                    <a:p>
                      <a:pPr indent="0" lvl="0" marL="0" rtl="0" algn="ctr">
                        <a:spcBef>
                          <a:spcPts val="0"/>
                        </a:spcBef>
                        <a:spcAft>
                          <a:spcPts val="0"/>
                        </a:spcAft>
                        <a:buNone/>
                      </a:pPr>
                      <a:r>
                        <a:rPr b="1" lang="en" sz="1300">
                          <a:latin typeface="Inter"/>
                          <a:ea typeface="Inter"/>
                          <a:cs typeface="Inter"/>
                          <a:sym typeface="Inter"/>
                        </a:rPr>
                        <a:t>Source</a:t>
                      </a:r>
                      <a:endParaRPr b="1" sz="1300">
                        <a:latin typeface="Inter"/>
                        <a:ea typeface="Inter"/>
                        <a:cs typeface="Inter"/>
                        <a:sym typeface="Inter"/>
                      </a:endParaRPr>
                    </a:p>
                  </a:txBody>
                  <a:tcPr marT="91425" marB="91425" marR="91425" marL="91425" anchor="ctr">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300">
                          <a:latin typeface="Inter"/>
                          <a:ea typeface="Inter"/>
                          <a:cs typeface="Inter"/>
                          <a:sym typeface="Inter"/>
                        </a:rPr>
                        <a:t>Description of Source</a:t>
                      </a:r>
                      <a:endParaRPr b="1" sz="1300">
                        <a:latin typeface="Inter"/>
                        <a:ea typeface="Inter"/>
                        <a:cs typeface="Inter"/>
                        <a:sym typeface="Inter"/>
                      </a:endParaRPr>
                    </a:p>
                  </a:txBody>
                  <a:tcPr marT="91425" marB="91425" marR="91425" marL="91425" anchor="ctr">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300">
                          <a:latin typeface="Inter"/>
                          <a:ea typeface="Inter"/>
                          <a:cs typeface="Inter"/>
                          <a:sym typeface="Inter"/>
                        </a:rPr>
                        <a:t>Primary or Secondary?</a:t>
                      </a:r>
                      <a:endParaRPr b="1" sz="1300">
                        <a:latin typeface="Inter"/>
                        <a:ea typeface="Inter"/>
                        <a:cs typeface="Inter"/>
                        <a:sym typeface="Inter"/>
                      </a:endParaRPr>
                    </a:p>
                    <a:p>
                      <a:pPr indent="0" lvl="0" marL="0" rtl="0" algn="ctr">
                        <a:spcBef>
                          <a:spcPts val="0"/>
                        </a:spcBef>
                        <a:spcAft>
                          <a:spcPts val="0"/>
                        </a:spcAft>
                        <a:buNone/>
                      </a:pPr>
                      <a:r>
                        <a:rPr b="1" lang="en" sz="1300">
                          <a:latin typeface="Inter"/>
                          <a:ea typeface="Inter"/>
                          <a:cs typeface="Inter"/>
                          <a:sym typeface="Inter"/>
                        </a:rPr>
                        <a:t>+ Reasoning</a:t>
                      </a:r>
                      <a:endParaRPr b="1" sz="1300">
                        <a:latin typeface="Inter"/>
                        <a:ea typeface="Inter"/>
                        <a:cs typeface="Inter"/>
                        <a:sym typeface="Inter"/>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3576150">
                <a:tc>
                  <a:txBody>
                    <a:bodyPr/>
                    <a:lstStyle/>
                    <a:p>
                      <a:pPr indent="0" lvl="0" marL="0" rtl="0" algn="l">
                        <a:spcBef>
                          <a:spcPts val="0"/>
                        </a:spcBef>
                        <a:spcAft>
                          <a:spcPts val="0"/>
                        </a:spcAft>
                        <a:buNone/>
                      </a:pPr>
                      <a:r>
                        <a:t/>
                      </a:r>
                      <a:endParaRPr sz="1700">
                        <a:latin typeface="Inter SemiBold"/>
                        <a:ea typeface="Inter SemiBold"/>
                        <a:cs typeface="Inter SemiBold"/>
                        <a:sym typeface="Inter SemiBold"/>
                      </a:endParaRPr>
                    </a:p>
                    <a:p>
                      <a:pPr indent="0" lvl="0" marL="0" rtl="0" algn="l">
                        <a:spcBef>
                          <a:spcPts val="0"/>
                        </a:spcBef>
                        <a:spcAft>
                          <a:spcPts val="0"/>
                        </a:spcAft>
                        <a:buNone/>
                      </a:pPr>
                      <a:r>
                        <a:t/>
                      </a:r>
                      <a:endParaRPr sz="1700">
                        <a:latin typeface="Inter SemiBold"/>
                        <a:ea typeface="Inter SemiBold"/>
                        <a:cs typeface="Inter SemiBold"/>
                        <a:sym typeface="Inter SemiBold"/>
                      </a:endParaRPr>
                    </a:p>
                    <a:p>
                      <a:pPr indent="0" lvl="0" marL="0" rtl="0" algn="l">
                        <a:spcBef>
                          <a:spcPts val="0"/>
                        </a:spcBef>
                        <a:spcAft>
                          <a:spcPts val="0"/>
                        </a:spcAft>
                        <a:buNone/>
                      </a:pPr>
                      <a:r>
                        <a:t/>
                      </a:r>
                      <a:endParaRPr sz="1700">
                        <a:latin typeface="Inter SemiBold"/>
                        <a:ea typeface="Inter SemiBold"/>
                        <a:cs typeface="Inter SemiBold"/>
                        <a:sym typeface="Inter SemiBold"/>
                      </a:endParaRPr>
                    </a:p>
                    <a:p>
                      <a:pPr indent="0" lvl="0" marL="0" rtl="0" algn="l">
                        <a:spcBef>
                          <a:spcPts val="0"/>
                        </a:spcBef>
                        <a:spcAft>
                          <a:spcPts val="0"/>
                        </a:spcAft>
                        <a:buNone/>
                      </a:pPr>
                      <a:r>
                        <a:t/>
                      </a:r>
                      <a:endParaRPr sz="1700">
                        <a:latin typeface="Inter SemiBold"/>
                        <a:ea typeface="Inter SemiBold"/>
                        <a:cs typeface="Inter SemiBold"/>
                        <a:sym typeface="Inter SemiBold"/>
                      </a:endParaRPr>
                    </a:p>
                    <a:p>
                      <a:pPr indent="0" lvl="0" marL="0" rtl="0" algn="l">
                        <a:spcBef>
                          <a:spcPts val="0"/>
                        </a:spcBef>
                        <a:spcAft>
                          <a:spcPts val="0"/>
                        </a:spcAft>
                        <a:buNone/>
                      </a:pPr>
                      <a:r>
                        <a:t/>
                      </a:r>
                      <a:endParaRPr sz="1700">
                        <a:latin typeface="Inter SemiBold"/>
                        <a:ea typeface="Inter SemiBold"/>
                        <a:cs typeface="Inter SemiBold"/>
                        <a:sym typeface="Inter SemiBold"/>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i="1" lang="en" sz="1200">
                          <a:solidFill>
                            <a:schemeClr val="dk1"/>
                          </a:solidFill>
                          <a:latin typeface="Inter"/>
                          <a:ea typeface="Inter"/>
                          <a:cs typeface="Inter"/>
                          <a:sym typeface="Inter"/>
                        </a:rPr>
                        <a:t>Code of Napoleon</a:t>
                      </a:r>
                      <a:r>
                        <a:rPr i="1" lang="en" sz="1200">
                          <a:solidFill>
                            <a:schemeClr val="dk1"/>
                          </a:solidFill>
                          <a:latin typeface="Inter"/>
                          <a:ea typeface="Inter"/>
                          <a:cs typeface="Inter"/>
                          <a:sym typeface="Inter"/>
                        </a:rPr>
                        <a:t>, </a:t>
                      </a:r>
                      <a:r>
                        <a:rPr lang="en" sz="1200">
                          <a:solidFill>
                            <a:schemeClr val="dk1"/>
                          </a:solidFill>
                          <a:latin typeface="Inter"/>
                          <a:ea typeface="Inter"/>
                          <a:cs typeface="Inter"/>
                          <a:sym typeface="Inter"/>
                        </a:rPr>
                        <a:t>1804.</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A</a:t>
                      </a:r>
                      <a:r>
                        <a:rPr lang="en" sz="1200">
                          <a:solidFill>
                            <a:schemeClr val="dk1"/>
                          </a:solidFill>
                          <a:latin typeface="Inter"/>
                          <a:ea typeface="Inter"/>
                          <a:cs typeface="Inter"/>
                          <a:sym typeface="Inter"/>
                        </a:rPr>
                        <a:t>lso known as the French Civil Code, is a set of laws that govern private law in France. It was enacted in 1804 by Napoleon Bonaparte and was the first major revision of French law since the Roman era. </a:t>
                      </a:r>
                      <a:endParaRPr sz="1200">
                        <a:solidFill>
                          <a:schemeClr val="dk1"/>
                        </a:solidFill>
                        <a:latin typeface="Inter"/>
                        <a:ea typeface="Inter"/>
                        <a:cs typeface="Inter"/>
                        <a:sym typeface="Inter"/>
                      </a:endParaRPr>
                    </a:p>
                  </a:txBody>
                  <a:tcPr marT="91425" marB="91425" marR="91425" marL="91425" anchor="ctr">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700">
                        <a:latin typeface="Inter SemiBold"/>
                        <a:ea typeface="Inter SemiBold"/>
                        <a:cs typeface="Inter SemiBold"/>
                        <a:sym typeface="Inter SemiBold"/>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2918175">
                <a:tc>
                  <a:txBody>
                    <a:bodyPr/>
                    <a:lstStyle/>
                    <a:p>
                      <a:pPr indent="0" lvl="0" marL="0" rtl="0" algn="l">
                        <a:spcBef>
                          <a:spcPts val="0"/>
                        </a:spcBef>
                        <a:spcAft>
                          <a:spcPts val="0"/>
                        </a:spcAft>
                        <a:buNone/>
                      </a:pPr>
                      <a:r>
                        <a:t/>
                      </a:r>
                      <a:endParaRPr sz="1700">
                        <a:latin typeface="Inter SemiBold"/>
                        <a:ea typeface="Inter SemiBold"/>
                        <a:cs typeface="Inter SemiBold"/>
                        <a:sym typeface="Inter SemiBold"/>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i="1" lang="en" sz="1200">
                          <a:solidFill>
                            <a:schemeClr val="dk1"/>
                          </a:solidFill>
                          <a:latin typeface="Inter"/>
                          <a:ea typeface="Inter"/>
                          <a:cs typeface="Inter"/>
                          <a:sym typeface="Inter"/>
                        </a:rPr>
                        <a:t>Black Spartacus: The Epic Life of Toussaint Louverture</a:t>
                      </a:r>
                      <a:r>
                        <a:rPr lang="en" sz="1200">
                          <a:solidFill>
                            <a:schemeClr val="dk1"/>
                          </a:solidFill>
                          <a:latin typeface="Inter"/>
                          <a:ea typeface="Inter"/>
                          <a:cs typeface="Inter"/>
                          <a:sym typeface="Inter"/>
                        </a:rPr>
                        <a:t> by Sudhir Hazareesingh, 2020</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Biography </a:t>
                      </a:r>
                      <a:r>
                        <a:rPr lang="en" sz="1200">
                          <a:solidFill>
                            <a:schemeClr val="dk1"/>
                          </a:solidFill>
                          <a:latin typeface="Inter"/>
                          <a:ea typeface="Inter"/>
                          <a:cs typeface="Inter"/>
                          <a:sym typeface="Inter"/>
                        </a:rPr>
                        <a:t>about</a:t>
                      </a:r>
                      <a:r>
                        <a:rPr lang="en" sz="1200">
                          <a:solidFill>
                            <a:schemeClr val="dk1"/>
                          </a:solidFill>
                          <a:latin typeface="Inter"/>
                          <a:ea typeface="Inter"/>
                          <a:cs typeface="Inter"/>
                          <a:sym typeface="Inter"/>
                        </a:rPr>
                        <a:t> </a:t>
                      </a:r>
                      <a:r>
                        <a:rPr i="1" lang="en" sz="1200">
                          <a:solidFill>
                            <a:schemeClr val="dk1"/>
                          </a:solidFill>
                          <a:latin typeface="Inter"/>
                          <a:ea typeface="Inter"/>
                          <a:cs typeface="Inter"/>
                          <a:sym typeface="Inter"/>
                        </a:rPr>
                        <a:t>Toussaint Louverture</a:t>
                      </a:r>
                      <a:r>
                        <a:rPr lang="en" sz="1200">
                          <a:solidFill>
                            <a:schemeClr val="dk1"/>
                          </a:solidFill>
                          <a:latin typeface="Inter"/>
                          <a:ea typeface="Inter"/>
                          <a:cs typeface="Inter"/>
                          <a:sym typeface="Inter"/>
                        </a:rPr>
                        <a:t>. </a:t>
                      </a:r>
                      <a:endParaRPr i="1" sz="1200">
                        <a:solidFill>
                          <a:schemeClr val="dk1"/>
                        </a:solidFill>
                        <a:latin typeface="Inter"/>
                        <a:ea typeface="Inter"/>
                        <a:cs typeface="Inter"/>
                        <a:sym typeface="Inter"/>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700">
                        <a:latin typeface="Inter SemiBold"/>
                        <a:ea typeface="Inter SemiBold"/>
                        <a:cs typeface="Inter SemiBold"/>
                        <a:sym typeface="Inter SemiBold"/>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pic>
        <p:nvPicPr>
          <p:cNvPr id="84" name="Google Shape;84;p15"/>
          <p:cNvPicPr preferRelativeResize="0"/>
          <p:nvPr/>
        </p:nvPicPr>
        <p:blipFill>
          <a:blip r:embed="rId5">
            <a:alphaModFix/>
          </a:blip>
          <a:stretch>
            <a:fillRect/>
          </a:stretch>
        </p:blipFill>
        <p:spPr>
          <a:xfrm>
            <a:off x="499700" y="2870875"/>
            <a:ext cx="2915075" cy="2530879"/>
          </a:xfrm>
          <a:prstGeom prst="rect">
            <a:avLst/>
          </a:prstGeom>
          <a:noFill/>
          <a:ln>
            <a:noFill/>
          </a:ln>
        </p:spPr>
      </p:pic>
      <p:pic>
        <p:nvPicPr>
          <p:cNvPr id="85" name="Google Shape;85;p15"/>
          <p:cNvPicPr preferRelativeResize="0"/>
          <p:nvPr/>
        </p:nvPicPr>
        <p:blipFill>
          <a:blip r:embed="rId6">
            <a:alphaModFix/>
          </a:blip>
          <a:stretch>
            <a:fillRect/>
          </a:stretch>
        </p:blipFill>
        <p:spPr>
          <a:xfrm>
            <a:off x="1070000" y="6104225"/>
            <a:ext cx="1774475" cy="27229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89" name="Shape 89"/>
        <p:cNvGrpSpPr/>
        <p:nvPr/>
      </p:nvGrpSpPr>
      <p:grpSpPr>
        <a:xfrm>
          <a:off x="0" y="0"/>
          <a:ext cx="0" cy="0"/>
          <a:chOff x="0" y="0"/>
          <a:chExt cx="0" cy="0"/>
        </a:xfrm>
      </p:grpSpPr>
      <p:sp>
        <p:nvSpPr>
          <p:cNvPr id="90" name="Google Shape;90;p16"/>
          <p:cNvSpPr txBox="1"/>
          <p:nvPr/>
        </p:nvSpPr>
        <p:spPr>
          <a:xfrm>
            <a:off x="0" y="0"/>
            <a:ext cx="7315200" cy="8781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1600">
                <a:solidFill>
                  <a:schemeClr val="dk1"/>
                </a:solidFill>
                <a:latin typeface="Halant"/>
                <a:ea typeface="Halant"/>
                <a:cs typeface="Halant"/>
                <a:sym typeface="Halant"/>
              </a:rPr>
              <a:t>Introduction to World History</a:t>
            </a:r>
            <a:endParaRPr sz="1600">
              <a:solidFill>
                <a:schemeClr val="dk1"/>
              </a:solidFill>
              <a:latin typeface="Halant"/>
              <a:ea typeface="Halant"/>
              <a:cs typeface="Halant"/>
              <a:sym typeface="Halant"/>
            </a:endParaRPr>
          </a:p>
          <a:p>
            <a:pPr indent="0" lvl="0" marL="0" rtl="0" algn="ctr">
              <a:lnSpc>
                <a:spcPct val="96999"/>
              </a:lnSpc>
              <a:spcBef>
                <a:spcPts val="0"/>
              </a:spcBef>
              <a:spcAft>
                <a:spcPts val="0"/>
              </a:spcAft>
              <a:buNone/>
            </a:pPr>
            <a:r>
              <a:rPr lang="en" sz="2400">
                <a:solidFill>
                  <a:srgbClr val="231F20"/>
                </a:solidFill>
                <a:latin typeface="Plus Jakarta Sans"/>
                <a:ea typeface="Plus Jakarta Sans"/>
                <a:cs typeface="Plus Jakarta Sans"/>
                <a:sym typeface="Plus Jakarta Sans"/>
              </a:rPr>
              <a:t>Historical Sources</a:t>
            </a:r>
            <a:endParaRPr sz="2400">
              <a:solidFill>
                <a:schemeClr val="dk1"/>
              </a:solidFill>
              <a:latin typeface="Halant"/>
              <a:ea typeface="Halant"/>
              <a:cs typeface="Halant"/>
              <a:sym typeface="Halant"/>
            </a:endParaRPr>
          </a:p>
        </p:txBody>
      </p:sp>
      <p:sp>
        <p:nvSpPr>
          <p:cNvPr id="91" name="Google Shape;91;p16"/>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pic>
        <p:nvPicPr>
          <p:cNvPr id="92" name="Google Shape;92;p16"/>
          <p:cNvPicPr preferRelativeResize="0"/>
          <p:nvPr/>
        </p:nvPicPr>
        <p:blipFill>
          <a:blip r:embed="rId3">
            <a:alphaModFix/>
          </a:blip>
          <a:stretch>
            <a:fillRect/>
          </a:stretch>
        </p:blipFill>
        <p:spPr>
          <a:xfrm>
            <a:off x="359100" y="8923350"/>
            <a:ext cx="400127" cy="400127"/>
          </a:xfrm>
          <a:prstGeom prst="rect">
            <a:avLst/>
          </a:prstGeom>
          <a:noFill/>
          <a:ln>
            <a:noFill/>
          </a:ln>
        </p:spPr>
      </p:pic>
      <p:sp>
        <p:nvSpPr>
          <p:cNvPr id="93" name="Google Shape;93;p16"/>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pic>
        <p:nvPicPr>
          <p:cNvPr id="94" name="Google Shape;94;p16"/>
          <p:cNvPicPr preferRelativeResize="0"/>
          <p:nvPr/>
        </p:nvPicPr>
        <p:blipFill>
          <a:blip r:embed="rId4">
            <a:alphaModFix/>
          </a:blip>
          <a:stretch>
            <a:fillRect/>
          </a:stretch>
        </p:blipFill>
        <p:spPr>
          <a:xfrm>
            <a:off x="203550" y="220497"/>
            <a:ext cx="980459" cy="406567"/>
          </a:xfrm>
          <a:prstGeom prst="rect">
            <a:avLst/>
          </a:prstGeom>
          <a:noFill/>
          <a:ln>
            <a:noFill/>
          </a:ln>
        </p:spPr>
      </p:pic>
      <p:graphicFrame>
        <p:nvGraphicFramePr>
          <p:cNvPr id="95" name="Google Shape;95;p16"/>
          <p:cNvGraphicFramePr/>
          <p:nvPr/>
        </p:nvGraphicFramePr>
        <p:xfrm>
          <a:off x="474175" y="1679863"/>
          <a:ext cx="3000000" cy="3000000"/>
        </p:xfrm>
        <a:graphic>
          <a:graphicData uri="http://schemas.openxmlformats.org/drawingml/2006/table">
            <a:tbl>
              <a:tblPr>
                <a:noFill/>
                <a:tableStyleId>{6EC787B3-5371-4850-943B-EF74E57D7301}</a:tableStyleId>
              </a:tblPr>
              <a:tblGrid>
                <a:gridCol w="1937000"/>
                <a:gridCol w="2115800"/>
                <a:gridCol w="2115800"/>
              </a:tblGrid>
              <a:tr h="524600">
                <a:tc gridSpan="3">
                  <a:txBody>
                    <a:bodyPr/>
                    <a:lstStyle/>
                    <a:p>
                      <a:pPr indent="0" lvl="0" marL="0" rtl="0" algn="l">
                        <a:spcBef>
                          <a:spcPts val="0"/>
                        </a:spcBef>
                        <a:spcAft>
                          <a:spcPts val="0"/>
                        </a:spcAft>
                        <a:buNone/>
                      </a:pPr>
                      <a:r>
                        <a:rPr b="1" lang="en">
                          <a:latin typeface="Inter"/>
                          <a:ea typeface="Inter"/>
                          <a:cs typeface="Inter"/>
                          <a:sym typeface="Inter"/>
                        </a:rPr>
                        <a:t>Historical Event:</a:t>
                      </a:r>
                      <a:endParaRPr b="1">
                        <a:latin typeface="Inter"/>
                        <a:ea typeface="Inter"/>
                        <a:cs typeface="Inter"/>
                        <a:sym typeface="Inter"/>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hMerge="1"/>
                <a:tc hMerge="1"/>
              </a:tr>
              <a:tr h="704825">
                <a:tc>
                  <a:txBody>
                    <a:bodyPr/>
                    <a:lstStyle/>
                    <a:p>
                      <a:pPr indent="0" lvl="0" marL="0" rtl="0" algn="ctr">
                        <a:spcBef>
                          <a:spcPts val="0"/>
                        </a:spcBef>
                        <a:spcAft>
                          <a:spcPts val="0"/>
                        </a:spcAft>
                        <a:buNone/>
                      </a:pPr>
                      <a:r>
                        <a:rPr b="1" lang="en" sz="1300">
                          <a:latin typeface="Inter"/>
                          <a:ea typeface="Inter"/>
                          <a:cs typeface="Inter"/>
                          <a:sym typeface="Inter"/>
                        </a:rPr>
                        <a:t>Description of Source</a:t>
                      </a:r>
                      <a:endParaRPr b="1" sz="1300">
                        <a:latin typeface="Inter"/>
                        <a:ea typeface="Inter"/>
                        <a:cs typeface="Inter"/>
                        <a:sym typeface="Inter"/>
                      </a:endParaRPr>
                    </a:p>
                  </a:txBody>
                  <a:tcPr marT="91425" marB="91425" marR="91425" marL="91425" anchor="ctr">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300">
                          <a:latin typeface="Inter"/>
                          <a:ea typeface="Inter"/>
                          <a:cs typeface="Inter"/>
                          <a:sym typeface="Inter"/>
                        </a:rPr>
                        <a:t>Primary or Secondary?</a:t>
                      </a:r>
                      <a:endParaRPr b="1" sz="1300">
                        <a:latin typeface="Inter"/>
                        <a:ea typeface="Inter"/>
                        <a:cs typeface="Inter"/>
                        <a:sym typeface="Inter"/>
                      </a:endParaRPr>
                    </a:p>
                    <a:p>
                      <a:pPr indent="0" lvl="0" marL="0" rtl="0" algn="ctr">
                        <a:spcBef>
                          <a:spcPts val="0"/>
                        </a:spcBef>
                        <a:spcAft>
                          <a:spcPts val="0"/>
                        </a:spcAft>
                        <a:buNone/>
                      </a:pPr>
                      <a:r>
                        <a:rPr b="1" lang="en" sz="1300">
                          <a:latin typeface="Inter"/>
                          <a:ea typeface="Inter"/>
                          <a:cs typeface="Inter"/>
                          <a:sym typeface="Inter"/>
                        </a:rPr>
                        <a:t>+ Reasoning</a:t>
                      </a:r>
                      <a:endParaRPr b="1" sz="1300">
                        <a:latin typeface="Inter"/>
                        <a:ea typeface="Inter"/>
                        <a:cs typeface="Inter"/>
                        <a:sym typeface="Inter"/>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Clr>
                          <a:schemeClr val="dk1"/>
                        </a:buClr>
                        <a:buSzPts val="1100"/>
                        <a:buFont typeface="Arial"/>
                        <a:buNone/>
                      </a:pPr>
                      <a:r>
                        <a:rPr b="1" lang="en" sz="1300">
                          <a:solidFill>
                            <a:schemeClr val="dk1"/>
                          </a:solidFill>
                          <a:latin typeface="Inter"/>
                          <a:ea typeface="Inter"/>
                          <a:cs typeface="Inter"/>
                          <a:sym typeface="Inter"/>
                        </a:rPr>
                        <a:t>Reliability</a:t>
                      </a:r>
                      <a:endParaRPr b="1" sz="1100">
                        <a:latin typeface="Inter"/>
                        <a:ea typeface="Inter"/>
                        <a:cs typeface="Inter"/>
                        <a:sym typeface="Inter"/>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1994800">
                <a:tc>
                  <a:txBody>
                    <a:bodyPr/>
                    <a:lstStyle/>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txBody>
                  <a:tcPr marT="91425" marB="91425" marR="91425" marL="91425" anchor="ctr">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700">
                        <a:latin typeface="Inter"/>
                        <a:ea typeface="Inter"/>
                        <a:cs typeface="Inter"/>
                        <a:sym typeface="Inter"/>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700">
                        <a:latin typeface="Inter"/>
                        <a:ea typeface="Inter"/>
                        <a:cs typeface="Inter"/>
                        <a:sym typeface="Inter"/>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1994800">
                <a:tc>
                  <a:txBody>
                    <a:bodyPr/>
                    <a:lstStyle/>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txBody>
                  <a:tcPr marT="91425" marB="91425" marR="91425" marL="91425" anchor="ctr">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700">
                        <a:latin typeface="Inter"/>
                        <a:ea typeface="Inter"/>
                        <a:cs typeface="Inter"/>
                        <a:sym typeface="Inter"/>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700">
                        <a:latin typeface="Inter"/>
                        <a:ea typeface="Inter"/>
                        <a:cs typeface="Inter"/>
                        <a:sym typeface="Inter"/>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1994800">
                <a:tc>
                  <a:txBody>
                    <a:bodyPr/>
                    <a:lstStyle/>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txBody>
                  <a:tcPr marT="91425" marB="91425" marR="91425" marL="91425" anchor="ctr">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700">
                        <a:latin typeface="Inter"/>
                        <a:ea typeface="Inter"/>
                        <a:cs typeface="Inter"/>
                        <a:sym typeface="Inter"/>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700">
                        <a:latin typeface="Inter"/>
                        <a:ea typeface="Inter"/>
                        <a:cs typeface="Inter"/>
                        <a:sym typeface="Inter"/>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sp>
        <p:nvSpPr>
          <p:cNvPr id="96" name="Google Shape;96;p16"/>
          <p:cNvSpPr txBox="1"/>
          <p:nvPr/>
        </p:nvSpPr>
        <p:spPr>
          <a:xfrm>
            <a:off x="424800" y="1036038"/>
            <a:ext cx="6465600" cy="643800"/>
          </a:xfrm>
          <a:prstGeom prst="rect">
            <a:avLst/>
          </a:prstGeom>
          <a:noFill/>
          <a:ln>
            <a:noFill/>
          </a:ln>
        </p:spPr>
        <p:txBody>
          <a:bodyPr anchorCtr="0" anchor="ctr" bIns="106950" lIns="106950" spcFirstLastPara="1" rIns="106950" wrap="square" tIns="106950">
            <a:noAutofit/>
          </a:bodyPr>
          <a:lstStyle/>
          <a:p>
            <a:pPr indent="0" lvl="0" marL="0" rtl="0" algn="l">
              <a:spcBef>
                <a:spcPts val="0"/>
              </a:spcBef>
              <a:spcAft>
                <a:spcPts val="0"/>
              </a:spcAft>
              <a:buNone/>
            </a:pPr>
            <a:r>
              <a:rPr b="1" lang="en" sz="1200">
                <a:latin typeface="Halant"/>
                <a:ea typeface="Halant"/>
                <a:cs typeface="Halant"/>
                <a:sym typeface="Halant"/>
              </a:rPr>
              <a:t>Directions</a:t>
            </a:r>
            <a:r>
              <a:rPr lang="en" sz="1200">
                <a:latin typeface="Halant"/>
                <a:ea typeface="Halant"/>
                <a:cs typeface="Halant"/>
                <a:sym typeface="Halant"/>
              </a:rPr>
              <a:t>: Choose a historical event and brainstorm what sources exist about this event. Provide a description of the source and then identify whether it is a primary or secondary source. Finally, describe what makes the source reliable or unreliable.</a:t>
            </a:r>
            <a:endParaRPr sz="1200">
              <a:latin typeface="Halant"/>
              <a:ea typeface="Halant"/>
              <a:cs typeface="Halant"/>
              <a:sym typeface="Halan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0" name="Shape 100"/>
        <p:cNvGrpSpPr/>
        <p:nvPr/>
      </p:nvGrpSpPr>
      <p:grpSpPr>
        <a:xfrm>
          <a:off x="0" y="0"/>
          <a:ext cx="0" cy="0"/>
          <a:chOff x="0" y="0"/>
          <a:chExt cx="0" cy="0"/>
        </a:xfrm>
      </p:grpSpPr>
      <p:sp>
        <p:nvSpPr>
          <p:cNvPr id="101" name="Google Shape;101;p17"/>
          <p:cNvSpPr txBox="1"/>
          <p:nvPr/>
        </p:nvSpPr>
        <p:spPr>
          <a:xfrm>
            <a:off x="0" y="0"/>
            <a:ext cx="7315200" cy="8781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1600">
                <a:solidFill>
                  <a:schemeClr val="dk1"/>
                </a:solidFill>
                <a:latin typeface="Halant"/>
                <a:ea typeface="Halant"/>
                <a:cs typeface="Halant"/>
                <a:sym typeface="Halant"/>
              </a:rPr>
              <a:t>Introduction to World History</a:t>
            </a:r>
            <a:endParaRPr sz="1600">
              <a:solidFill>
                <a:schemeClr val="dk1"/>
              </a:solidFill>
              <a:latin typeface="Halant"/>
              <a:ea typeface="Halant"/>
              <a:cs typeface="Halant"/>
              <a:sym typeface="Halant"/>
            </a:endParaRPr>
          </a:p>
          <a:p>
            <a:pPr indent="0" lvl="0" marL="0" rtl="0" algn="ctr">
              <a:lnSpc>
                <a:spcPct val="96999"/>
              </a:lnSpc>
              <a:spcBef>
                <a:spcPts val="0"/>
              </a:spcBef>
              <a:spcAft>
                <a:spcPts val="0"/>
              </a:spcAft>
              <a:buClr>
                <a:schemeClr val="dk1"/>
              </a:buClr>
              <a:buFont typeface="Arial"/>
              <a:buNone/>
            </a:pPr>
            <a:r>
              <a:rPr lang="en" sz="2400">
                <a:solidFill>
                  <a:srgbClr val="231F20"/>
                </a:solidFill>
                <a:latin typeface="Plus Jakarta Sans"/>
                <a:ea typeface="Plus Jakarta Sans"/>
                <a:cs typeface="Plus Jakarta Sans"/>
                <a:sym typeface="Plus Jakarta Sans"/>
              </a:rPr>
              <a:t>Historical Sources</a:t>
            </a:r>
            <a:endParaRPr sz="2400">
              <a:solidFill>
                <a:schemeClr val="dk1"/>
              </a:solidFill>
              <a:latin typeface="Halant"/>
              <a:ea typeface="Halant"/>
              <a:cs typeface="Halant"/>
              <a:sym typeface="Halant"/>
            </a:endParaRPr>
          </a:p>
        </p:txBody>
      </p:sp>
      <p:sp>
        <p:nvSpPr>
          <p:cNvPr id="102" name="Google Shape;102;p17"/>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pic>
        <p:nvPicPr>
          <p:cNvPr id="103" name="Google Shape;103;p17"/>
          <p:cNvPicPr preferRelativeResize="0"/>
          <p:nvPr/>
        </p:nvPicPr>
        <p:blipFill>
          <a:blip r:embed="rId3">
            <a:alphaModFix/>
          </a:blip>
          <a:stretch>
            <a:fillRect/>
          </a:stretch>
        </p:blipFill>
        <p:spPr>
          <a:xfrm>
            <a:off x="359100" y="8923350"/>
            <a:ext cx="400127" cy="400127"/>
          </a:xfrm>
          <a:prstGeom prst="rect">
            <a:avLst/>
          </a:prstGeom>
          <a:noFill/>
          <a:ln>
            <a:noFill/>
          </a:ln>
        </p:spPr>
      </p:pic>
      <p:sp>
        <p:nvSpPr>
          <p:cNvPr id="104" name="Google Shape;104;p17"/>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pic>
        <p:nvPicPr>
          <p:cNvPr id="105" name="Google Shape;105;p17"/>
          <p:cNvPicPr preferRelativeResize="0"/>
          <p:nvPr/>
        </p:nvPicPr>
        <p:blipFill>
          <a:blip r:embed="rId4">
            <a:alphaModFix/>
          </a:blip>
          <a:stretch>
            <a:fillRect/>
          </a:stretch>
        </p:blipFill>
        <p:spPr>
          <a:xfrm>
            <a:off x="203550" y="220497"/>
            <a:ext cx="980459" cy="406567"/>
          </a:xfrm>
          <a:prstGeom prst="rect">
            <a:avLst/>
          </a:prstGeom>
          <a:noFill/>
          <a:ln>
            <a:noFill/>
          </a:ln>
        </p:spPr>
      </p:pic>
      <p:sp>
        <p:nvSpPr>
          <p:cNvPr id="106" name="Google Shape;106;p17"/>
          <p:cNvSpPr txBox="1"/>
          <p:nvPr/>
        </p:nvSpPr>
        <p:spPr>
          <a:xfrm>
            <a:off x="242300" y="1066648"/>
            <a:ext cx="6917700" cy="8088000"/>
          </a:xfrm>
          <a:prstGeom prst="rect">
            <a:avLst/>
          </a:prstGeom>
          <a:noFill/>
          <a:ln>
            <a:noFill/>
          </a:ln>
        </p:spPr>
        <p:txBody>
          <a:bodyPr anchorCtr="0" anchor="t" bIns="113100" lIns="113100" spcFirstLastPara="1" rIns="113100" wrap="square" tIns="113100">
            <a:noAutofit/>
          </a:bodyPr>
          <a:lstStyle/>
          <a:p>
            <a:pPr indent="0" lvl="0" marL="0" rtl="0" algn="l">
              <a:spcBef>
                <a:spcPts val="0"/>
              </a:spcBef>
              <a:spcAft>
                <a:spcPts val="0"/>
              </a:spcAft>
              <a:buNone/>
            </a:pPr>
            <a:r>
              <a:rPr b="1" lang="en" sz="1200">
                <a:latin typeface="Inter"/>
                <a:ea typeface="Inter"/>
                <a:cs typeface="Inter"/>
                <a:sym typeface="Inter"/>
              </a:rPr>
              <a:t>Directions:</a:t>
            </a:r>
            <a:r>
              <a:rPr b="1" i="1" lang="en" sz="1200">
                <a:latin typeface="Inter"/>
                <a:ea typeface="Inter"/>
                <a:cs typeface="Inter"/>
                <a:sym typeface="Inter"/>
              </a:rPr>
              <a:t> </a:t>
            </a:r>
            <a:r>
              <a:rPr lang="en" sz="1200">
                <a:latin typeface="Inter"/>
                <a:ea typeface="Inter"/>
                <a:cs typeface="Inter"/>
                <a:sym typeface="Inter"/>
              </a:rPr>
              <a:t>As you follow along to the presentation use this sheet to take notes. Please be sure to keep these notes available during this unit.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304800" lvl="0" marL="457200" rtl="0" algn="l">
              <a:spcBef>
                <a:spcPts val="0"/>
              </a:spcBef>
              <a:spcAft>
                <a:spcPts val="0"/>
              </a:spcAft>
              <a:buSzPts val="1200"/>
              <a:buFont typeface="Inter"/>
              <a:buAutoNum type="arabicPeriod"/>
            </a:pPr>
            <a:r>
              <a:rPr lang="en" sz="1200">
                <a:latin typeface="Inter"/>
                <a:ea typeface="Inter"/>
                <a:cs typeface="Inter"/>
                <a:sym typeface="Inter"/>
              </a:rPr>
              <a:t>What are primary sources? Provide examples.</a:t>
            </a:r>
            <a:endParaRPr sz="1200">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A primary source is an original, firsthand account of an event, person, or time period, created by someone who experienced it directly. Examples include letters, diaries, speeches, autobiographies, and photographs.</a:t>
            </a:r>
            <a:endParaRPr b="1" sz="1200">
              <a:solidFill>
                <a:srgbClr val="E95C3D"/>
              </a:solidFill>
              <a:latin typeface="Inter"/>
              <a:ea typeface="Inter"/>
              <a:cs typeface="Inter"/>
              <a:sym typeface="Inter"/>
            </a:endParaRPr>
          </a:p>
          <a:p>
            <a:pPr indent="0" lvl="0" marL="457200" rtl="0" algn="l">
              <a:spcBef>
                <a:spcPts val="0"/>
              </a:spcBef>
              <a:spcAft>
                <a:spcPts val="0"/>
              </a:spcAft>
              <a:buNone/>
            </a:pPr>
            <a:r>
              <a:t/>
            </a:r>
            <a:endParaRPr sz="1200">
              <a:latin typeface="Inter"/>
              <a:ea typeface="Inter"/>
              <a:cs typeface="Inter"/>
              <a:sym typeface="Inter"/>
            </a:endParaRPr>
          </a:p>
          <a:p>
            <a:pPr indent="-304800" lvl="0" marL="457200" rtl="0" algn="l">
              <a:spcBef>
                <a:spcPts val="0"/>
              </a:spcBef>
              <a:spcAft>
                <a:spcPts val="0"/>
              </a:spcAft>
              <a:buSzPts val="1200"/>
              <a:buFont typeface="Inter"/>
              <a:buAutoNum type="arabicPeriod"/>
            </a:pPr>
            <a:r>
              <a:rPr lang="en" sz="1200">
                <a:latin typeface="Inter"/>
                <a:ea typeface="Inter"/>
                <a:cs typeface="Inter"/>
                <a:sym typeface="Inter"/>
              </a:rPr>
              <a:t>What makes a primary source reliable? How do can we know?</a:t>
            </a:r>
            <a:endParaRPr sz="1200">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A primary source is reliable when it gives accurate, firsthand details from someone who actually experienced the event, without much bias or influence. We can figure out if it's reliable by thinking about how close the person was to the event, their purpose for creating the source, and if they had any strong opinions that might impact their perspective.</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304800" lvl="0" marL="457200" rtl="0" algn="l">
              <a:spcBef>
                <a:spcPts val="0"/>
              </a:spcBef>
              <a:spcAft>
                <a:spcPts val="0"/>
              </a:spcAft>
              <a:buSzPts val="1200"/>
              <a:buFont typeface="Inter"/>
              <a:buAutoNum type="arabicPeriod"/>
            </a:pPr>
            <a:r>
              <a:rPr lang="en" sz="1200">
                <a:latin typeface="Inter"/>
                <a:ea typeface="Inter"/>
                <a:cs typeface="Inter"/>
                <a:sym typeface="Inter"/>
              </a:rPr>
              <a:t>What are secondary sources? Provide examples.</a:t>
            </a:r>
            <a:endParaRPr sz="1200">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A secondary source interprets, analyzes, or summarizes information from a primary source and is generally composed years after the creation of the primary source. Examples include textbooks, documentaries, and research articles.</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304800" lvl="0" marL="457200" rtl="0" algn="l">
              <a:spcBef>
                <a:spcPts val="0"/>
              </a:spcBef>
              <a:spcAft>
                <a:spcPts val="0"/>
              </a:spcAft>
              <a:buSzPts val="1200"/>
              <a:buFont typeface="Inter"/>
              <a:buAutoNum type="arabicPeriod"/>
            </a:pPr>
            <a:r>
              <a:rPr lang="en" sz="1200">
                <a:solidFill>
                  <a:schemeClr val="dk1"/>
                </a:solidFill>
                <a:latin typeface="Inter"/>
                <a:ea typeface="Inter"/>
                <a:cs typeface="Inter"/>
                <a:sym typeface="Inter"/>
              </a:rPr>
              <a:t>What makes a secondary source reliable? How do can we know?</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A secondary source is reliable if it is well-researched, accurately interprets primary sources, and is created by experts or credible authors. We can determine its reliability by checking the author's qualifications, the evidence they use, and if multiple trusted sources agree with their conclusions.</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SzPts val="1200"/>
              <a:buFont typeface="Inter"/>
              <a:buAutoNum type="arabicPeriod"/>
            </a:pPr>
            <a:r>
              <a:rPr lang="en" sz="1200">
                <a:latin typeface="Inter"/>
                <a:ea typeface="Inter"/>
                <a:cs typeface="Inter"/>
                <a:sym typeface="Inter"/>
              </a:rPr>
              <a:t>Create your own definitions for primary and secondary sources.</a:t>
            </a:r>
            <a:endParaRPr sz="1200">
              <a:latin typeface="Inter"/>
              <a:ea typeface="Inter"/>
              <a:cs typeface="Inter"/>
              <a:sym typeface="Inter"/>
            </a:endParaRPr>
          </a:p>
        </p:txBody>
      </p:sp>
      <p:graphicFrame>
        <p:nvGraphicFramePr>
          <p:cNvPr id="107" name="Google Shape;107;p17"/>
          <p:cNvGraphicFramePr/>
          <p:nvPr/>
        </p:nvGraphicFramePr>
        <p:xfrm>
          <a:off x="996050" y="6571975"/>
          <a:ext cx="3000000" cy="3000000"/>
        </p:xfrm>
        <a:graphic>
          <a:graphicData uri="http://schemas.openxmlformats.org/drawingml/2006/table">
            <a:tbl>
              <a:tblPr>
                <a:noFill/>
                <a:tableStyleId>{6EC787B3-5371-4850-943B-EF74E57D7301}</a:tableStyleId>
              </a:tblPr>
              <a:tblGrid>
                <a:gridCol w="2705100"/>
                <a:gridCol w="2705100"/>
              </a:tblGrid>
              <a:tr h="338700">
                <a:tc>
                  <a:txBody>
                    <a:bodyPr/>
                    <a:lstStyle/>
                    <a:p>
                      <a:pPr indent="0" lvl="0" marL="0" rtl="0" algn="ctr">
                        <a:spcBef>
                          <a:spcPts val="0"/>
                        </a:spcBef>
                        <a:spcAft>
                          <a:spcPts val="0"/>
                        </a:spcAft>
                        <a:buNone/>
                      </a:pPr>
                      <a:r>
                        <a:rPr b="1" lang="en">
                          <a:latin typeface="Inter"/>
                          <a:ea typeface="Inter"/>
                          <a:cs typeface="Inter"/>
                          <a:sym typeface="Inter"/>
                        </a:rPr>
                        <a:t>Primary Source</a:t>
                      </a:r>
                      <a:endParaRPr b="1">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b="1" lang="en">
                          <a:latin typeface="Inter"/>
                          <a:ea typeface="Inter"/>
                          <a:cs typeface="Inter"/>
                          <a:sym typeface="Inter"/>
                        </a:rPr>
                        <a:t>Secondary Source</a:t>
                      </a:r>
                      <a:endParaRPr b="1">
                        <a:latin typeface="Inter"/>
                        <a:ea typeface="Inter"/>
                        <a:cs typeface="Inter"/>
                        <a:sym typeface="Inter"/>
                      </a:endParaRPr>
                    </a:p>
                  </a:txBody>
                  <a:tcPr marT="91425" marB="91425" marR="91425" marL="91425"/>
                </a:tc>
              </a:tr>
              <a:tr h="1445375">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A first-hand account of a historical event</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Created based on a primary source</a:t>
                      </a:r>
                      <a:endParaRPr b="1" sz="1200">
                        <a:solidFill>
                          <a:srgbClr val="E95C3D"/>
                        </a:solidFill>
                        <a:latin typeface="Inter"/>
                        <a:ea typeface="Inter"/>
                        <a:cs typeface="Inter"/>
                        <a:sym typeface="Inter"/>
                      </a:endParaRPr>
                    </a:p>
                  </a:txBody>
                  <a:tcPr marT="91425" marB="91425" marR="91425" marL="91425"/>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1" name="Shape 111"/>
        <p:cNvGrpSpPr/>
        <p:nvPr/>
      </p:nvGrpSpPr>
      <p:grpSpPr>
        <a:xfrm>
          <a:off x="0" y="0"/>
          <a:ext cx="0" cy="0"/>
          <a:chOff x="0" y="0"/>
          <a:chExt cx="0" cy="0"/>
        </a:xfrm>
      </p:grpSpPr>
      <p:sp>
        <p:nvSpPr>
          <p:cNvPr id="112" name="Google Shape;112;p18"/>
          <p:cNvSpPr txBox="1"/>
          <p:nvPr/>
        </p:nvSpPr>
        <p:spPr>
          <a:xfrm>
            <a:off x="0" y="0"/>
            <a:ext cx="7315200" cy="8781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solidFill>
                  <a:schemeClr val="dk1"/>
                </a:solidFill>
                <a:latin typeface="Halant"/>
                <a:ea typeface="Halant"/>
                <a:cs typeface="Halant"/>
                <a:sym typeface="Halant"/>
              </a:rPr>
              <a:t>Introduction to World History</a:t>
            </a:r>
            <a:endParaRPr sz="1600">
              <a:solidFill>
                <a:schemeClr val="dk1"/>
              </a:solidFill>
              <a:latin typeface="Halant"/>
              <a:ea typeface="Halant"/>
              <a:cs typeface="Halant"/>
              <a:sym typeface="Halant"/>
            </a:endParaRPr>
          </a:p>
          <a:p>
            <a:pPr indent="0" lvl="0" marL="0" rtl="0" algn="ctr">
              <a:lnSpc>
                <a:spcPct val="96999"/>
              </a:lnSpc>
              <a:spcBef>
                <a:spcPts val="0"/>
              </a:spcBef>
              <a:spcAft>
                <a:spcPts val="0"/>
              </a:spcAft>
              <a:buNone/>
            </a:pPr>
            <a:r>
              <a:rPr lang="en" sz="2400">
                <a:solidFill>
                  <a:srgbClr val="231F20"/>
                </a:solidFill>
                <a:latin typeface="Plus Jakarta Sans"/>
                <a:ea typeface="Plus Jakarta Sans"/>
                <a:cs typeface="Plus Jakarta Sans"/>
                <a:sym typeface="Plus Jakarta Sans"/>
              </a:rPr>
              <a:t>Source Showdown</a:t>
            </a:r>
            <a:endParaRPr sz="2400">
              <a:solidFill>
                <a:schemeClr val="dk1"/>
              </a:solidFill>
              <a:latin typeface="Halant"/>
              <a:ea typeface="Halant"/>
              <a:cs typeface="Halant"/>
              <a:sym typeface="Halant"/>
            </a:endParaRPr>
          </a:p>
        </p:txBody>
      </p:sp>
      <p:sp>
        <p:nvSpPr>
          <p:cNvPr id="113" name="Google Shape;113;p18"/>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pic>
        <p:nvPicPr>
          <p:cNvPr id="114" name="Google Shape;114;p18"/>
          <p:cNvPicPr preferRelativeResize="0"/>
          <p:nvPr/>
        </p:nvPicPr>
        <p:blipFill>
          <a:blip r:embed="rId3">
            <a:alphaModFix/>
          </a:blip>
          <a:stretch>
            <a:fillRect/>
          </a:stretch>
        </p:blipFill>
        <p:spPr>
          <a:xfrm>
            <a:off x="359100" y="8923350"/>
            <a:ext cx="400127" cy="400127"/>
          </a:xfrm>
          <a:prstGeom prst="rect">
            <a:avLst/>
          </a:prstGeom>
          <a:noFill/>
          <a:ln>
            <a:noFill/>
          </a:ln>
        </p:spPr>
      </p:pic>
      <p:sp>
        <p:nvSpPr>
          <p:cNvPr id="115" name="Google Shape;115;p18"/>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pic>
        <p:nvPicPr>
          <p:cNvPr id="116" name="Google Shape;116;p18"/>
          <p:cNvPicPr preferRelativeResize="0"/>
          <p:nvPr/>
        </p:nvPicPr>
        <p:blipFill>
          <a:blip r:embed="rId4">
            <a:alphaModFix/>
          </a:blip>
          <a:stretch>
            <a:fillRect/>
          </a:stretch>
        </p:blipFill>
        <p:spPr>
          <a:xfrm>
            <a:off x="203550" y="220497"/>
            <a:ext cx="980459" cy="406567"/>
          </a:xfrm>
          <a:prstGeom prst="rect">
            <a:avLst/>
          </a:prstGeom>
          <a:noFill/>
          <a:ln>
            <a:noFill/>
          </a:ln>
        </p:spPr>
      </p:pic>
      <p:graphicFrame>
        <p:nvGraphicFramePr>
          <p:cNvPr id="117" name="Google Shape;117;p18"/>
          <p:cNvGraphicFramePr/>
          <p:nvPr/>
        </p:nvGraphicFramePr>
        <p:xfrm>
          <a:off x="474175" y="1598388"/>
          <a:ext cx="3000000" cy="3000000"/>
        </p:xfrm>
        <a:graphic>
          <a:graphicData uri="http://schemas.openxmlformats.org/drawingml/2006/table">
            <a:tbl>
              <a:tblPr>
                <a:noFill/>
                <a:tableStyleId>{6EC787B3-5371-4850-943B-EF74E57D7301}</a:tableStyleId>
              </a:tblPr>
              <a:tblGrid>
                <a:gridCol w="3077225"/>
                <a:gridCol w="1476550"/>
                <a:gridCol w="1978075"/>
              </a:tblGrid>
              <a:tr h="1229950">
                <a:tc>
                  <a:txBody>
                    <a:bodyPr/>
                    <a:lstStyle/>
                    <a:p>
                      <a:pPr indent="0" lvl="0" marL="0" rtl="0" algn="ctr">
                        <a:spcBef>
                          <a:spcPts val="0"/>
                        </a:spcBef>
                        <a:spcAft>
                          <a:spcPts val="0"/>
                        </a:spcAft>
                        <a:buNone/>
                      </a:pPr>
                      <a:r>
                        <a:rPr b="1" lang="en" sz="1300">
                          <a:latin typeface="Inter"/>
                          <a:ea typeface="Inter"/>
                          <a:cs typeface="Inter"/>
                          <a:sym typeface="Inter"/>
                        </a:rPr>
                        <a:t>Source</a:t>
                      </a:r>
                      <a:endParaRPr b="1" sz="1300">
                        <a:latin typeface="Inter"/>
                        <a:ea typeface="Inter"/>
                        <a:cs typeface="Inter"/>
                        <a:sym typeface="Inter"/>
                      </a:endParaRPr>
                    </a:p>
                  </a:txBody>
                  <a:tcPr marT="91425" marB="91425" marR="91425" marL="91425" anchor="ctr">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300">
                          <a:latin typeface="Inter"/>
                          <a:ea typeface="Inter"/>
                          <a:cs typeface="Inter"/>
                          <a:sym typeface="Inter"/>
                        </a:rPr>
                        <a:t>Description of Source</a:t>
                      </a:r>
                      <a:endParaRPr b="1" sz="1300">
                        <a:latin typeface="Inter"/>
                        <a:ea typeface="Inter"/>
                        <a:cs typeface="Inter"/>
                        <a:sym typeface="Inter"/>
                      </a:endParaRPr>
                    </a:p>
                  </a:txBody>
                  <a:tcPr marT="91425" marB="91425" marR="91425" marL="91425" anchor="ctr">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300">
                          <a:latin typeface="Inter"/>
                          <a:ea typeface="Inter"/>
                          <a:cs typeface="Inter"/>
                          <a:sym typeface="Inter"/>
                        </a:rPr>
                        <a:t>Primary or Secondary?</a:t>
                      </a:r>
                      <a:endParaRPr b="1" sz="1300">
                        <a:latin typeface="Inter"/>
                        <a:ea typeface="Inter"/>
                        <a:cs typeface="Inter"/>
                        <a:sym typeface="Inter"/>
                      </a:endParaRPr>
                    </a:p>
                    <a:p>
                      <a:pPr indent="0" lvl="0" marL="0" rtl="0" algn="ctr">
                        <a:spcBef>
                          <a:spcPts val="0"/>
                        </a:spcBef>
                        <a:spcAft>
                          <a:spcPts val="0"/>
                        </a:spcAft>
                        <a:buNone/>
                      </a:pPr>
                      <a:r>
                        <a:rPr b="1" lang="en" sz="1300">
                          <a:latin typeface="Inter"/>
                          <a:ea typeface="Inter"/>
                          <a:cs typeface="Inter"/>
                          <a:sym typeface="Inter"/>
                        </a:rPr>
                        <a:t>+ Reasoning</a:t>
                      </a:r>
                      <a:endParaRPr b="1" sz="1300">
                        <a:latin typeface="Inter"/>
                        <a:ea typeface="Inter"/>
                        <a:cs typeface="Inter"/>
                        <a:sym typeface="Inter"/>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3099100">
                <a:tc>
                  <a:txBody>
                    <a:bodyPr/>
                    <a:lstStyle/>
                    <a:p>
                      <a:pPr indent="0" lvl="0" marL="0" rtl="0" algn="l">
                        <a:spcBef>
                          <a:spcPts val="0"/>
                        </a:spcBef>
                        <a:spcAft>
                          <a:spcPts val="0"/>
                        </a:spcAft>
                        <a:buNone/>
                      </a:pPr>
                      <a:r>
                        <a:t/>
                      </a:r>
                      <a:endParaRPr sz="1700">
                        <a:latin typeface="Inter SemiBold"/>
                        <a:ea typeface="Inter SemiBold"/>
                        <a:cs typeface="Inter SemiBold"/>
                        <a:sym typeface="Inter SemiBold"/>
                      </a:endParaRPr>
                    </a:p>
                    <a:p>
                      <a:pPr indent="0" lvl="0" marL="0" rtl="0" algn="l">
                        <a:spcBef>
                          <a:spcPts val="0"/>
                        </a:spcBef>
                        <a:spcAft>
                          <a:spcPts val="0"/>
                        </a:spcAft>
                        <a:buNone/>
                      </a:pPr>
                      <a:r>
                        <a:t/>
                      </a:r>
                      <a:endParaRPr sz="1700">
                        <a:latin typeface="Inter SemiBold"/>
                        <a:ea typeface="Inter SemiBold"/>
                        <a:cs typeface="Inter SemiBold"/>
                        <a:sym typeface="Inter SemiBold"/>
                      </a:endParaRPr>
                    </a:p>
                    <a:p>
                      <a:pPr indent="0" lvl="0" marL="0" rtl="0" algn="l">
                        <a:spcBef>
                          <a:spcPts val="0"/>
                        </a:spcBef>
                        <a:spcAft>
                          <a:spcPts val="0"/>
                        </a:spcAft>
                        <a:buNone/>
                      </a:pPr>
                      <a:r>
                        <a:t/>
                      </a:r>
                      <a:endParaRPr sz="1700">
                        <a:latin typeface="Inter SemiBold"/>
                        <a:ea typeface="Inter SemiBold"/>
                        <a:cs typeface="Inter SemiBold"/>
                        <a:sym typeface="Inter SemiBold"/>
                      </a:endParaRPr>
                    </a:p>
                    <a:p>
                      <a:pPr indent="0" lvl="0" marL="0" rtl="0" algn="l">
                        <a:spcBef>
                          <a:spcPts val="0"/>
                        </a:spcBef>
                        <a:spcAft>
                          <a:spcPts val="0"/>
                        </a:spcAft>
                        <a:buNone/>
                      </a:pPr>
                      <a:r>
                        <a:t/>
                      </a:r>
                      <a:endParaRPr sz="1700">
                        <a:latin typeface="Inter SemiBold"/>
                        <a:ea typeface="Inter SemiBold"/>
                        <a:cs typeface="Inter SemiBold"/>
                        <a:sym typeface="Inter SemiBold"/>
                      </a:endParaRPr>
                    </a:p>
                    <a:p>
                      <a:pPr indent="0" lvl="0" marL="0" rtl="0" algn="l">
                        <a:spcBef>
                          <a:spcPts val="0"/>
                        </a:spcBef>
                        <a:spcAft>
                          <a:spcPts val="0"/>
                        </a:spcAft>
                        <a:buNone/>
                      </a:pPr>
                      <a:r>
                        <a:t/>
                      </a:r>
                      <a:endParaRPr sz="1700">
                        <a:latin typeface="Inter SemiBold"/>
                        <a:ea typeface="Inter SemiBold"/>
                        <a:cs typeface="Inter SemiBold"/>
                        <a:sym typeface="Inter SemiBold"/>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i="1" lang="en" sz="1200">
                          <a:solidFill>
                            <a:schemeClr val="dk1"/>
                          </a:solidFill>
                          <a:latin typeface="Inter"/>
                          <a:ea typeface="Inter"/>
                          <a:cs typeface="Inter"/>
                          <a:sym typeface="Inter"/>
                        </a:rPr>
                        <a:t>Raising the Flag on Iwo Jima, </a:t>
                      </a:r>
                      <a:r>
                        <a:rPr lang="en" sz="1200">
                          <a:solidFill>
                            <a:schemeClr val="dk1"/>
                          </a:solidFill>
                          <a:latin typeface="Inter"/>
                          <a:ea typeface="Inter"/>
                          <a:cs typeface="Inter"/>
                          <a:sym typeface="Inter"/>
                        </a:rPr>
                        <a:t>1945.</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Photograph of six United States Marines raising the U.S. flag atop Mount Suribachi during the Battle of Iwo Jima in the final stages of the Pacific War during WWII.</a:t>
                      </a:r>
                      <a:endParaRPr sz="1200">
                        <a:solidFill>
                          <a:schemeClr val="dk1"/>
                        </a:solidFill>
                        <a:latin typeface="Inter"/>
                        <a:ea typeface="Inter"/>
                        <a:cs typeface="Inter"/>
                        <a:sym typeface="Inter"/>
                      </a:endParaRPr>
                    </a:p>
                  </a:txBody>
                  <a:tcPr marT="91425" marB="91425" marR="91425" marL="91425" anchor="ctr">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solidFill>
                            <a:srgbClr val="E95C3D"/>
                          </a:solidFill>
                          <a:latin typeface="Inter SemiBold"/>
                          <a:ea typeface="Inter SemiBold"/>
                          <a:cs typeface="Inter SemiBold"/>
                          <a:sym typeface="Inter SemiBold"/>
                        </a:rPr>
                        <a:t>This is a primary source. It is a direct photograph taken during the actual event in 1945, capturing the moment when six U.S. Marines raised the flag on Mount Suribachi during the Battle of Iwo Jima in WWII.</a:t>
                      </a:r>
                      <a:endParaRPr sz="1200">
                        <a:solidFill>
                          <a:srgbClr val="E95C3D"/>
                        </a:solidFill>
                        <a:latin typeface="Inter SemiBold"/>
                        <a:ea typeface="Inter SemiBold"/>
                        <a:cs typeface="Inter SemiBold"/>
                        <a:sym typeface="Inter SemiBold"/>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2918175">
                <a:tc>
                  <a:txBody>
                    <a:bodyPr/>
                    <a:lstStyle/>
                    <a:p>
                      <a:pPr indent="0" lvl="0" marL="0" rtl="0" algn="l">
                        <a:spcBef>
                          <a:spcPts val="0"/>
                        </a:spcBef>
                        <a:spcAft>
                          <a:spcPts val="0"/>
                        </a:spcAft>
                        <a:buNone/>
                      </a:pPr>
                      <a:r>
                        <a:t/>
                      </a:r>
                      <a:endParaRPr sz="1700">
                        <a:latin typeface="Inter SemiBold"/>
                        <a:ea typeface="Inter SemiBold"/>
                        <a:cs typeface="Inter SemiBold"/>
                        <a:sym typeface="Inter SemiBold"/>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solidFill>
                            <a:schemeClr val="dk1"/>
                          </a:solidFill>
                          <a:latin typeface="Inter"/>
                          <a:ea typeface="Inter"/>
                          <a:cs typeface="Inter"/>
                          <a:sym typeface="Inter"/>
                        </a:rPr>
                        <a:t>John Fea, </a:t>
                      </a:r>
                      <a:r>
                        <a:rPr i="1" lang="en" sz="1200">
                          <a:solidFill>
                            <a:schemeClr val="dk1"/>
                          </a:solidFill>
                          <a:latin typeface="Inter"/>
                          <a:ea typeface="Inter"/>
                          <a:cs typeface="Inter"/>
                          <a:sym typeface="Inter"/>
                        </a:rPr>
                        <a:t>Why Study History: Reflecting on the Importance of the Past</a:t>
                      </a:r>
                      <a:r>
                        <a:rPr lang="en" sz="1200">
                          <a:solidFill>
                            <a:schemeClr val="dk1"/>
                          </a:solidFill>
                          <a:latin typeface="Inter"/>
                          <a:ea typeface="Inter"/>
                          <a:cs typeface="Inter"/>
                          <a:sym typeface="Inter"/>
                        </a:rPr>
                        <a:t>, 2013.</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Book about historical moments. </a:t>
                      </a:r>
                      <a:endParaRPr i="1" sz="1200">
                        <a:solidFill>
                          <a:schemeClr val="dk1"/>
                        </a:solidFill>
                        <a:latin typeface="Inter"/>
                        <a:ea typeface="Inter"/>
                        <a:cs typeface="Inter"/>
                        <a:sym typeface="Inter"/>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solidFill>
                            <a:srgbClr val="E95C3D"/>
                          </a:solidFill>
                          <a:latin typeface="Inter SemiBold"/>
                          <a:ea typeface="Inter SemiBold"/>
                          <a:cs typeface="Inter SemiBold"/>
                          <a:sym typeface="Inter SemiBold"/>
                        </a:rPr>
                        <a:t>This is a secondary source. This book is an analysis and interpretation of historical moments, written after the events occurred.</a:t>
                      </a:r>
                      <a:endParaRPr sz="1200">
                        <a:solidFill>
                          <a:srgbClr val="E95C3D"/>
                        </a:solidFill>
                        <a:latin typeface="Inter SemiBold"/>
                        <a:ea typeface="Inter SemiBold"/>
                        <a:cs typeface="Inter SemiBold"/>
                        <a:sym typeface="Inter SemiBold"/>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sp>
        <p:nvSpPr>
          <p:cNvPr id="118" name="Google Shape;118;p18"/>
          <p:cNvSpPr txBox="1"/>
          <p:nvPr/>
        </p:nvSpPr>
        <p:spPr>
          <a:xfrm>
            <a:off x="359100" y="954600"/>
            <a:ext cx="6426600" cy="643800"/>
          </a:xfrm>
          <a:prstGeom prst="rect">
            <a:avLst/>
          </a:prstGeom>
          <a:noFill/>
          <a:ln>
            <a:noFill/>
          </a:ln>
        </p:spPr>
        <p:txBody>
          <a:bodyPr anchorCtr="0" anchor="ctr" bIns="106950" lIns="106950" spcFirstLastPara="1" rIns="106950" wrap="square" tIns="106950">
            <a:noAutofit/>
          </a:bodyPr>
          <a:lstStyle/>
          <a:p>
            <a:pPr indent="0" lvl="0" marL="0" rtl="0" algn="l">
              <a:spcBef>
                <a:spcPts val="0"/>
              </a:spcBef>
              <a:spcAft>
                <a:spcPts val="0"/>
              </a:spcAft>
              <a:buNone/>
            </a:pPr>
            <a:r>
              <a:rPr b="1" lang="en" sz="1200">
                <a:latin typeface="Inter"/>
                <a:ea typeface="Inter"/>
                <a:cs typeface="Inter"/>
                <a:sym typeface="Inter"/>
              </a:rPr>
              <a:t>Directions</a:t>
            </a:r>
            <a:r>
              <a:rPr lang="en" sz="1200">
                <a:latin typeface="Inter"/>
                <a:ea typeface="Inter"/>
                <a:cs typeface="Inter"/>
                <a:sym typeface="Inter"/>
              </a:rPr>
              <a:t>: Examine the sources with your partner and discuss which sources are primary or secondary sources. Explain your reasoning in the space provided. </a:t>
            </a:r>
            <a:endParaRPr sz="1200">
              <a:latin typeface="Inter"/>
              <a:ea typeface="Inter"/>
              <a:cs typeface="Inter"/>
              <a:sym typeface="Inter"/>
            </a:endParaRPr>
          </a:p>
        </p:txBody>
      </p:sp>
      <p:pic>
        <p:nvPicPr>
          <p:cNvPr id="119" name="Google Shape;119;p18"/>
          <p:cNvPicPr preferRelativeResize="0"/>
          <p:nvPr/>
        </p:nvPicPr>
        <p:blipFill>
          <a:blip r:embed="rId5">
            <a:alphaModFix/>
          </a:blip>
          <a:stretch>
            <a:fillRect/>
          </a:stretch>
        </p:blipFill>
        <p:spPr>
          <a:xfrm>
            <a:off x="514113" y="3197250"/>
            <a:ext cx="2997350" cy="2270024"/>
          </a:xfrm>
          <a:prstGeom prst="rect">
            <a:avLst/>
          </a:prstGeom>
          <a:noFill/>
          <a:ln>
            <a:noFill/>
          </a:ln>
        </p:spPr>
      </p:pic>
      <p:pic>
        <p:nvPicPr>
          <p:cNvPr id="120" name="Google Shape;120;p18"/>
          <p:cNvPicPr preferRelativeResize="0"/>
          <p:nvPr/>
        </p:nvPicPr>
        <p:blipFill>
          <a:blip r:embed="rId6">
            <a:alphaModFix/>
          </a:blip>
          <a:stretch>
            <a:fillRect/>
          </a:stretch>
        </p:blipFill>
        <p:spPr>
          <a:xfrm>
            <a:off x="1103563" y="5986675"/>
            <a:ext cx="1818450" cy="281032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4" name="Shape 124"/>
        <p:cNvGrpSpPr/>
        <p:nvPr/>
      </p:nvGrpSpPr>
      <p:grpSpPr>
        <a:xfrm>
          <a:off x="0" y="0"/>
          <a:ext cx="0" cy="0"/>
          <a:chOff x="0" y="0"/>
          <a:chExt cx="0" cy="0"/>
        </a:xfrm>
      </p:grpSpPr>
      <p:sp>
        <p:nvSpPr>
          <p:cNvPr id="125" name="Google Shape;125;p19"/>
          <p:cNvSpPr txBox="1"/>
          <p:nvPr/>
        </p:nvSpPr>
        <p:spPr>
          <a:xfrm>
            <a:off x="0" y="0"/>
            <a:ext cx="7315200" cy="8781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solidFill>
                  <a:schemeClr val="dk1"/>
                </a:solidFill>
                <a:latin typeface="Halant"/>
                <a:ea typeface="Halant"/>
                <a:cs typeface="Halant"/>
                <a:sym typeface="Halant"/>
              </a:rPr>
              <a:t>Introduction to World History</a:t>
            </a:r>
            <a:endParaRPr sz="1600">
              <a:solidFill>
                <a:schemeClr val="dk1"/>
              </a:solidFill>
              <a:latin typeface="Halant"/>
              <a:ea typeface="Halant"/>
              <a:cs typeface="Halant"/>
              <a:sym typeface="Halant"/>
            </a:endParaRPr>
          </a:p>
          <a:p>
            <a:pPr indent="0" lvl="0" marL="0" rtl="0" algn="ctr">
              <a:lnSpc>
                <a:spcPct val="96999"/>
              </a:lnSpc>
              <a:spcBef>
                <a:spcPts val="0"/>
              </a:spcBef>
              <a:spcAft>
                <a:spcPts val="0"/>
              </a:spcAft>
              <a:buNone/>
            </a:pPr>
            <a:r>
              <a:rPr lang="en" sz="2400">
                <a:solidFill>
                  <a:srgbClr val="231F20"/>
                </a:solidFill>
                <a:latin typeface="Plus Jakarta Sans"/>
                <a:ea typeface="Plus Jakarta Sans"/>
                <a:cs typeface="Plus Jakarta Sans"/>
                <a:sym typeface="Plus Jakarta Sans"/>
              </a:rPr>
              <a:t>Source Showdown</a:t>
            </a:r>
            <a:endParaRPr sz="2400">
              <a:solidFill>
                <a:schemeClr val="dk1"/>
              </a:solidFill>
              <a:latin typeface="Halant"/>
              <a:ea typeface="Halant"/>
              <a:cs typeface="Halant"/>
              <a:sym typeface="Halant"/>
            </a:endParaRPr>
          </a:p>
        </p:txBody>
      </p:sp>
      <p:sp>
        <p:nvSpPr>
          <p:cNvPr id="126" name="Google Shape;126;p19"/>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pic>
        <p:nvPicPr>
          <p:cNvPr id="127" name="Google Shape;127;p19"/>
          <p:cNvPicPr preferRelativeResize="0"/>
          <p:nvPr/>
        </p:nvPicPr>
        <p:blipFill>
          <a:blip r:embed="rId3">
            <a:alphaModFix/>
          </a:blip>
          <a:stretch>
            <a:fillRect/>
          </a:stretch>
        </p:blipFill>
        <p:spPr>
          <a:xfrm>
            <a:off x="359100" y="8923350"/>
            <a:ext cx="400127" cy="400127"/>
          </a:xfrm>
          <a:prstGeom prst="rect">
            <a:avLst/>
          </a:prstGeom>
          <a:noFill/>
          <a:ln>
            <a:noFill/>
          </a:ln>
        </p:spPr>
      </p:pic>
      <p:sp>
        <p:nvSpPr>
          <p:cNvPr id="128" name="Google Shape;128;p19"/>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pic>
        <p:nvPicPr>
          <p:cNvPr id="129" name="Google Shape;129;p19"/>
          <p:cNvPicPr preferRelativeResize="0"/>
          <p:nvPr/>
        </p:nvPicPr>
        <p:blipFill>
          <a:blip r:embed="rId4">
            <a:alphaModFix/>
          </a:blip>
          <a:stretch>
            <a:fillRect/>
          </a:stretch>
        </p:blipFill>
        <p:spPr>
          <a:xfrm>
            <a:off x="203550" y="220497"/>
            <a:ext cx="980459" cy="406567"/>
          </a:xfrm>
          <a:prstGeom prst="rect">
            <a:avLst/>
          </a:prstGeom>
          <a:noFill/>
          <a:ln>
            <a:noFill/>
          </a:ln>
        </p:spPr>
      </p:pic>
      <p:graphicFrame>
        <p:nvGraphicFramePr>
          <p:cNvPr id="130" name="Google Shape;130;p19"/>
          <p:cNvGraphicFramePr/>
          <p:nvPr/>
        </p:nvGraphicFramePr>
        <p:xfrm>
          <a:off x="391675" y="1151588"/>
          <a:ext cx="3000000" cy="3000000"/>
        </p:xfrm>
        <a:graphic>
          <a:graphicData uri="http://schemas.openxmlformats.org/drawingml/2006/table">
            <a:tbl>
              <a:tblPr>
                <a:noFill/>
                <a:tableStyleId>{6EC787B3-5371-4850-943B-EF74E57D7301}</a:tableStyleId>
              </a:tblPr>
              <a:tblGrid>
                <a:gridCol w="3077225"/>
                <a:gridCol w="1476550"/>
                <a:gridCol w="1978075"/>
              </a:tblGrid>
              <a:tr h="1229950">
                <a:tc>
                  <a:txBody>
                    <a:bodyPr/>
                    <a:lstStyle/>
                    <a:p>
                      <a:pPr indent="0" lvl="0" marL="0" rtl="0" algn="ctr">
                        <a:spcBef>
                          <a:spcPts val="0"/>
                        </a:spcBef>
                        <a:spcAft>
                          <a:spcPts val="0"/>
                        </a:spcAft>
                        <a:buNone/>
                      </a:pPr>
                      <a:r>
                        <a:rPr b="1" lang="en" sz="1300">
                          <a:latin typeface="Inter"/>
                          <a:ea typeface="Inter"/>
                          <a:cs typeface="Inter"/>
                          <a:sym typeface="Inter"/>
                        </a:rPr>
                        <a:t>Source</a:t>
                      </a:r>
                      <a:endParaRPr b="1" sz="1300">
                        <a:latin typeface="Inter"/>
                        <a:ea typeface="Inter"/>
                        <a:cs typeface="Inter"/>
                        <a:sym typeface="Inter"/>
                      </a:endParaRPr>
                    </a:p>
                  </a:txBody>
                  <a:tcPr marT="91425" marB="91425" marR="91425" marL="91425" anchor="ctr">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300">
                          <a:latin typeface="Inter"/>
                          <a:ea typeface="Inter"/>
                          <a:cs typeface="Inter"/>
                          <a:sym typeface="Inter"/>
                        </a:rPr>
                        <a:t>Description of Source</a:t>
                      </a:r>
                      <a:endParaRPr b="1" sz="1300">
                        <a:latin typeface="Inter"/>
                        <a:ea typeface="Inter"/>
                        <a:cs typeface="Inter"/>
                        <a:sym typeface="Inter"/>
                      </a:endParaRPr>
                    </a:p>
                  </a:txBody>
                  <a:tcPr marT="91425" marB="91425" marR="91425" marL="91425" anchor="ctr">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300">
                          <a:latin typeface="Inter"/>
                          <a:ea typeface="Inter"/>
                          <a:cs typeface="Inter"/>
                          <a:sym typeface="Inter"/>
                        </a:rPr>
                        <a:t>Primary or Secondary?</a:t>
                      </a:r>
                      <a:endParaRPr b="1" sz="1300">
                        <a:latin typeface="Inter"/>
                        <a:ea typeface="Inter"/>
                        <a:cs typeface="Inter"/>
                        <a:sym typeface="Inter"/>
                      </a:endParaRPr>
                    </a:p>
                    <a:p>
                      <a:pPr indent="0" lvl="0" marL="0" rtl="0" algn="ctr">
                        <a:spcBef>
                          <a:spcPts val="0"/>
                        </a:spcBef>
                        <a:spcAft>
                          <a:spcPts val="0"/>
                        </a:spcAft>
                        <a:buNone/>
                      </a:pPr>
                      <a:r>
                        <a:rPr b="1" lang="en" sz="1300">
                          <a:latin typeface="Inter"/>
                          <a:ea typeface="Inter"/>
                          <a:cs typeface="Inter"/>
                          <a:sym typeface="Inter"/>
                        </a:rPr>
                        <a:t>+ Reasoning</a:t>
                      </a:r>
                      <a:endParaRPr b="1" sz="1300">
                        <a:latin typeface="Inter"/>
                        <a:ea typeface="Inter"/>
                        <a:cs typeface="Inter"/>
                        <a:sym typeface="Inter"/>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3576150">
                <a:tc>
                  <a:txBody>
                    <a:bodyPr/>
                    <a:lstStyle/>
                    <a:p>
                      <a:pPr indent="0" lvl="0" marL="0" rtl="0" algn="l">
                        <a:spcBef>
                          <a:spcPts val="0"/>
                        </a:spcBef>
                        <a:spcAft>
                          <a:spcPts val="0"/>
                        </a:spcAft>
                        <a:buNone/>
                      </a:pPr>
                      <a:r>
                        <a:t/>
                      </a:r>
                      <a:endParaRPr sz="1700">
                        <a:latin typeface="Inter SemiBold"/>
                        <a:ea typeface="Inter SemiBold"/>
                        <a:cs typeface="Inter SemiBold"/>
                        <a:sym typeface="Inter SemiBold"/>
                      </a:endParaRPr>
                    </a:p>
                    <a:p>
                      <a:pPr indent="0" lvl="0" marL="0" rtl="0" algn="l">
                        <a:spcBef>
                          <a:spcPts val="0"/>
                        </a:spcBef>
                        <a:spcAft>
                          <a:spcPts val="0"/>
                        </a:spcAft>
                        <a:buNone/>
                      </a:pPr>
                      <a:r>
                        <a:t/>
                      </a:r>
                      <a:endParaRPr sz="1700">
                        <a:latin typeface="Inter SemiBold"/>
                        <a:ea typeface="Inter SemiBold"/>
                        <a:cs typeface="Inter SemiBold"/>
                        <a:sym typeface="Inter SemiBold"/>
                      </a:endParaRPr>
                    </a:p>
                    <a:p>
                      <a:pPr indent="0" lvl="0" marL="0" rtl="0" algn="l">
                        <a:spcBef>
                          <a:spcPts val="0"/>
                        </a:spcBef>
                        <a:spcAft>
                          <a:spcPts val="0"/>
                        </a:spcAft>
                        <a:buNone/>
                      </a:pPr>
                      <a:r>
                        <a:t/>
                      </a:r>
                      <a:endParaRPr sz="1700">
                        <a:latin typeface="Inter SemiBold"/>
                        <a:ea typeface="Inter SemiBold"/>
                        <a:cs typeface="Inter SemiBold"/>
                        <a:sym typeface="Inter SemiBold"/>
                      </a:endParaRPr>
                    </a:p>
                    <a:p>
                      <a:pPr indent="0" lvl="0" marL="0" rtl="0" algn="l">
                        <a:spcBef>
                          <a:spcPts val="0"/>
                        </a:spcBef>
                        <a:spcAft>
                          <a:spcPts val="0"/>
                        </a:spcAft>
                        <a:buNone/>
                      </a:pPr>
                      <a:r>
                        <a:t/>
                      </a:r>
                      <a:endParaRPr sz="1700">
                        <a:latin typeface="Inter SemiBold"/>
                        <a:ea typeface="Inter SemiBold"/>
                        <a:cs typeface="Inter SemiBold"/>
                        <a:sym typeface="Inter SemiBold"/>
                      </a:endParaRPr>
                    </a:p>
                    <a:p>
                      <a:pPr indent="0" lvl="0" marL="0" rtl="0" algn="l">
                        <a:spcBef>
                          <a:spcPts val="0"/>
                        </a:spcBef>
                        <a:spcAft>
                          <a:spcPts val="0"/>
                        </a:spcAft>
                        <a:buNone/>
                      </a:pPr>
                      <a:r>
                        <a:t/>
                      </a:r>
                      <a:endParaRPr sz="1700">
                        <a:latin typeface="Inter SemiBold"/>
                        <a:ea typeface="Inter SemiBold"/>
                        <a:cs typeface="Inter SemiBold"/>
                        <a:sym typeface="Inter SemiBold"/>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i="1" lang="en" sz="1200">
                          <a:solidFill>
                            <a:schemeClr val="dk1"/>
                          </a:solidFill>
                          <a:latin typeface="Inter"/>
                          <a:ea typeface="Inter"/>
                          <a:cs typeface="Inter"/>
                          <a:sym typeface="Inter"/>
                        </a:rPr>
                        <a:t>Code of Napoleon, </a:t>
                      </a:r>
                      <a:r>
                        <a:rPr lang="en" sz="1200">
                          <a:solidFill>
                            <a:schemeClr val="dk1"/>
                          </a:solidFill>
                          <a:latin typeface="Inter"/>
                          <a:ea typeface="Inter"/>
                          <a:cs typeface="Inter"/>
                          <a:sym typeface="Inter"/>
                        </a:rPr>
                        <a:t>1804.</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Also known as the French Civil Code, is a set of laws that govern private law in France. It was enacted in 1804 by Napoleon Bonaparte and was the first major revision of French law since the Roman era. </a:t>
                      </a:r>
                      <a:endParaRPr sz="1200">
                        <a:solidFill>
                          <a:schemeClr val="dk1"/>
                        </a:solidFill>
                        <a:latin typeface="Inter"/>
                        <a:ea typeface="Inter"/>
                        <a:cs typeface="Inter"/>
                        <a:sym typeface="Inter"/>
                      </a:endParaRPr>
                    </a:p>
                  </a:txBody>
                  <a:tcPr marT="91425" marB="91425" marR="91425" marL="91425" anchor="ctr">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solidFill>
                            <a:srgbClr val="E95C3D"/>
                          </a:solidFill>
                          <a:latin typeface="Inter SemiBold"/>
                          <a:ea typeface="Inter SemiBold"/>
                          <a:cs typeface="Inter SemiBold"/>
                          <a:sym typeface="Inter SemiBold"/>
                        </a:rPr>
                        <a:t>This is a primary source. As an original legal document from the time, it directly reflects the laws and principles established in Napoleonic France.</a:t>
                      </a:r>
                      <a:endParaRPr sz="1200">
                        <a:solidFill>
                          <a:srgbClr val="E95C3D"/>
                        </a:solidFill>
                        <a:latin typeface="Inter SemiBold"/>
                        <a:ea typeface="Inter SemiBold"/>
                        <a:cs typeface="Inter SemiBold"/>
                        <a:sym typeface="Inter SemiBold"/>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2918175">
                <a:tc>
                  <a:txBody>
                    <a:bodyPr/>
                    <a:lstStyle/>
                    <a:p>
                      <a:pPr indent="0" lvl="0" marL="0" rtl="0" algn="l">
                        <a:spcBef>
                          <a:spcPts val="0"/>
                        </a:spcBef>
                        <a:spcAft>
                          <a:spcPts val="0"/>
                        </a:spcAft>
                        <a:buNone/>
                      </a:pPr>
                      <a:r>
                        <a:t/>
                      </a:r>
                      <a:endParaRPr sz="1700">
                        <a:latin typeface="Inter SemiBold"/>
                        <a:ea typeface="Inter SemiBold"/>
                        <a:cs typeface="Inter SemiBold"/>
                        <a:sym typeface="Inter SemiBold"/>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i="1" lang="en" sz="1200">
                          <a:solidFill>
                            <a:schemeClr val="dk1"/>
                          </a:solidFill>
                          <a:latin typeface="Inter"/>
                          <a:ea typeface="Inter"/>
                          <a:cs typeface="Inter"/>
                          <a:sym typeface="Inter"/>
                        </a:rPr>
                        <a:t>Black Spartacus: The Epic Life of Toussaint Louverture</a:t>
                      </a:r>
                      <a:r>
                        <a:rPr lang="en" sz="1200">
                          <a:solidFill>
                            <a:schemeClr val="dk1"/>
                          </a:solidFill>
                          <a:latin typeface="Inter"/>
                          <a:ea typeface="Inter"/>
                          <a:cs typeface="Inter"/>
                          <a:sym typeface="Inter"/>
                        </a:rPr>
                        <a:t> by Sudhir Hazareesingh, 2020.</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Biography about </a:t>
                      </a:r>
                      <a:r>
                        <a:rPr i="1" lang="en" sz="1200">
                          <a:solidFill>
                            <a:schemeClr val="dk1"/>
                          </a:solidFill>
                          <a:latin typeface="Inter"/>
                          <a:ea typeface="Inter"/>
                          <a:cs typeface="Inter"/>
                          <a:sym typeface="Inter"/>
                        </a:rPr>
                        <a:t>Toussaint Louverture</a:t>
                      </a:r>
                      <a:r>
                        <a:rPr lang="en" sz="1200">
                          <a:solidFill>
                            <a:schemeClr val="dk1"/>
                          </a:solidFill>
                          <a:latin typeface="Inter"/>
                          <a:ea typeface="Inter"/>
                          <a:cs typeface="Inter"/>
                          <a:sym typeface="Inter"/>
                        </a:rPr>
                        <a:t>. </a:t>
                      </a:r>
                      <a:endParaRPr i="1" sz="1200">
                        <a:solidFill>
                          <a:schemeClr val="dk1"/>
                        </a:solidFill>
                        <a:latin typeface="Inter"/>
                        <a:ea typeface="Inter"/>
                        <a:cs typeface="Inter"/>
                        <a:sym typeface="Inter"/>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200">
                          <a:solidFill>
                            <a:srgbClr val="E95C3D"/>
                          </a:solidFill>
                          <a:latin typeface="Inter SemiBold"/>
                          <a:ea typeface="Inter SemiBold"/>
                          <a:cs typeface="Inter SemiBold"/>
                          <a:sym typeface="Inter SemiBold"/>
                        </a:rPr>
                        <a:t>This is a secondary source. This book provides an interpretation and analysis of Toussaint Louverture's life and historical impact, based on research from primary and other secondary sources.</a:t>
                      </a:r>
                      <a:endParaRPr sz="1200">
                        <a:solidFill>
                          <a:srgbClr val="E95C3D"/>
                        </a:solidFill>
                        <a:latin typeface="Inter SemiBold"/>
                        <a:ea typeface="Inter SemiBold"/>
                        <a:cs typeface="Inter SemiBold"/>
                        <a:sym typeface="Inter SemiBold"/>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pic>
        <p:nvPicPr>
          <p:cNvPr id="131" name="Google Shape;131;p19"/>
          <p:cNvPicPr preferRelativeResize="0"/>
          <p:nvPr/>
        </p:nvPicPr>
        <p:blipFill>
          <a:blip r:embed="rId5">
            <a:alphaModFix/>
          </a:blip>
          <a:stretch>
            <a:fillRect/>
          </a:stretch>
        </p:blipFill>
        <p:spPr>
          <a:xfrm>
            <a:off x="499700" y="2870875"/>
            <a:ext cx="2915075" cy="2530879"/>
          </a:xfrm>
          <a:prstGeom prst="rect">
            <a:avLst/>
          </a:prstGeom>
          <a:noFill/>
          <a:ln>
            <a:noFill/>
          </a:ln>
        </p:spPr>
      </p:pic>
      <p:pic>
        <p:nvPicPr>
          <p:cNvPr id="132" name="Google Shape;132;p19"/>
          <p:cNvPicPr preferRelativeResize="0"/>
          <p:nvPr/>
        </p:nvPicPr>
        <p:blipFill>
          <a:blip r:embed="rId6">
            <a:alphaModFix/>
          </a:blip>
          <a:stretch>
            <a:fillRect/>
          </a:stretch>
        </p:blipFill>
        <p:spPr>
          <a:xfrm>
            <a:off x="1065375" y="6033900"/>
            <a:ext cx="1783724" cy="273717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6" name="Shape 136"/>
        <p:cNvGrpSpPr/>
        <p:nvPr/>
      </p:nvGrpSpPr>
      <p:grpSpPr>
        <a:xfrm>
          <a:off x="0" y="0"/>
          <a:ext cx="0" cy="0"/>
          <a:chOff x="0" y="0"/>
          <a:chExt cx="0" cy="0"/>
        </a:xfrm>
      </p:grpSpPr>
      <p:sp>
        <p:nvSpPr>
          <p:cNvPr id="137" name="Google Shape;137;p20"/>
          <p:cNvSpPr txBox="1"/>
          <p:nvPr/>
        </p:nvSpPr>
        <p:spPr>
          <a:xfrm>
            <a:off x="0" y="0"/>
            <a:ext cx="7315200" cy="8781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1600">
                <a:solidFill>
                  <a:schemeClr val="dk1"/>
                </a:solidFill>
                <a:latin typeface="Halant"/>
                <a:ea typeface="Halant"/>
                <a:cs typeface="Halant"/>
                <a:sym typeface="Halant"/>
              </a:rPr>
              <a:t>Introduction to World History</a:t>
            </a:r>
            <a:endParaRPr sz="1600">
              <a:solidFill>
                <a:schemeClr val="dk1"/>
              </a:solidFill>
              <a:latin typeface="Halant"/>
              <a:ea typeface="Halant"/>
              <a:cs typeface="Halant"/>
              <a:sym typeface="Halant"/>
            </a:endParaRPr>
          </a:p>
          <a:p>
            <a:pPr indent="0" lvl="0" marL="0" rtl="0" algn="ctr">
              <a:lnSpc>
                <a:spcPct val="96999"/>
              </a:lnSpc>
              <a:spcBef>
                <a:spcPts val="0"/>
              </a:spcBef>
              <a:spcAft>
                <a:spcPts val="0"/>
              </a:spcAft>
              <a:buNone/>
            </a:pPr>
            <a:r>
              <a:rPr lang="en" sz="2400">
                <a:solidFill>
                  <a:srgbClr val="231F20"/>
                </a:solidFill>
                <a:latin typeface="Plus Jakarta Sans"/>
                <a:ea typeface="Plus Jakarta Sans"/>
                <a:cs typeface="Plus Jakarta Sans"/>
                <a:sym typeface="Plus Jakarta Sans"/>
              </a:rPr>
              <a:t>Historical Sources</a:t>
            </a:r>
            <a:endParaRPr sz="2400">
              <a:solidFill>
                <a:schemeClr val="dk1"/>
              </a:solidFill>
              <a:latin typeface="Halant"/>
              <a:ea typeface="Halant"/>
              <a:cs typeface="Halant"/>
              <a:sym typeface="Halant"/>
            </a:endParaRPr>
          </a:p>
        </p:txBody>
      </p:sp>
      <p:sp>
        <p:nvSpPr>
          <p:cNvPr id="138" name="Google Shape;138;p20"/>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pic>
        <p:nvPicPr>
          <p:cNvPr id="139" name="Google Shape;139;p20"/>
          <p:cNvPicPr preferRelativeResize="0"/>
          <p:nvPr/>
        </p:nvPicPr>
        <p:blipFill>
          <a:blip r:embed="rId3">
            <a:alphaModFix/>
          </a:blip>
          <a:stretch>
            <a:fillRect/>
          </a:stretch>
        </p:blipFill>
        <p:spPr>
          <a:xfrm>
            <a:off x="359100" y="8923350"/>
            <a:ext cx="400127" cy="400127"/>
          </a:xfrm>
          <a:prstGeom prst="rect">
            <a:avLst/>
          </a:prstGeom>
          <a:noFill/>
          <a:ln>
            <a:noFill/>
          </a:ln>
        </p:spPr>
      </p:pic>
      <p:sp>
        <p:nvSpPr>
          <p:cNvPr id="140" name="Google Shape;140;p20"/>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pic>
        <p:nvPicPr>
          <p:cNvPr id="141" name="Google Shape;141;p20"/>
          <p:cNvPicPr preferRelativeResize="0"/>
          <p:nvPr/>
        </p:nvPicPr>
        <p:blipFill>
          <a:blip r:embed="rId4">
            <a:alphaModFix/>
          </a:blip>
          <a:stretch>
            <a:fillRect/>
          </a:stretch>
        </p:blipFill>
        <p:spPr>
          <a:xfrm>
            <a:off x="203550" y="220497"/>
            <a:ext cx="980459" cy="406567"/>
          </a:xfrm>
          <a:prstGeom prst="rect">
            <a:avLst/>
          </a:prstGeom>
          <a:noFill/>
          <a:ln>
            <a:noFill/>
          </a:ln>
        </p:spPr>
      </p:pic>
      <p:graphicFrame>
        <p:nvGraphicFramePr>
          <p:cNvPr id="142" name="Google Shape;142;p20"/>
          <p:cNvGraphicFramePr/>
          <p:nvPr/>
        </p:nvGraphicFramePr>
        <p:xfrm>
          <a:off x="441450" y="1586088"/>
          <a:ext cx="3000000" cy="3000000"/>
        </p:xfrm>
        <a:graphic>
          <a:graphicData uri="http://schemas.openxmlformats.org/drawingml/2006/table">
            <a:tbl>
              <a:tblPr>
                <a:noFill/>
                <a:tableStyleId>{6EC787B3-5371-4850-943B-EF74E57D7301}</a:tableStyleId>
              </a:tblPr>
              <a:tblGrid>
                <a:gridCol w="1937000"/>
                <a:gridCol w="2115800"/>
                <a:gridCol w="2115800"/>
              </a:tblGrid>
              <a:tr h="291350">
                <a:tc gridSpan="3">
                  <a:txBody>
                    <a:bodyPr/>
                    <a:lstStyle/>
                    <a:p>
                      <a:pPr indent="0" lvl="0" marL="0" rtl="0" algn="l">
                        <a:spcBef>
                          <a:spcPts val="0"/>
                        </a:spcBef>
                        <a:spcAft>
                          <a:spcPts val="0"/>
                        </a:spcAft>
                        <a:buNone/>
                      </a:pPr>
                      <a:r>
                        <a:rPr b="1" lang="en">
                          <a:latin typeface="Inter"/>
                          <a:ea typeface="Inter"/>
                          <a:cs typeface="Inter"/>
                          <a:sym typeface="Inter"/>
                        </a:rPr>
                        <a:t>Historical Event: </a:t>
                      </a:r>
                      <a:r>
                        <a:rPr b="1" lang="en">
                          <a:solidFill>
                            <a:srgbClr val="E95C3D"/>
                          </a:solidFill>
                          <a:latin typeface="Inter"/>
                          <a:ea typeface="Inter"/>
                          <a:cs typeface="Inter"/>
                          <a:sym typeface="Inter"/>
                        </a:rPr>
                        <a:t>The Fall of the Berlin Wall (November 9, 1989)</a:t>
                      </a:r>
                      <a:endParaRPr b="1">
                        <a:solidFill>
                          <a:srgbClr val="E95C3D"/>
                        </a:solidFill>
                        <a:latin typeface="Inter"/>
                        <a:ea typeface="Inter"/>
                        <a:cs typeface="Inter"/>
                        <a:sym typeface="Inter"/>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hMerge="1"/>
                <a:tc hMerge="1"/>
              </a:tr>
              <a:tr h="391450">
                <a:tc>
                  <a:txBody>
                    <a:bodyPr/>
                    <a:lstStyle/>
                    <a:p>
                      <a:pPr indent="0" lvl="0" marL="0" rtl="0" algn="ctr">
                        <a:spcBef>
                          <a:spcPts val="0"/>
                        </a:spcBef>
                        <a:spcAft>
                          <a:spcPts val="0"/>
                        </a:spcAft>
                        <a:buNone/>
                      </a:pPr>
                      <a:r>
                        <a:rPr b="1" lang="en" sz="1300">
                          <a:latin typeface="Inter"/>
                          <a:ea typeface="Inter"/>
                          <a:cs typeface="Inter"/>
                          <a:sym typeface="Inter"/>
                        </a:rPr>
                        <a:t>Description of Source</a:t>
                      </a:r>
                      <a:endParaRPr b="1" sz="1300">
                        <a:latin typeface="Inter"/>
                        <a:ea typeface="Inter"/>
                        <a:cs typeface="Inter"/>
                        <a:sym typeface="Inter"/>
                      </a:endParaRPr>
                    </a:p>
                  </a:txBody>
                  <a:tcPr marT="91425" marB="91425" marR="91425" marL="91425" anchor="ctr">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300">
                          <a:latin typeface="Inter"/>
                          <a:ea typeface="Inter"/>
                          <a:cs typeface="Inter"/>
                          <a:sym typeface="Inter"/>
                        </a:rPr>
                        <a:t>Primary or Secondary?</a:t>
                      </a:r>
                      <a:endParaRPr b="1" sz="1300">
                        <a:latin typeface="Inter"/>
                        <a:ea typeface="Inter"/>
                        <a:cs typeface="Inter"/>
                        <a:sym typeface="Inter"/>
                      </a:endParaRPr>
                    </a:p>
                    <a:p>
                      <a:pPr indent="0" lvl="0" marL="0" rtl="0" algn="ctr">
                        <a:spcBef>
                          <a:spcPts val="0"/>
                        </a:spcBef>
                        <a:spcAft>
                          <a:spcPts val="0"/>
                        </a:spcAft>
                        <a:buNone/>
                      </a:pPr>
                      <a:r>
                        <a:rPr b="1" lang="en" sz="1300">
                          <a:latin typeface="Inter"/>
                          <a:ea typeface="Inter"/>
                          <a:cs typeface="Inter"/>
                          <a:sym typeface="Inter"/>
                        </a:rPr>
                        <a:t>+ Reasoning</a:t>
                      </a:r>
                      <a:endParaRPr b="1" sz="1300">
                        <a:latin typeface="Inter"/>
                        <a:ea typeface="Inter"/>
                        <a:cs typeface="Inter"/>
                        <a:sym typeface="Inter"/>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Clr>
                          <a:schemeClr val="dk1"/>
                        </a:buClr>
                        <a:buSzPts val="1100"/>
                        <a:buFont typeface="Arial"/>
                        <a:buNone/>
                      </a:pPr>
                      <a:r>
                        <a:rPr b="1" lang="en" sz="1300">
                          <a:solidFill>
                            <a:schemeClr val="dk1"/>
                          </a:solidFill>
                          <a:latin typeface="Inter"/>
                          <a:ea typeface="Inter"/>
                          <a:cs typeface="Inter"/>
                          <a:sym typeface="Inter"/>
                        </a:rPr>
                        <a:t>Reliability</a:t>
                      </a:r>
                      <a:endParaRPr b="1" sz="1100">
                        <a:latin typeface="Inter"/>
                        <a:ea typeface="Inter"/>
                        <a:cs typeface="Inter"/>
                        <a:sym typeface="Inter"/>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1253975">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Television News Broadcasts - Footage from live news broadcasts capturing the events as East and West Berliners gathered, celebrated, and began physically dismantling the Berlin Wall.</a:t>
                      </a:r>
                      <a:endParaRPr b="1" sz="1200">
                        <a:solidFill>
                          <a:srgbClr val="E95C3D"/>
                        </a:solidFill>
                        <a:latin typeface="Inter"/>
                        <a:ea typeface="Inter"/>
                        <a:cs typeface="Inter"/>
                        <a:sym typeface="Inter"/>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This is a primary source, as it provides </a:t>
                      </a:r>
                      <a:r>
                        <a:rPr b="1" lang="en" sz="1200">
                          <a:solidFill>
                            <a:srgbClr val="E95C3D"/>
                          </a:solidFill>
                          <a:latin typeface="Inter"/>
                          <a:ea typeface="Inter"/>
                          <a:cs typeface="Inter"/>
                          <a:sym typeface="Inter"/>
                        </a:rPr>
                        <a:t>firsthand</a:t>
                      </a:r>
                      <a:r>
                        <a:rPr b="1" lang="en" sz="1200">
                          <a:solidFill>
                            <a:srgbClr val="E95C3D"/>
                          </a:solidFill>
                          <a:latin typeface="Inter"/>
                          <a:ea typeface="Inter"/>
                          <a:cs typeface="Inter"/>
                          <a:sym typeface="Inter"/>
                        </a:rPr>
                        <a:t> video coverage from the day the wall fell, showing events as they unfolded.</a:t>
                      </a:r>
                      <a:endParaRPr b="1" sz="1200">
                        <a:solidFill>
                          <a:srgbClr val="E95C3D"/>
                        </a:solidFill>
                        <a:latin typeface="Inter"/>
                        <a:ea typeface="Inter"/>
                        <a:cs typeface="Inter"/>
                        <a:sym typeface="Inter"/>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This source is considered reliable because it provides direct visual evidence of the event. However, news broadcasts can sometimes have a limited perspective based on where the cameras were stationed or the narratives emphasized.</a:t>
                      </a:r>
                      <a:endParaRPr b="1" sz="1200">
                        <a:solidFill>
                          <a:srgbClr val="E95C3D"/>
                        </a:solidFill>
                        <a:latin typeface="Inter"/>
                        <a:ea typeface="Inter"/>
                        <a:cs typeface="Inter"/>
                        <a:sym typeface="Inter"/>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1244200">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Oral Histories of Berlin Residents - Accounts from East and West Berliners who experienced the fall of the wall</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These are primary sources, as they offer firsthand experiences of people who lived through the event.</a:t>
                      </a:r>
                      <a:endParaRPr b="1" sz="1200">
                        <a:solidFill>
                          <a:srgbClr val="E95C3D"/>
                        </a:solidFill>
                        <a:latin typeface="Inter"/>
                        <a:ea typeface="Inter"/>
                        <a:cs typeface="Inter"/>
                        <a:sym typeface="Inter"/>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Oral histories are valuable for understanding personal perspectives but may be influenced by memory and emotion. They are reliable for capturing individual experiences, though they may lack objectivity.</a:t>
                      </a:r>
                      <a:endParaRPr b="1" sz="1200">
                        <a:solidFill>
                          <a:srgbClr val="E95C3D"/>
                        </a:solidFill>
                        <a:latin typeface="Inter"/>
                        <a:ea typeface="Inter"/>
                        <a:cs typeface="Inter"/>
                        <a:sym typeface="Inter"/>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1625075">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"The Berlin Wall: A World Divided, 1961-1989" by Frederick Taylor (2006) -  A historical analysis of the Berlin Wall, discussing political, social, and economic impacts on East and West Germany.</a:t>
                      </a:r>
                      <a:endParaRPr b="1" sz="1200">
                        <a:solidFill>
                          <a:srgbClr val="E95C3D"/>
                        </a:solidFill>
                        <a:latin typeface="Inter"/>
                        <a:ea typeface="Inter"/>
                        <a:cs typeface="Inter"/>
                        <a:sym typeface="Inter"/>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This is a secondary source, as it synthesizes information from various primary sources and interprets the historical significance of the event.</a:t>
                      </a:r>
                      <a:endParaRPr b="1" sz="1200">
                        <a:solidFill>
                          <a:srgbClr val="E95C3D"/>
                        </a:solidFill>
                        <a:latin typeface="Inter"/>
                        <a:ea typeface="Inter"/>
                        <a:cs typeface="Inter"/>
                        <a:sym typeface="Inter"/>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This source is generally reliable, as it uses primary sources and scholarly research to provide context. Its reliability depends on the author’s objectivity, accuracy of referenced sources, and whether it presents a balanced viewpoint.</a:t>
                      </a:r>
                      <a:endParaRPr b="1" sz="1200">
                        <a:solidFill>
                          <a:srgbClr val="E95C3D"/>
                        </a:solidFill>
                        <a:latin typeface="Inter"/>
                        <a:ea typeface="Inter"/>
                        <a:cs typeface="Inter"/>
                        <a:sym typeface="Inter"/>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sp>
        <p:nvSpPr>
          <p:cNvPr id="143" name="Google Shape;143;p20"/>
          <p:cNvSpPr txBox="1"/>
          <p:nvPr/>
        </p:nvSpPr>
        <p:spPr>
          <a:xfrm>
            <a:off x="424800" y="883638"/>
            <a:ext cx="6465600" cy="643800"/>
          </a:xfrm>
          <a:prstGeom prst="rect">
            <a:avLst/>
          </a:prstGeom>
          <a:noFill/>
          <a:ln>
            <a:noFill/>
          </a:ln>
        </p:spPr>
        <p:txBody>
          <a:bodyPr anchorCtr="0" anchor="ctr" bIns="106950" lIns="106950" spcFirstLastPara="1" rIns="106950" wrap="square" tIns="106950">
            <a:noAutofit/>
          </a:bodyPr>
          <a:lstStyle/>
          <a:p>
            <a:pPr indent="0" lvl="0" marL="0" rtl="0" algn="l">
              <a:spcBef>
                <a:spcPts val="0"/>
              </a:spcBef>
              <a:spcAft>
                <a:spcPts val="0"/>
              </a:spcAft>
              <a:buNone/>
            </a:pPr>
            <a:r>
              <a:rPr b="1" lang="en" sz="1200">
                <a:latin typeface="Halant"/>
                <a:ea typeface="Halant"/>
                <a:cs typeface="Halant"/>
                <a:sym typeface="Halant"/>
              </a:rPr>
              <a:t>Directions</a:t>
            </a:r>
            <a:r>
              <a:rPr lang="en" sz="1200">
                <a:latin typeface="Halant"/>
                <a:ea typeface="Halant"/>
                <a:cs typeface="Halant"/>
                <a:sym typeface="Halant"/>
              </a:rPr>
              <a:t>: Choose a historical event and brainstorm what sources exist about this event. Provide a description of the source and then identify whether it is a primary or secondary source. Finally, describe what makes the source reliable or unreliable.</a:t>
            </a:r>
            <a:endParaRPr sz="1200">
              <a:latin typeface="Halant"/>
              <a:ea typeface="Halant"/>
              <a:cs typeface="Halant"/>
              <a:sym typeface="Halant"/>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