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y="10287000" cx="18288000"/>
  <p:notesSz cx="6858000" cy="9144000"/>
  <p:embeddedFontLst>
    <p:embeddedFont>
      <p:font typeface="Halant"/>
      <p:bold r:id="rId16"/>
    </p:embeddedFont>
    <p:embeddedFont>
      <p:font typeface="Inter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nter-bold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font" Target="fonts/Inter-regular.fntdata"/><Relationship Id="rId16" Type="http://schemas.openxmlformats.org/officeDocument/2006/relationships/font" Target="fonts/Halant-bold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Inter-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Inter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27887a6bb3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g27887a6bb36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27887a6bb36_2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g27887a6bb36_2_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27faf142882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g27faf142882_0_6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2f3dac561f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g2f3dac561f8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27faf142882_0_1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g27faf142882_0_1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27faf142882_0_1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2" name="Google Shape;382;g27faf142882_0_18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2f3dac561f8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7" name="Google Shape;407;g2f3dac561f8_0_10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4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4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/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5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3" name="Google Shape;93;p15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5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5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16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6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6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7"/>
          <p:cNvSpPr txBox="1"/>
          <p:nvPr>
            <p:ph type="title"/>
          </p:nvPr>
        </p:nvSpPr>
        <p:spPr>
          <a:xfrm>
            <a:off x="722313" y="4406900"/>
            <a:ext cx="7772400" cy="13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7"/>
          <p:cNvSpPr txBox="1"/>
          <p:nvPr>
            <p:ph idx="1" type="body"/>
          </p:nvPr>
        </p:nvSpPr>
        <p:spPr>
          <a:xfrm>
            <a:off x="722313" y="2906713"/>
            <a:ext cx="77724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5" name="Google Shape;105;p17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17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17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18"/>
          <p:cNvSpPr txBox="1"/>
          <p:nvPr>
            <p:ph idx="1" type="body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1" name="Google Shape;111;p18"/>
          <p:cNvSpPr txBox="1"/>
          <p:nvPr>
            <p:ph idx="2" type="body"/>
          </p:nvPr>
        </p:nvSpPr>
        <p:spPr>
          <a:xfrm>
            <a:off x="4648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2" name="Google Shape;112;p18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18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18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19"/>
          <p:cNvSpPr txBox="1"/>
          <p:nvPr>
            <p:ph idx="1" type="body"/>
          </p:nvPr>
        </p:nvSpPr>
        <p:spPr>
          <a:xfrm>
            <a:off x="457200" y="1535113"/>
            <a:ext cx="40401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8" name="Google Shape;118;p19"/>
          <p:cNvSpPr txBox="1"/>
          <p:nvPr>
            <p:ph idx="2" type="body"/>
          </p:nvPr>
        </p:nvSpPr>
        <p:spPr>
          <a:xfrm>
            <a:off x="457200" y="2174875"/>
            <a:ext cx="40401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19" name="Google Shape;119;p19"/>
          <p:cNvSpPr txBox="1"/>
          <p:nvPr>
            <p:ph idx="3" type="body"/>
          </p:nvPr>
        </p:nvSpPr>
        <p:spPr>
          <a:xfrm>
            <a:off x="4645025" y="1535113"/>
            <a:ext cx="40419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0" name="Google Shape;120;p19"/>
          <p:cNvSpPr txBox="1"/>
          <p:nvPr>
            <p:ph idx="4" type="body"/>
          </p:nvPr>
        </p:nvSpPr>
        <p:spPr>
          <a:xfrm>
            <a:off x="4645025" y="2174875"/>
            <a:ext cx="40419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21" name="Google Shape;121;p19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19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19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20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20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0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1"/>
          <p:cNvSpPr txBox="1"/>
          <p:nvPr>
            <p:ph type="title"/>
          </p:nvPr>
        </p:nvSpPr>
        <p:spPr>
          <a:xfrm>
            <a:off x="457200" y="273050"/>
            <a:ext cx="3008400" cy="1162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21"/>
          <p:cNvSpPr txBox="1"/>
          <p:nvPr>
            <p:ph idx="1" type="body"/>
          </p:nvPr>
        </p:nvSpPr>
        <p:spPr>
          <a:xfrm>
            <a:off x="3575050" y="273050"/>
            <a:ext cx="5111700" cy="58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32" name="Google Shape;132;p21"/>
          <p:cNvSpPr txBox="1"/>
          <p:nvPr>
            <p:ph idx="2" type="body"/>
          </p:nvPr>
        </p:nvSpPr>
        <p:spPr>
          <a:xfrm>
            <a:off x="457200" y="1435100"/>
            <a:ext cx="3008400" cy="469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33" name="Google Shape;133;p21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21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1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2"/>
          <p:cNvSpPr txBox="1"/>
          <p:nvPr>
            <p:ph type="title"/>
          </p:nvPr>
        </p:nvSpPr>
        <p:spPr>
          <a:xfrm>
            <a:off x="1792288" y="4800600"/>
            <a:ext cx="5486400" cy="566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2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39" name="Google Shape;139;p22"/>
          <p:cNvSpPr txBox="1"/>
          <p:nvPr>
            <p:ph idx="1" type="body"/>
          </p:nvPr>
        </p:nvSpPr>
        <p:spPr>
          <a:xfrm>
            <a:off x="1792288" y="5367338"/>
            <a:ext cx="5486400" cy="8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40" name="Google Shape;140;p22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2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2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3"/>
          <p:cNvSpPr txBox="1"/>
          <p:nvPr>
            <p:ph idx="1" type="body"/>
          </p:nvPr>
        </p:nvSpPr>
        <p:spPr>
          <a:xfrm rot="5400000">
            <a:off x="2308950" y="-251550"/>
            <a:ext cx="45261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6" name="Google Shape;146;p23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3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3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4"/>
          <p:cNvSpPr txBox="1"/>
          <p:nvPr>
            <p:ph type="title"/>
          </p:nvPr>
        </p:nvSpPr>
        <p:spPr>
          <a:xfrm rot="5400000">
            <a:off x="4732350" y="2171688"/>
            <a:ext cx="58515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4"/>
          <p:cNvSpPr txBox="1"/>
          <p:nvPr>
            <p:ph idx="1" type="body"/>
          </p:nvPr>
        </p:nvSpPr>
        <p:spPr>
          <a:xfrm rot="5400000">
            <a:off x="541350" y="190488"/>
            <a:ext cx="58515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2" name="Google Shape;152;p24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4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4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2" name="Google Shape;82;p13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3" name="Google Shape;83;p13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4" name="Google Shape;84;p13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5" name="Google Shape;85;p13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1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Relationship Id="rId4" Type="http://schemas.openxmlformats.org/officeDocument/2006/relationships/image" Target="../media/image16.png"/><Relationship Id="rId5" Type="http://schemas.openxmlformats.org/officeDocument/2006/relationships/image" Target="../media/image9.png"/><Relationship Id="rId6" Type="http://schemas.openxmlformats.org/officeDocument/2006/relationships/image" Target="../media/image1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1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oogle Shape;159;p25"/>
          <p:cNvGrpSpPr/>
          <p:nvPr/>
        </p:nvGrpSpPr>
        <p:grpSpPr>
          <a:xfrm>
            <a:off x="-31071" y="-180826"/>
            <a:ext cx="4239084" cy="10467826"/>
            <a:chOff x="0" y="-241102"/>
            <a:chExt cx="5652112" cy="13957102"/>
          </a:xfrm>
        </p:grpSpPr>
        <p:grpSp>
          <p:nvGrpSpPr>
            <p:cNvPr id="160" name="Google Shape;160;p25"/>
            <p:cNvGrpSpPr/>
            <p:nvPr/>
          </p:nvGrpSpPr>
          <p:grpSpPr>
            <a:xfrm>
              <a:off x="2826056" y="-241102"/>
              <a:ext cx="2826056" cy="13957102"/>
              <a:chOff x="0" y="-47625"/>
              <a:chExt cx="558233" cy="2756958"/>
            </a:xfrm>
          </p:grpSpPr>
          <p:sp>
            <p:nvSpPr>
              <p:cNvPr id="161" name="Google Shape;161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</p:sp>
          <p:sp>
            <p:nvSpPr>
              <p:cNvPr id="162" name="Google Shape;162;p25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3" name="Google Shape;163;p25"/>
            <p:cNvGrpSpPr/>
            <p:nvPr/>
          </p:nvGrpSpPr>
          <p:grpSpPr>
            <a:xfrm>
              <a:off x="1413028" y="-241102"/>
              <a:ext cx="2826056" cy="13957102"/>
              <a:chOff x="0" y="-47625"/>
              <a:chExt cx="558233" cy="2756958"/>
            </a:xfrm>
          </p:grpSpPr>
          <p:sp>
            <p:nvSpPr>
              <p:cNvPr id="164" name="Google Shape;164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</p:sp>
          <p:sp>
            <p:nvSpPr>
              <p:cNvPr id="165" name="Google Shape;165;p25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6" name="Google Shape;166;p25"/>
            <p:cNvGrpSpPr/>
            <p:nvPr/>
          </p:nvGrpSpPr>
          <p:grpSpPr>
            <a:xfrm>
              <a:off x="0" y="-241102"/>
              <a:ext cx="2826056" cy="13957102"/>
              <a:chOff x="0" y="-47625"/>
              <a:chExt cx="558233" cy="2756958"/>
            </a:xfrm>
          </p:grpSpPr>
          <p:sp>
            <p:nvSpPr>
              <p:cNvPr id="167" name="Google Shape;167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</p:sp>
          <p:sp>
            <p:nvSpPr>
              <p:cNvPr id="168" name="Google Shape;168;p25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69" name="Google Shape;169;p25"/>
          <p:cNvSpPr txBox="1"/>
          <p:nvPr/>
        </p:nvSpPr>
        <p:spPr>
          <a:xfrm>
            <a:off x="4125063" y="2181303"/>
            <a:ext cx="14079900" cy="46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9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INTRODUCTION TO PRIMARY &amp; SECONDARY SOURCES</a:t>
            </a:r>
            <a:endParaRPr sz="100"/>
          </a:p>
        </p:txBody>
      </p:sp>
      <p:sp>
        <p:nvSpPr>
          <p:cNvPr id="170" name="Google Shape;170;p25"/>
          <p:cNvSpPr/>
          <p:nvPr/>
        </p:nvSpPr>
        <p:spPr>
          <a:xfrm>
            <a:off x="12646898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1" name="Google Shape;171;p25"/>
          <p:cNvSpPr txBox="1"/>
          <p:nvPr/>
        </p:nvSpPr>
        <p:spPr>
          <a:xfrm>
            <a:off x="4125075" y="7041975"/>
            <a:ext cx="14079900" cy="8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735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Unit </a:t>
            </a:r>
            <a:r>
              <a:rPr lang="en-US" sz="573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0</a:t>
            </a:r>
            <a:r>
              <a:rPr lang="en-US" sz="573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:</a:t>
            </a:r>
            <a:r>
              <a:rPr b="0" i="0" lang="en-US" sz="5735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573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Introduction to World History</a:t>
            </a:r>
            <a:endParaRPr/>
          </a:p>
        </p:txBody>
      </p:sp>
      <p:sp>
        <p:nvSpPr>
          <p:cNvPr id="172" name="Google Shape;172;p25"/>
          <p:cNvSpPr/>
          <p:nvPr/>
        </p:nvSpPr>
        <p:spPr>
          <a:xfrm>
            <a:off x="11118095" y="9258300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3" name="Google Shape;173;p25"/>
          <p:cNvSpPr txBox="1"/>
          <p:nvPr/>
        </p:nvSpPr>
        <p:spPr>
          <a:xfrm rot="-5400000">
            <a:off x="-2830777" y="4935804"/>
            <a:ext cx="6882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7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-US" sz="27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/>
          </a:p>
        </p:txBody>
      </p:sp>
      <p:cxnSp>
        <p:nvCxnSpPr>
          <p:cNvPr id="174" name="Google Shape;174;p25"/>
          <p:cNvCxnSpPr/>
          <p:nvPr/>
        </p:nvCxnSpPr>
        <p:spPr>
          <a:xfrm flipH="1" rot="10800000">
            <a:off x="653933" y="-2969"/>
            <a:ext cx="3600" cy="28959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5" name="Google Shape;175;p25"/>
          <p:cNvCxnSpPr/>
          <p:nvPr/>
        </p:nvCxnSpPr>
        <p:spPr>
          <a:xfrm rot="10800000">
            <a:off x="643893" y="7289297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6"/>
          <p:cNvSpPr txBox="1"/>
          <p:nvPr/>
        </p:nvSpPr>
        <p:spPr>
          <a:xfrm>
            <a:off x="3181650" y="3989100"/>
            <a:ext cx="119247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i="1" lang="en-US" sz="5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How can we determine the reliability of historical information using primary and secondary sources?</a:t>
            </a:r>
            <a:endParaRPr sz="5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1" name="Google Shape;181;p26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82" name="Google Shape;182;p26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183" name="Google Shape;183;p2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84" name="Google Shape;184;p2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85" name="Google Shape;185;p2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6" name="Google Shape;186;p26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187" name="Google Shape;187;p2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8" name="Google Shape;188;p2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89" name="Google Shape;189;p26"/>
          <p:cNvSpPr txBox="1"/>
          <p:nvPr/>
        </p:nvSpPr>
        <p:spPr>
          <a:xfrm>
            <a:off x="2553980" y="1943100"/>
            <a:ext cx="131799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SUPPORTING QUESTION</a:t>
            </a:r>
            <a:endParaRPr/>
          </a:p>
        </p:txBody>
      </p:sp>
      <p:grpSp>
        <p:nvGrpSpPr>
          <p:cNvPr id="190" name="Google Shape;190;p26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191" name="Google Shape;191;p2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92" name="Google Shape;192;p2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" name="Google Shape;193;p2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4" name="Google Shape;194;p26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195" name="Google Shape;195;p26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7"/>
          <p:cNvSpPr txBox="1"/>
          <p:nvPr/>
        </p:nvSpPr>
        <p:spPr>
          <a:xfrm>
            <a:off x="1122475" y="1601188"/>
            <a:ext cx="17165400" cy="10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799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WHAT ARE PRIMARY </a:t>
            </a:r>
            <a:r>
              <a:rPr b="1" lang="en-US" sz="6799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SOURCES</a:t>
            </a:r>
            <a:r>
              <a:rPr b="1" lang="en-US" sz="6799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?</a:t>
            </a:r>
            <a:endParaRPr sz="100">
              <a:solidFill>
                <a:schemeClr val="dk1"/>
              </a:solidFill>
            </a:endParaRPr>
          </a:p>
        </p:txBody>
      </p:sp>
      <p:grpSp>
        <p:nvGrpSpPr>
          <p:cNvPr id="201" name="Google Shape;201;p27"/>
          <p:cNvGrpSpPr/>
          <p:nvPr/>
        </p:nvGrpSpPr>
        <p:grpSpPr>
          <a:xfrm>
            <a:off x="15859155" y="-98041"/>
            <a:ext cx="1562626" cy="1771266"/>
            <a:chOff x="0" y="-130721"/>
            <a:chExt cx="2083500" cy="2361688"/>
          </a:xfrm>
        </p:grpSpPr>
        <p:grpSp>
          <p:nvGrpSpPr>
            <p:cNvPr id="202" name="Google Shape;202;p27"/>
            <p:cNvGrpSpPr/>
            <p:nvPr/>
          </p:nvGrpSpPr>
          <p:grpSpPr>
            <a:xfrm>
              <a:off x="75599" y="-130721"/>
              <a:ext cx="1932284" cy="2361688"/>
              <a:chOff x="0" y="-47625"/>
              <a:chExt cx="703982" cy="860425"/>
            </a:xfrm>
          </p:grpSpPr>
          <p:sp>
            <p:nvSpPr>
              <p:cNvPr id="203" name="Google Shape;203;p2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4" name="Google Shape;204;p27"/>
              <p:cNvSpPr txBox="1"/>
              <p:nvPr/>
            </p:nvSpPr>
            <p:spPr>
              <a:xfrm>
                <a:off x="0" y="-47625"/>
                <a:ext cx="703982" cy="733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5" name="Google Shape;205;p27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/>
            </a:p>
          </p:txBody>
        </p:sp>
      </p:grpSp>
      <p:sp>
        <p:nvSpPr>
          <p:cNvPr id="206" name="Google Shape;206;p27"/>
          <p:cNvSpPr/>
          <p:nvPr/>
        </p:nvSpPr>
        <p:spPr>
          <a:xfrm>
            <a:off x="10469620" y="9248494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7" name="Google Shape;207;p27"/>
          <p:cNvSpPr/>
          <p:nvPr/>
        </p:nvSpPr>
        <p:spPr>
          <a:xfrm>
            <a:off x="1564423" y="-1641171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8" name="Google Shape;208;p27"/>
          <p:cNvGrpSpPr/>
          <p:nvPr/>
        </p:nvGrpSpPr>
        <p:grpSpPr>
          <a:xfrm>
            <a:off x="185402" y="-144661"/>
            <a:ext cx="937061" cy="10431661"/>
            <a:chOff x="0" y="-38100"/>
            <a:chExt cx="246798" cy="2747433"/>
          </a:xfrm>
        </p:grpSpPr>
        <p:sp>
          <p:nvSpPr>
            <p:cNvPr id="209" name="Google Shape;209;p27"/>
            <p:cNvSpPr/>
            <p:nvPr/>
          </p:nvSpPr>
          <p:spPr>
            <a:xfrm>
              <a:off x="0" y="0"/>
              <a:ext cx="246798" cy="2709333"/>
            </a:xfrm>
            <a:custGeom>
              <a:rect b="b" l="l" r="r" t="t"/>
              <a:pathLst>
                <a:path extrusionOk="0" h="2709333" w="246798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FFEF9"/>
            </a:solidFill>
            <a:ln>
              <a:noFill/>
            </a:ln>
          </p:spPr>
        </p:sp>
        <p:sp>
          <p:nvSpPr>
            <p:cNvPr id="210" name="Google Shape;210;p27"/>
            <p:cNvSpPr txBox="1"/>
            <p:nvPr/>
          </p:nvSpPr>
          <p:spPr>
            <a:xfrm>
              <a:off x="0" y="-38100"/>
              <a:ext cx="246798" cy="27474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1" name="Google Shape;211;p27"/>
          <p:cNvSpPr txBox="1"/>
          <p:nvPr/>
        </p:nvSpPr>
        <p:spPr>
          <a:xfrm rot="-5400000">
            <a:off x="-2830777" y="4935804"/>
            <a:ext cx="6882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7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-US" sz="27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/>
          </a:p>
        </p:txBody>
      </p:sp>
      <p:cxnSp>
        <p:nvCxnSpPr>
          <p:cNvPr id="212" name="Google Shape;212;p27"/>
          <p:cNvCxnSpPr/>
          <p:nvPr/>
        </p:nvCxnSpPr>
        <p:spPr>
          <a:xfrm rot="10800000">
            <a:off x="648530" y="-104525"/>
            <a:ext cx="5403" cy="2997456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13" name="Google Shape;213;p27"/>
          <p:cNvCxnSpPr/>
          <p:nvPr/>
        </p:nvCxnSpPr>
        <p:spPr>
          <a:xfrm rot="10800000">
            <a:off x="643890" y="7289441"/>
            <a:ext cx="5403" cy="2997456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214" name="Google Shape;214;p27"/>
          <p:cNvGrpSpPr/>
          <p:nvPr/>
        </p:nvGrpSpPr>
        <p:grpSpPr>
          <a:xfrm>
            <a:off x="1704735" y="3008050"/>
            <a:ext cx="9672968" cy="1108200"/>
            <a:chOff x="1704735" y="2779450"/>
            <a:chExt cx="9672968" cy="1108200"/>
          </a:xfrm>
        </p:grpSpPr>
        <p:sp>
          <p:nvSpPr>
            <p:cNvPr id="215" name="Google Shape;215;p27"/>
            <p:cNvSpPr txBox="1"/>
            <p:nvPr/>
          </p:nvSpPr>
          <p:spPr>
            <a:xfrm>
              <a:off x="2988503" y="2779450"/>
              <a:ext cx="8389200" cy="1108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An original object, document, or first-hand account</a:t>
              </a:r>
              <a:endParaRPr sz="3600"/>
            </a:p>
          </p:txBody>
        </p:sp>
        <p:grpSp>
          <p:nvGrpSpPr>
            <p:cNvPr id="216" name="Google Shape;216;p27"/>
            <p:cNvGrpSpPr/>
            <p:nvPr/>
          </p:nvGrpSpPr>
          <p:grpSpPr>
            <a:xfrm>
              <a:off x="1704735" y="2780838"/>
              <a:ext cx="1105408" cy="1105408"/>
              <a:chOff x="0" y="-56030"/>
              <a:chExt cx="812800" cy="812800"/>
            </a:xfrm>
          </p:grpSpPr>
          <p:sp>
            <p:nvSpPr>
              <p:cNvPr id="217" name="Google Shape;217;p27"/>
              <p:cNvSpPr/>
              <p:nvPr/>
            </p:nvSpPr>
            <p:spPr>
              <a:xfrm>
                <a:off x="0" y="-56030"/>
                <a:ext cx="812800" cy="812800"/>
              </a:xfrm>
              <a:custGeom>
                <a:rect b="b" l="l" r="r" t="t"/>
                <a:pathLst>
                  <a:path extrusionOk="0"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8" name="Google Shape;218;p27"/>
              <p:cNvSpPr txBox="1"/>
              <p:nvPr/>
            </p:nvSpPr>
            <p:spPr>
              <a:xfrm>
                <a:off x="76200" y="38100"/>
                <a:ext cx="660300" cy="698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19" name="Google Shape;219;p27"/>
            <p:cNvSpPr txBox="1"/>
            <p:nvPr/>
          </p:nvSpPr>
          <p:spPr>
            <a:xfrm>
              <a:off x="1704735" y="2954974"/>
              <a:ext cx="1105500" cy="774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034" u="none" cap="none" strike="noStrike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220" name="Google Shape;220;p27"/>
          <p:cNvGrpSpPr/>
          <p:nvPr/>
        </p:nvGrpSpPr>
        <p:grpSpPr>
          <a:xfrm>
            <a:off x="1704697" y="5065268"/>
            <a:ext cx="10011828" cy="1108210"/>
            <a:chOff x="1704697" y="4645978"/>
            <a:chExt cx="10011828" cy="1108210"/>
          </a:xfrm>
        </p:grpSpPr>
        <p:sp>
          <p:nvSpPr>
            <p:cNvPr id="221" name="Google Shape;221;p27"/>
            <p:cNvSpPr txBox="1"/>
            <p:nvPr/>
          </p:nvSpPr>
          <p:spPr>
            <a:xfrm>
              <a:off x="3077125" y="4645988"/>
              <a:ext cx="8639400" cy="1108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Generally written or created in the time period of the event or development</a:t>
              </a:r>
              <a:endParaRPr sz="3600"/>
            </a:p>
          </p:txBody>
        </p:sp>
        <p:grpSp>
          <p:nvGrpSpPr>
            <p:cNvPr id="222" name="Google Shape;222;p27"/>
            <p:cNvGrpSpPr/>
            <p:nvPr/>
          </p:nvGrpSpPr>
          <p:grpSpPr>
            <a:xfrm>
              <a:off x="1733310" y="4645978"/>
              <a:ext cx="1105408" cy="1105408"/>
              <a:chOff x="0" y="-56030"/>
              <a:chExt cx="812800" cy="812800"/>
            </a:xfrm>
          </p:grpSpPr>
          <p:sp>
            <p:nvSpPr>
              <p:cNvPr id="223" name="Google Shape;223;p27"/>
              <p:cNvSpPr/>
              <p:nvPr/>
            </p:nvSpPr>
            <p:spPr>
              <a:xfrm>
                <a:off x="0" y="-56030"/>
                <a:ext cx="812800" cy="812800"/>
              </a:xfrm>
              <a:custGeom>
                <a:rect b="b" l="l" r="r" t="t"/>
                <a:pathLst>
                  <a:path extrusionOk="0"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4" name="Google Shape;224;p27"/>
              <p:cNvSpPr txBox="1"/>
              <p:nvPr/>
            </p:nvSpPr>
            <p:spPr>
              <a:xfrm>
                <a:off x="76200" y="38100"/>
                <a:ext cx="660300" cy="698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5" name="Google Shape;225;p27"/>
            <p:cNvSpPr txBox="1"/>
            <p:nvPr/>
          </p:nvSpPr>
          <p:spPr>
            <a:xfrm>
              <a:off x="1704697" y="4811227"/>
              <a:ext cx="1105500" cy="774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034" u="none" cap="none" strike="noStrike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226" name="Google Shape;226;p27"/>
          <p:cNvGrpSpPr/>
          <p:nvPr/>
        </p:nvGrpSpPr>
        <p:grpSpPr>
          <a:xfrm>
            <a:off x="1704735" y="7122495"/>
            <a:ext cx="9983168" cy="1662305"/>
            <a:chOff x="1704735" y="6893895"/>
            <a:chExt cx="9983168" cy="1662305"/>
          </a:xfrm>
        </p:grpSpPr>
        <p:sp>
          <p:nvSpPr>
            <p:cNvPr id="227" name="Google Shape;227;p27"/>
            <p:cNvSpPr txBox="1"/>
            <p:nvPr/>
          </p:nvSpPr>
          <p:spPr>
            <a:xfrm>
              <a:off x="2988503" y="6893900"/>
              <a:ext cx="8699400" cy="1662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Represent original thinking, provide an </a:t>
              </a:r>
              <a:r>
                <a:rPr lang="en-US" sz="3600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account</a:t>
              </a:r>
              <a:r>
                <a:rPr lang="en-US" sz="3600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 of a new discovery, or share new (for the time) information</a:t>
              </a:r>
              <a:endParaRPr sz="3600"/>
            </a:p>
          </p:txBody>
        </p:sp>
        <p:grpSp>
          <p:nvGrpSpPr>
            <p:cNvPr id="228" name="Google Shape;228;p27"/>
            <p:cNvGrpSpPr/>
            <p:nvPr/>
          </p:nvGrpSpPr>
          <p:grpSpPr>
            <a:xfrm>
              <a:off x="1704735" y="6893895"/>
              <a:ext cx="1105408" cy="1105408"/>
              <a:chOff x="0" y="0"/>
              <a:chExt cx="812800" cy="812800"/>
            </a:xfrm>
          </p:grpSpPr>
          <p:sp>
            <p:nvSpPr>
              <p:cNvPr id="229" name="Google Shape;229;p2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rect b="b" l="l" r="r" t="t"/>
                <a:pathLst>
                  <a:path extrusionOk="0"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" name="Google Shape;230;p27"/>
              <p:cNvSpPr txBox="1"/>
              <p:nvPr/>
            </p:nvSpPr>
            <p:spPr>
              <a:xfrm>
                <a:off x="76200" y="38100"/>
                <a:ext cx="660300" cy="698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1" name="Google Shape;231;p27"/>
            <p:cNvSpPr txBox="1"/>
            <p:nvPr/>
          </p:nvSpPr>
          <p:spPr>
            <a:xfrm>
              <a:off x="1704735" y="7068030"/>
              <a:ext cx="1105500" cy="774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5034" u="none" cap="none" strike="noStrike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>
                <a:solidFill>
                  <a:srgbClr val="FFFFFF"/>
                </a:solidFill>
              </a:endParaRPr>
            </a:p>
          </p:txBody>
        </p:sp>
      </p:grpSp>
      <p:pic>
        <p:nvPicPr>
          <p:cNvPr id="232" name="Google Shape;232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733375" y="2720725"/>
            <a:ext cx="4468998" cy="5302738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27"/>
          <p:cNvSpPr txBox="1"/>
          <p:nvPr/>
        </p:nvSpPr>
        <p:spPr>
          <a:xfrm>
            <a:off x="12725325" y="8023475"/>
            <a:ext cx="4469100" cy="12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Declaration</a:t>
            </a: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of </a:t>
            </a: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Independence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8"/>
          <p:cNvSpPr txBox="1"/>
          <p:nvPr/>
        </p:nvSpPr>
        <p:spPr>
          <a:xfrm>
            <a:off x="1028700" y="1096450"/>
            <a:ext cx="162306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8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Examples of Primary Sources</a:t>
            </a:r>
            <a:endParaRPr sz="100"/>
          </a:p>
        </p:txBody>
      </p:sp>
      <p:sp>
        <p:nvSpPr>
          <p:cNvPr id="239" name="Google Shape;239;p28"/>
          <p:cNvSpPr/>
          <p:nvPr/>
        </p:nvSpPr>
        <p:spPr>
          <a:xfrm>
            <a:off x="13477538" y="741550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40" name="Google Shape;240;p28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41" name="Google Shape;241;p28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42" name="Google Shape;242;p28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3" name="Google Shape;243;p28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4" name="Google Shape;244;p28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245" name="Google Shape;245;p28"/>
          <p:cNvSpPr/>
          <p:nvPr/>
        </p:nvSpPr>
        <p:spPr>
          <a:xfrm>
            <a:off x="-3634087" y="-60242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46" name="Google Shape;246;p28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47" name="Google Shape;247;p28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48" name="Google Shape;248;p28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49" name="Google Shape;249;p28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0" name="Google Shape;250;p28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51" name="Google Shape;251;p28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2" name="Google Shape;252;p28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53" name="Google Shape;253;p28"/>
          <p:cNvGrpSpPr/>
          <p:nvPr/>
        </p:nvGrpSpPr>
        <p:grpSpPr>
          <a:xfrm>
            <a:off x="1036300" y="2372673"/>
            <a:ext cx="4480200" cy="1019647"/>
            <a:chOff x="331910" y="2615981"/>
            <a:chExt cx="4480200" cy="2820600"/>
          </a:xfrm>
        </p:grpSpPr>
        <p:sp>
          <p:nvSpPr>
            <p:cNvPr id="254" name="Google Shape;254;p28"/>
            <p:cNvSpPr/>
            <p:nvPr/>
          </p:nvSpPr>
          <p:spPr>
            <a:xfrm>
              <a:off x="331910" y="2615981"/>
              <a:ext cx="4480200" cy="2820600"/>
            </a:xfrm>
            <a:prstGeom prst="roundRect">
              <a:avLst>
                <a:gd fmla="val 16667" name="adj"/>
              </a:avLst>
            </a:prstGeom>
            <a:solidFill>
              <a:srgbClr val="38E0A3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28"/>
            <p:cNvSpPr txBox="1"/>
            <p:nvPr/>
          </p:nvSpPr>
          <p:spPr>
            <a:xfrm>
              <a:off x="550613" y="3387607"/>
              <a:ext cx="4042800" cy="1277400"/>
            </a:xfrm>
            <a:prstGeom prst="rect">
              <a:avLst/>
            </a:prstGeom>
            <a:solidFill>
              <a:srgbClr val="38E0A3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1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0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Diaries and Journals</a:t>
              </a:r>
              <a:endParaRPr sz="3000"/>
            </a:p>
          </p:txBody>
        </p:sp>
      </p:grpSp>
      <p:grpSp>
        <p:nvGrpSpPr>
          <p:cNvPr id="256" name="Google Shape;256;p28"/>
          <p:cNvGrpSpPr/>
          <p:nvPr/>
        </p:nvGrpSpPr>
        <p:grpSpPr>
          <a:xfrm>
            <a:off x="6937775" y="2372722"/>
            <a:ext cx="4480200" cy="1019647"/>
            <a:chOff x="331910" y="2615981"/>
            <a:chExt cx="4480200" cy="2820600"/>
          </a:xfrm>
        </p:grpSpPr>
        <p:sp>
          <p:nvSpPr>
            <p:cNvPr id="257" name="Google Shape;257;p28"/>
            <p:cNvSpPr/>
            <p:nvPr/>
          </p:nvSpPr>
          <p:spPr>
            <a:xfrm>
              <a:off x="331910" y="2615981"/>
              <a:ext cx="4480200" cy="2820600"/>
            </a:xfrm>
            <a:prstGeom prst="roundRect">
              <a:avLst>
                <a:gd fmla="val 16667" name="adj"/>
              </a:avLst>
            </a:prstGeom>
            <a:solidFill>
              <a:srgbClr val="6484F3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28"/>
            <p:cNvSpPr txBox="1"/>
            <p:nvPr/>
          </p:nvSpPr>
          <p:spPr>
            <a:xfrm>
              <a:off x="1046098" y="4062086"/>
              <a:ext cx="3346200" cy="1021800"/>
            </a:xfrm>
            <a:prstGeom prst="rect">
              <a:avLst/>
            </a:prstGeom>
            <a:solidFill>
              <a:srgbClr val="6484F3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1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/>
            </a:p>
          </p:txBody>
        </p:sp>
        <p:sp>
          <p:nvSpPr>
            <p:cNvPr id="259" name="Google Shape;259;p28"/>
            <p:cNvSpPr txBox="1"/>
            <p:nvPr/>
          </p:nvSpPr>
          <p:spPr>
            <a:xfrm>
              <a:off x="1046121" y="3387434"/>
              <a:ext cx="3346200" cy="1277400"/>
            </a:xfrm>
            <a:prstGeom prst="rect">
              <a:avLst/>
            </a:prstGeom>
            <a:solidFill>
              <a:srgbClr val="6484F3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1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0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Autobiographies</a:t>
              </a:r>
              <a:endParaRPr sz="3000"/>
            </a:p>
          </p:txBody>
        </p:sp>
      </p:grpSp>
      <p:pic>
        <p:nvPicPr>
          <p:cNvPr id="260" name="Google Shape;260;p28"/>
          <p:cNvPicPr preferRelativeResize="0"/>
          <p:nvPr/>
        </p:nvPicPr>
        <p:blipFill rotWithShape="1">
          <a:blip r:embed="rId4">
            <a:alphaModFix/>
          </a:blip>
          <a:srcRect b="0" l="0" r="10722" t="0"/>
          <a:stretch/>
        </p:blipFill>
        <p:spPr>
          <a:xfrm>
            <a:off x="1293996" y="3449575"/>
            <a:ext cx="3964828" cy="43823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1" name="Google Shape;261;p28"/>
          <p:cNvGrpSpPr/>
          <p:nvPr/>
        </p:nvGrpSpPr>
        <p:grpSpPr>
          <a:xfrm>
            <a:off x="968550" y="7889198"/>
            <a:ext cx="4480200" cy="1019647"/>
            <a:chOff x="331910" y="2615981"/>
            <a:chExt cx="4480200" cy="2820600"/>
          </a:xfrm>
        </p:grpSpPr>
        <p:sp>
          <p:nvSpPr>
            <p:cNvPr id="262" name="Google Shape;262;p28"/>
            <p:cNvSpPr/>
            <p:nvPr/>
          </p:nvSpPr>
          <p:spPr>
            <a:xfrm>
              <a:off x="331910" y="2615981"/>
              <a:ext cx="4480200" cy="2820600"/>
            </a:xfrm>
            <a:prstGeom prst="roundRect">
              <a:avLst>
                <a:gd fmla="val 16667" name="adj"/>
              </a:avLst>
            </a:prstGeom>
            <a:solidFill>
              <a:srgbClr val="38E0A3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28"/>
            <p:cNvSpPr txBox="1"/>
            <p:nvPr/>
          </p:nvSpPr>
          <p:spPr>
            <a:xfrm>
              <a:off x="399660" y="3387633"/>
              <a:ext cx="4341300" cy="1277400"/>
            </a:xfrm>
            <a:prstGeom prst="rect">
              <a:avLst/>
            </a:prstGeom>
            <a:solidFill>
              <a:srgbClr val="38E0A3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1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n-US" sz="30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The Diary of Anne Frank</a:t>
              </a:r>
              <a:endParaRPr i="1" sz="3000"/>
            </a:p>
          </p:txBody>
        </p:sp>
      </p:grpSp>
      <p:grpSp>
        <p:nvGrpSpPr>
          <p:cNvPr id="264" name="Google Shape;264;p28"/>
          <p:cNvGrpSpPr/>
          <p:nvPr/>
        </p:nvGrpSpPr>
        <p:grpSpPr>
          <a:xfrm>
            <a:off x="6937800" y="7889159"/>
            <a:ext cx="4480200" cy="1019647"/>
            <a:chOff x="331910" y="2615981"/>
            <a:chExt cx="4480200" cy="2820600"/>
          </a:xfrm>
        </p:grpSpPr>
        <p:sp>
          <p:nvSpPr>
            <p:cNvPr id="265" name="Google Shape;265;p28"/>
            <p:cNvSpPr/>
            <p:nvPr/>
          </p:nvSpPr>
          <p:spPr>
            <a:xfrm>
              <a:off x="331910" y="2615981"/>
              <a:ext cx="4480200" cy="2820600"/>
            </a:xfrm>
            <a:prstGeom prst="roundRect">
              <a:avLst>
                <a:gd fmla="val 16667" name="adj"/>
              </a:avLst>
            </a:prstGeom>
            <a:solidFill>
              <a:srgbClr val="6484F3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Google Shape;266;p28"/>
            <p:cNvSpPr txBox="1"/>
            <p:nvPr/>
          </p:nvSpPr>
          <p:spPr>
            <a:xfrm>
              <a:off x="1046098" y="4062086"/>
              <a:ext cx="3346200" cy="1021800"/>
            </a:xfrm>
            <a:prstGeom prst="rect">
              <a:avLst/>
            </a:prstGeom>
            <a:solidFill>
              <a:srgbClr val="6484F3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1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/>
            </a:p>
          </p:txBody>
        </p:sp>
        <p:sp>
          <p:nvSpPr>
            <p:cNvPr id="267" name="Google Shape;267;p28"/>
            <p:cNvSpPr txBox="1"/>
            <p:nvPr/>
          </p:nvSpPr>
          <p:spPr>
            <a:xfrm>
              <a:off x="898923" y="2834040"/>
              <a:ext cx="3346200" cy="2384400"/>
            </a:xfrm>
            <a:prstGeom prst="rect">
              <a:avLst/>
            </a:prstGeom>
            <a:solidFill>
              <a:srgbClr val="6484F3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n-US" sz="2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Unbowed </a:t>
              </a:r>
              <a:r>
                <a:rPr b="1" lang="en-US" sz="2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by Wangari Maathai</a:t>
              </a:r>
              <a:endParaRPr sz="2800"/>
            </a:p>
          </p:txBody>
        </p:sp>
      </p:grpSp>
      <p:grpSp>
        <p:nvGrpSpPr>
          <p:cNvPr id="268" name="Google Shape;268;p28"/>
          <p:cNvGrpSpPr/>
          <p:nvPr/>
        </p:nvGrpSpPr>
        <p:grpSpPr>
          <a:xfrm>
            <a:off x="12839250" y="2393875"/>
            <a:ext cx="4480200" cy="1019600"/>
            <a:chOff x="331835" y="2319599"/>
            <a:chExt cx="4480200" cy="2708100"/>
          </a:xfrm>
        </p:grpSpPr>
        <p:sp>
          <p:nvSpPr>
            <p:cNvPr id="269" name="Google Shape;269;p28"/>
            <p:cNvSpPr/>
            <p:nvPr/>
          </p:nvSpPr>
          <p:spPr>
            <a:xfrm>
              <a:off x="331835" y="2319599"/>
              <a:ext cx="4480200" cy="2708100"/>
            </a:xfrm>
            <a:prstGeom prst="roundRect">
              <a:avLst>
                <a:gd fmla="val 16667" name="adj"/>
              </a:avLst>
            </a:prstGeom>
            <a:solidFill>
              <a:srgbClr val="F1AF4B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28"/>
            <p:cNvSpPr txBox="1"/>
            <p:nvPr/>
          </p:nvSpPr>
          <p:spPr>
            <a:xfrm>
              <a:off x="455285" y="3084485"/>
              <a:ext cx="4192800" cy="1226400"/>
            </a:xfrm>
            <a:prstGeom prst="rect">
              <a:avLst/>
            </a:prstGeom>
            <a:solidFill>
              <a:srgbClr val="F1AF4B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1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0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Speeches</a:t>
              </a:r>
              <a:endParaRPr sz="3000"/>
            </a:p>
          </p:txBody>
        </p:sp>
      </p:grpSp>
      <p:pic>
        <p:nvPicPr>
          <p:cNvPr id="271" name="Google Shape;271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392138" y="3449575"/>
            <a:ext cx="3374428" cy="438237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2" name="Google Shape;272;p28"/>
          <p:cNvGrpSpPr/>
          <p:nvPr/>
        </p:nvGrpSpPr>
        <p:grpSpPr>
          <a:xfrm>
            <a:off x="12839250" y="7868050"/>
            <a:ext cx="4480200" cy="1019600"/>
            <a:chOff x="331835" y="2319599"/>
            <a:chExt cx="4480200" cy="2708100"/>
          </a:xfrm>
        </p:grpSpPr>
        <p:sp>
          <p:nvSpPr>
            <p:cNvPr id="273" name="Google Shape;273;p28"/>
            <p:cNvSpPr/>
            <p:nvPr/>
          </p:nvSpPr>
          <p:spPr>
            <a:xfrm>
              <a:off x="331835" y="2319599"/>
              <a:ext cx="4480200" cy="2708100"/>
            </a:xfrm>
            <a:prstGeom prst="roundRect">
              <a:avLst>
                <a:gd fmla="val 16667" name="adj"/>
              </a:avLst>
            </a:prstGeom>
            <a:solidFill>
              <a:srgbClr val="F1AF4B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28"/>
            <p:cNvSpPr txBox="1"/>
            <p:nvPr/>
          </p:nvSpPr>
          <p:spPr>
            <a:xfrm>
              <a:off x="455285" y="2631419"/>
              <a:ext cx="4192800" cy="1962300"/>
            </a:xfrm>
            <a:prstGeom prst="rect">
              <a:avLst/>
            </a:prstGeom>
            <a:solidFill>
              <a:srgbClr val="F1AF4B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4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Winston Churchill "We Shall Fight on the Beaches" 1940</a:t>
              </a:r>
              <a:endParaRPr sz="2400"/>
            </a:p>
          </p:txBody>
        </p:sp>
      </p:grpSp>
      <p:pic>
        <p:nvPicPr>
          <p:cNvPr id="275" name="Google Shape;275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23388" y="3449575"/>
            <a:ext cx="2841237" cy="4382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9"/>
          <p:cNvSpPr txBox="1"/>
          <p:nvPr/>
        </p:nvSpPr>
        <p:spPr>
          <a:xfrm>
            <a:off x="1028700" y="1096450"/>
            <a:ext cx="162306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8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Examples of Primary Sources</a:t>
            </a:r>
            <a:endParaRPr sz="100"/>
          </a:p>
        </p:txBody>
      </p:sp>
      <p:sp>
        <p:nvSpPr>
          <p:cNvPr id="281" name="Google Shape;281;p29"/>
          <p:cNvSpPr/>
          <p:nvPr/>
        </p:nvSpPr>
        <p:spPr>
          <a:xfrm>
            <a:off x="13477538" y="741550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82" name="Google Shape;282;p29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83" name="Google Shape;283;p29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84" name="Google Shape;284;p29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5" name="Google Shape;285;p29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6" name="Google Shape;286;p29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4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287" name="Google Shape;287;p29"/>
          <p:cNvSpPr/>
          <p:nvPr/>
        </p:nvSpPr>
        <p:spPr>
          <a:xfrm>
            <a:off x="-3634087" y="-60242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88" name="Google Shape;288;p29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89" name="Google Shape;289;p29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90" name="Google Shape;290;p29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91" name="Google Shape;291;p29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92" name="Google Shape;292;p29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93" name="Google Shape;293;p29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4" name="Google Shape;294;p29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95" name="Google Shape;295;p29"/>
          <p:cNvGrpSpPr/>
          <p:nvPr/>
        </p:nvGrpSpPr>
        <p:grpSpPr>
          <a:xfrm>
            <a:off x="1036300" y="2372673"/>
            <a:ext cx="4480200" cy="1019647"/>
            <a:chOff x="331910" y="2615981"/>
            <a:chExt cx="4480200" cy="2820600"/>
          </a:xfrm>
        </p:grpSpPr>
        <p:sp>
          <p:nvSpPr>
            <p:cNvPr id="296" name="Google Shape;296;p29"/>
            <p:cNvSpPr/>
            <p:nvPr/>
          </p:nvSpPr>
          <p:spPr>
            <a:xfrm>
              <a:off x="331910" y="2615981"/>
              <a:ext cx="4480200" cy="2820600"/>
            </a:xfrm>
            <a:prstGeom prst="roundRect">
              <a:avLst>
                <a:gd fmla="val 16667" name="adj"/>
              </a:avLst>
            </a:prstGeom>
            <a:solidFill>
              <a:srgbClr val="6484F3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29"/>
            <p:cNvSpPr txBox="1"/>
            <p:nvPr/>
          </p:nvSpPr>
          <p:spPr>
            <a:xfrm>
              <a:off x="550613" y="3387607"/>
              <a:ext cx="4042800" cy="1277400"/>
            </a:xfrm>
            <a:prstGeom prst="rect">
              <a:avLst/>
            </a:prstGeom>
            <a:solidFill>
              <a:srgbClr val="6484F3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1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0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Letters</a:t>
              </a:r>
              <a:endParaRPr sz="3000"/>
            </a:p>
          </p:txBody>
        </p:sp>
      </p:grpSp>
      <p:grpSp>
        <p:nvGrpSpPr>
          <p:cNvPr id="298" name="Google Shape;298;p29"/>
          <p:cNvGrpSpPr/>
          <p:nvPr/>
        </p:nvGrpSpPr>
        <p:grpSpPr>
          <a:xfrm>
            <a:off x="6937775" y="2372722"/>
            <a:ext cx="4480200" cy="1019647"/>
            <a:chOff x="331910" y="2615981"/>
            <a:chExt cx="4480200" cy="2820600"/>
          </a:xfrm>
        </p:grpSpPr>
        <p:sp>
          <p:nvSpPr>
            <p:cNvPr id="299" name="Google Shape;299;p29"/>
            <p:cNvSpPr/>
            <p:nvPr/>
          </p:nvSpPr>
          <p:spPr>
            <a:xfrm>
              <a:off x="331910" y="2615981"/>
              <a:ext cx="4480200" cy="2820600"/>
            </a:xfrm>
            <a:prstGeom prst="roundRect">
              <a:avLst>
                <a:gd fmla="val 16667" name="adj"/>
              </a:avLst>
            </a:prstGeom>
            <a:solidFill>
              <a:srgbClr val="E95C3E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" name="Google Shape;300;p29"/>
            <p:cNvSpPr txBox="1"/>
            <p:nvPr/>
          </p:nvSpPr>
          <p:spPr>
            <a:xfrm>
              <a:off x="1046098" y="4062086"/>
              <a:ext cx="3346200" cy="1021800"/>
            </a:xfrm>
            <a:prstGeom prst="rect">
              <a:avLst/>
            </a:prstGeom>
            <a:solidFill>
              <a:srgbClr val="E95C3E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1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/>
            </a:p>
          </p:txBody>
        </p:sp>
        <p:sp>
          <p:nvSpPr>
            <p:cNvPr id="301" name="Google Shape;301;p29"/>
            <p:cNvSpPr txBox="1"/>
            <p:nvPr/>
          </p:nvSpPr>
          <p:spPr>
            <a:xfrm>
              <a:off x="649060" y="2834108"/>
              <a:ext cx="3958500" cy="2554800"/>
            </a:xfrm>
            <a:prstGeom prst="rect">
              <a:avLst/>
            </a:prstGeom>
            <a:solidFill>
              <a:srgbClr val="E95C3E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0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Audio &amp; Video Recordings</a:t>
              </a:r>
              <a:endParaRPr sz="3000"/>
            </a:p>
          </p:txBody>
        </p:sp>
      </p:grpSp>
      <p:grpSp>
        <p:nvGrpSpPr>
          <p:cNvPr id="302" name="Google Shape;302;p29"/>
          <p:cNvGrpSpPr/>
          <p:nvPr/>
        </p:nvGrpSpPr>
        <p:grpSpPr>
          <a:xfrm>
            <a:off x="968550" y="7889198"/>
            <a:ext cx="4480200" cy="1019647"/>
            <a:chOff x="331910" y="2615981"/>
            <a:chExt cx="4480200" cy="2820600"/>
          </a:xfrm>
        </p:grpSpPr>
        <p:sp>
          <p:nvSpPr>
            <p:cNvPr id="303" name="Google Shape;303;p29"/>
            <p:cNvSpPr/>
            <p:nvPr/>
          </p:nvSpPr>
          <p:spPr>
            <a:xfrm>
              <a:off x="331910" y="2615981"/>
              <a:ext cx="4480200" cy="2820600"/>
            </a:xfrm>
            <a:prstGeom prst="roundRect">
              <a:avLst>
                <a:gd fmla="val 16667" name="adj"/>
              </a:avLst>
            </a:prstGeom>
            <a:solidFill>
              <a:srgbClr val="6484F3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" name="Google Shape;304;p29"/>
            <p:cNvSpPr txBox="1"/>
            <p:nvPr/>
          </p:nvSpPr>
          <p:spPr>
            <a:xfrm>
              <a:off x="401360" y="3004335"/>
              <a:ext cx="4341300" cy="2043900"/>
            </a:xfrm>
            <a:prstGeom prst="rect">
              <a:avLst/>
            </a:prstGeom>
            <a:solidFill>
              <a:srgbClr val="6484F3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4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Gandhi  "Letter to Tagore" 1939.</a:t>
              </a:r>
              <a:endParaRPr sz="2400"/>
            </a:p>
          </p:txBody>
        </p:sp>
      </p:grpSp>
      <p:grpSp>
        <p:nvGrpSpPr>
          <p:cNvPr id="305" name="Google Shape;305;p29"/>
          <p:cNvGrpSpPr/>
          <p:nvPr/>
        </p:nvGrpSpPr>
        <p:grpSpPr>
          <a:xfrm>
            <a:off x="6937775" y="3502403"/>
            <a:ext cx="4480200" cy="3421923"/>
            <a:chOff x="331910" y="2615893"/>
            <a:chExt cx="4480200" cy="9465900"/>
          </a:xfrm>
        </p:grpSpPr>
        <p:sp>
          <p:nvSpPr>
            <p:cNvPr id="306" name="Google Shape;306;p29"/>
            <p:cNvSpPr/>
            <p:nvPr/>
          </p:nvSpPr>
          <p:spPr>
            <a:xfrm>
              <a:off x="331910" y="2615893"/>
              <a:ext cx="4480200" cy="9465900"/>
            </a:xfrm>
            <a:prstGeom prst="roundRect">
              <a:avLst>
                <a:gd fmla="val 16667" name="adj"/>
              </a:avLst>
            </a:prstGeom>
            <a:solidFill>
              <a:srgbClr val="E95C3E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29"/>
            <p:cNvSpPr txBox="1"/>
            <p:nvPr/>
          </p:nvSpPr>
          <p:spPr>
            <a:xfrm>
              <a:off x="1046098" y="4062086"/>
              <a:ext cx="3346200" cy="1021800"/>
            </a:xfrm>
            <a:prstGeom prst="rect">
              <a:avLst/>
            </a:prstGeom>
            <a:solidFill>
              <a:srgbClr val="E95C3E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1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/>
            </a:p>
          </p:txBody>
        </p:sp>
        <p:sp>
          <p:nvSpPr>
            <p:cNvPr id="308" name="Google Shape;308;p29"/>
            <p:cNvSpPr txBox="1"/>
            <p:nvPr/>
          </p:nvSpPr>
          <p:spPr>
            <a:xfrm>
              <a:off x="746360" y="3176294"/>
              <a:ext cx="3651300" cy="8345400"/>
            </a:xfrm>
            <a:prstGeom prst="rect">
              <a:avLst/>
            </a:prstGeom>
            <a:solidFill>
              <a:srgbClr val="E95C3E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-4064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800"/>
                <a:buFont typeface="Halant"/>
                <a:buChar char="●"/>
              </a:pPr>
              <a:r>
                <a:rPr b="1" lang="en-US" sz="2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Music</a:t>
              </a:r>
              <a:endParaRPr b="1"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-4064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800"/>
                <a:buFont typeface="Halant"/>
                <a:buChar char="●"/>
              </a:pPr>
              <a:r>
                <a:rPr b="1" lang="en-US" sz="2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Interviews</a:t>
              </a:r>
              <a:endParaRPr b="1"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-4064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800"/>
                <a:buFont typeface="Halant"/>
                <a:buChar char="●"/>
              </a:pPr>
              <a:r>
                <a:rPr b="1" lang="en-US" sz="2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Oral Histories</a:t>
              </a:r>
              <a:endParaRPr b="1"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-4064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800"/>
                <a:buFont typeface="Halant"/>
                <a:buChar char="●"/>
              </a:pPr>
              <a:r>
                <a:rPr b="1" lang="en-US" sz="2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Recorded Speeches</a:t>
              </a:r>
              <a:endParaRPr b="1"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-4064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800"/>
                <a:buFont typeface="Halant"/>
                <a:buChar char="●"/>
              </a:pPr>
              <a:r>
                <a:rPr b="1" lang="en-US" sz="2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Radio Broadcasts</a:t>
              </a:r>
              <a:endParaRPr b="1"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-4064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800"/>
                <a:buFont typeface="Halant"/>
                <a:buChar char="●"/>
              </a:pPr>
              <a:r>
                <a:rPr b="1" lang="en-US" sz="2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News Footage</a:t>
              </a:r>
              <a:endParaRPr b="1"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-4064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800"/>
                <a:buFont typeface="Halant"/>
                <a:buChar char="●"/>
              </a:pPr>
              <a:r>
                <a:rPr b="1" lang="en-US" sz="2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Advertisements</a:t>
              </a:r>
              <a:endParaRPr b="1"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  <p:grpSp>
        <p:nvGrpSpPr>
          <p:cNvPr id="309" name="Google Shape;309;p29"/>
          <p:cNvGrpSpPr/>
          <p:nvPr/>
        </p:nvGrpSpPr>
        <p:grpSpPr>
          <a:xfrm>
            <a:off x="12839250" y="2393875"/>
            <a:ext cx="4480200" cy="1019600"/>
            <a:chOff x="331835" y="2319599"/>
            <a:chExt cx="4480200" cy="2708100"/>
          </a:xfrm>
        </p:grpSpPr>
        <p:sp>
          <p:nvSpPr>
            <p:cNvPr id="310" name="Google Shape;310;p29"/>
            <p:cNvSpPr/>
            <p:nvPr/>
          </p:nvSpPr>
          <p:spPr>
            <a:xfrm>
              <a:off x="331835" y="2319599"/>
              <a:ext cx="4480200" cy="2708100"/>
            </a:xfrm>
            <a:prstGeom prst="roundRect">
              <a:avLst>
                <a:gd fmla="val 16667" name="adj"/>
              </a:avLst>
            </a:prstGeom>
            <a:solidFill>
              <a:srgbClr val="F1AF4B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29"/>
            <p:cNvSpPr txBox="1"/>
            <p:nvPr/>
          </p:nvSpPr>
          <p:spPr>
            <a:xfrm>
              <a:off x="455285" y="2483877"/>
              <a:ext cx="4192800" cy="2453100"/>
            </a:xfrm>
            <a:prstGeom prst="rect">
              <a:avLst/>
            </a:prstGeom>
            <a:solidFill>
              <a:srgbClr val="F1AF4B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0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Other </a:t>
              </a:r>
              <a:r>
                <a:rPr b="1" lang="en-US" sz="30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Historical Documents</a:t>
              </a:r>
              <a:endParaRPr sz="3000"/>
            </a:p>
          </p:txBody>
        </p:sp>
      </p:grpSp>
      <p:grpSp>
        <p:nvGrpSpPr>
          <p:cNvPr id="312" name="Google Shape;312;p29"/>
          <p:cNvGrpSpPr/>
          <p:nvPr/>
        </p:nvGrpSpPr>
        <p:grpSpPr>
          <a:xfrm>
            <a:off x="12839250" y="3502425"/>
            <a:ext cx="4480200" cy="3421983"/>
            <a:chOff x="331835" y="2319601"/>
            <a:chExt cx="4480200" cy="1720800"/>
          </a:xfrm>
        </p:grpSpPr>
        <p:sp>
          <p:nvSpPr>
            <p:cNvPr id="313" name="Google Shape;313;p29"/>
            <p:cNvSpPr/>
            <p:nvPr/>
          </p:nvSpPr>
          <p:spPr>
            <a:xfrm>
              <a:off x="331835" y="2319601"/>
              <a:ext cx="4480200" cy="1720800"/>
            </a:xfrm>
            <a:prstGeom prst="roundRect">
              <a:avLst>
                <a:gd fmla="val 16667" name="adj"/>
              </a:avLst>
            </a:prstGeom>
            <a:solidFill>
              <a:srgbClr val="F1AF4B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29"/>
            <p:cNvSpPr txBox="1"/>
            <p:nvPr/>
          </p:nvSpPr>
          <p:spPr>
            <a:xfrm>
              <a:off x="605585" y="2421444"/>
              <a:ext cx="3932700" cy="1517100"/>
            </a:xfrm>
            <a:prstGeom prst="rect">
              <a:avLst/>
            </a:prstGeom>
            <a:solidFill>
              <a:srgbClr val="F1AF4B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-4064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800"/>
                <a:buFont typeface="Halant"/>
                <a:buChar char="●"/>
              </a:pPr>
              <a:r>
                <a:rPr b="1" lang="en-US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Art</a:t>
              </a:r>
              <a:endParaRPr b="1" sz="2800">
                <a:solidFill>
                  <a:schemeClr val="lt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-4064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800"/>
                <a:buFont typeface="Halant"/>
                <a:buChar char="●"/>
              </a:pPr>
              <a:r>
                <a:rPr b="1" lang="en-US" sz="2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Birth Certificates</a:t>
              </a:r>
              <a:endParaRPr b="1"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-4064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800"/>
                <a:buFont typeface="Halant"/>
                <a:buChar char="●"/>
              </a:pPr>
              <a:r>
                <a:rPr b="1" lang="en-US" sz="2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Government Records</a:t>
              </a:r>
              <a:endParaRPr b="1"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-4064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800"/>
                <a:buFont typeface="Halant"/>
                <a:buChar char="●"/>
              </a:pPr>
              <a:r>
                <a:rPr b="1" lang="en-US" sz="2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Court </a:t>
              </a:r>
              <a:r>
                <a:rPr b="1" lang="en-US" sz="2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Documents</a:t>
              </a:r>
              <a:endParaRPr b="1"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-4064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800"/>
                <a:buFont typeface="Halant"/>
                <a:buChar char="●"/>
              </a:pPr>
              <a:r>
                <a:rPr b="1" lang="en-US" sz="2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Military Records</a:t>
              </a:r>
              <a:endParaRPr b="1"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-406400" lvl="0" marL="457200" rtl="0" algn="l"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800"/>
                <a:buFont typeface="Halant"/>
                <a:buChar char="●"/>
              </a:pPr>
              <a:r>
                <a:rPr b="1" lang="en-US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Deeds</a:t>
              </a:r>
              <a:endParaRPr b="1"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-40640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800"/>
                <a:buFont typeface="Halant"/>
                <a:buChar char="●"/>
              </a:pPr>
              <a:r>
                <a:rPr b="1" lang="en-US" sz="2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Taxes</a:t>
              </a:r>
              <a:endParaRPr b="1"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  <p:pic>
        <p:nvPicPr>
          <p:cNvPr id="315" name="Google Shape;315;p29"/>
          <p:cNvPicPr preferRelativeResize="0"/>
          <p:nvPr/>
        </p:nvPicPr>
        <p:blipFill rotWithShape="1">
          <a:blip r:embed="rId4">
            <a:alphaModFix/>
          </a:blip>
          <a:srcRect b="8379" l="0" r="0" t="6025"/>
          <a:stretch/>
        </p:blipFill>
        <p:spPr>
          <a:xfrm>
            <a:off x="1424850" y="3502350"/>
            <a:ext cx="3567604" cy="42768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30"/>
          <p:cNvSpPr/>
          <p:nvPr/>
        </p:nvSpPr>
        <p:spPr>
          <a:xfrm>
            <a:off x="12982861" y="670415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1" name="Google Shape;321;p30"/>
          <p:cNvSpPr txBox="1"/>
          <p:nvPr/>
        </p:nvSpPr>
        <p:spPr>
          <a:xfrm>
            <a:off x="2553980" y="876300"/>
            <a:ext cx="131799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CLASS DISCUSSION</a:t>
            </a:r>
            <a:endParaRPr/>
          </a:p>
        </p:txBody>
      </p:sp>
      <p:grpSp>
        <p:nvGrpSpPr>
          <p:cNvPr id="322" name="Google Shape;322;p30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23" name="Google Shape;323;p30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24" name="Google Shape;324;p30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5" name="Google Shape;325;p30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26" name="Google Shape;326;p30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327" name="Google Shape;327;p30"/>
          <p:cNvSpPr/>
          <p:nvPr/>
        </p:nvSpPr>
        <p:spPr>
          <a:xfrm>
            <a:off x="-3482681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8" name="Google Shape;328;p30"/>
          <p:cNvSpPr txBox="1"/>
          <p:nvPr/>
        </p:nvSpPr>
        <p:spPr>
          <a:xfrm>
            <a:off x="1209674" y="2895975"/>
            <a:ext cx="9110400" cy="3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9403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4180"/>
              <a:buFont typeface="Inter"/>
              <a:buChar char="●"/>
            </a:pPr>
            <a:r>
              <a:rPr lang="en-US" sz="41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What makes a primary source a reliable piece of evidence?</a:t>
            </a:r>
            <a:endParaRPr sz="41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9403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4180"/>
              <a:buFont typeface="Inter"/>
              <a:buChar char="●"/>
            </a:pPr>
            <a:r>
              <a:rPr lang="en-US" sz="41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What information would help in determining the reliability of a primary source?</a:t>
            </a:r>
            <a:endParaRPr sz="41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329" name="Google Shape;329;p30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30" name="Google Shape;330;p30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31" name="Google Shape;331;p30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32" name="Google Shape;332;p30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33" name="Google Shape;333;p30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34" name="Google Shape;334;p30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35" name="Google Shape;335;p30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336" name="Google Shape;336;p30"/>
          <p:cNvGrpSpPr/>
          <p:nvPr/>
        </p:nvGrpSpPr>
        <p:grpSpPr>
          <a:xfrm>
            <a:off x="10835691" y="2292364"/>
            <a:ext cx="5889167" cy="4592315"/>
            <a:chOff x="5376825" y="1512437"/>
            <a:chExt cx="3094350" cy="2481394"/>
          </a:xfrm>
        </p:grpSpPr>
        <p:sp>
          <p:nvSpPr>
            <p:cNvPr id="337" name="Google Shape;337;p30"/>
            <p:cNvSpPr/>
            <p:nvPr/>
          </p:nvSpPr>
          <p:spPr>
            <a:xfrm>
              <a:off x="537682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8" name="Google Shape;338;p30"/>
            <p:cNvSpPr/>
            <p:nvPr/>
          </p:nvSpPr>
          <p:spPr>
            <a:xfrm>
              <a:off x="5436814" y="2335760"/>
              <a:ext cx="4653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9" name="Google Shape;339;p30"/>
            <p:cNvSpPr/>
            <p:nvPr/>
          </p:nvSpPr>
          <p:spPr>
            <a:xfrm>
              <a:off x="7962533" y="2335739"/>
              <a:ext cx="4320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" name="Google Shape;340;p30"/>
            <p:cNvSpPr/>
            <p:nvPr/>
          </p:nvSpPr>
          <p:spPr>
            <a:xfrm rot="-5400000">
              <a:off x="5859814" y="2686815"/>
              <a:ext cx="345300" cy="1191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1" name="Google Shape;341;p30"/>
            <p:cNvSpPr/>
            <p:nvPr/>
          </p:nvSpPr>
          <p:spPr>
            <a:xfrm rot="-5400000">
              <a:off x="7669031" y="2729508"/>
              <a:ext cx="345300" cy="11058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2" name="Google Shape;342;p30"/>
            <p:cNvSpPr/>
            <p:nvPr/>
          </p:nvSpPr>
          <p:spPr>
            <a:xfrm>
              <a:off x="6162670" y="3109731"/>
              <a:ext cx="4653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" name="Google Shape;343;p30"/>
            <p:cNvSpPr/>
            <p:nvPr/>
          </p:nvSpPr>
          <p:spPr>
            <a:xfrm>
              <a:off x="7256450" y="3109685"/>
              <a:ext cx="4320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344" name="Google Shape;344;p3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221237" y="1512437"/>
              <a:ext cx="1310975" cy="13109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45" name="Google Shape;345;p30"/>
            <p:cNvSpPr/>
            <p:nvPr/>
          </p:nvSpPr>
          <p:spPr>
            <a:xfrm>
              <a:off x="788587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1"/>
          <p:cNvSpPr txBox="1"/>
          <p:nvPr/>
        </p:nvSpPr>
        <p:spPr>
          <a:xfrm>
            <a:off x="1122475" y="1448788"/>
            <a:ext cx="17165400" cy="9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299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WHAT ARE SECONDARY SOURCES?</a:t>
            </a:r>
            <a:endParaRPr sz="100">
              <a:solidFill>
                <a:schemeClr val="dk1"/>
              </a:solidFill>
            </a:endParaRPr>
          </a:p>
        </p:txBody>
      </p:sp>
      <p:sp>
        <p:nvSpPr>
          <p:cNvPr id="351" name="Google Shape;351;p31"/>
          <p:cNvSpPr txBox="1"/>
          <p:nvPr/>
        </p:nvSpPr>
        <p:spPr>
          <a:xfrm>
            <a:off x="2988500" y="2779450"/>
            <a:ext cx="77847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Usually written about a primary source(s)</a:t>
            </a:r>
            <a:endParaRPr sz="3600"/>
          </a:p>
        </p:txBody>
      </p:sp>
      <p:sp>
        <p:nvSpPr>
          <p:cNvPr id="352" name="Google Shape;352;p31"/>
          <p:cNvSpPr txBox="1"/>
          <p:nvPr/>
        </p:nvSpPr>
        <p:spPr>
          <a:xfrm>
            <a:off x="3070751" y="4757800"/>
            <a:ext cx="715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Created after the event or development; potentially years or centuries later</a:t>
            </a:r>
            <a:endParaRPr sz="3600"/>
          </a:p>
        </p:txBody>
      </p:sp>
      <p:sp>
        <p:nvSpPr>
          <p:cNvPr id="353" name="Google Shape;353;p31"/>
          <p:cNvSpPr txBox="1"/>
          <p:nvPr/>
        </p:nvSpPr>
        <p:spPr>
          <a:xfrm>
            <a:off x="2988500" y="6893900"/>
            <a:ext cx="80724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Often </a:t>
            </a:r>
            <a:r>
              <a:rPr lang="en-US" sz="3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interpreted</a:t>
            </a:r>
            <a:r>
              <a:rPr lang="en-US" sz="3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through the perspective of the author; second-hand information</a:t>
            </a:r>
            <a:endParaRPr sz="3600"/>
          </a:p>
        </p:txBody>
      </p:sp>
      <p:grpSp>
        <p:nvGrpSpPr>
          <p:cNvPr id="354" name="Google Shape;354;p31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55" name="Google Shape;355;p31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56" name="Google Shape;356;p31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" name="Google Shape;357;p31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58" name="Google Shape;358;p31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6</a:t>
              </a:r>
              <a:endParaRPr/>
            </a:p>
          </p:txBody>
        </p:sp>
      </p:grpSp>
      <p:sp>
        <p:nvSpPr>
          <p:cNvPr id="359" name="Google Shape;359;p31"/>
          <p:cNvSpPr/>
          <p:nvPr/>
        </p:nvSpPr>
        <p:spPr>
          <a:xfrm>
            <a:off x="10469620" y="9248494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60" name="Google Shape;360;p31"/>
          <p:cNvSpPr/>
          <p:nvPr/>
        </p:nvSpPr>
        <p:spPr>
          <a:xfrm>
            <a:off x="1564423" y="-1641171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61" name="Google Shape;361;p31"/>
          <p:cNvGrpSpPr/>
          <p:nvPr/>
        </p:nvGrpSpPr>
        <p:grpSpPr>
          <a:xfrm>
            <a:off x="185402" y="-144662"/>
            <a:ext cx="937455" cy="10431728"/>
            <a:chOff x="0" y="-38100"/>
            <a:chExt cx="246900" cy="2747433"/>
          </a:xfrm>
        </p:grpSpPr>
        <p:sp>
          <p:nvSpPr>
            <p:cNvPr id="362" name="Google Shape;362;p31"/>
            <p:cNvSpPr/>
            <p:nvPr/>
          </p:nvSpPr>
          <p:spPr>
            <a:xfrm>
              <a:off x="0" y="0"/>
              <a:ext cx="246798" cy="2709333"/>
            </a:xfrm>
            <a:custGeom>
              <a:rect b="b" l="l" r="r" t="t"/>
              <a:pathLst>
                <a:path extrusionOk="0" h="2709333" w="246798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FFEF9"/>
            </a:solidFill>
            <a:ln>
              <a:noFill/>
            </a:ln>
          </p:spPr>
        </p:sp>
        <p:sp>
          <p:nvSpPr>
            <p:cNvPr id="363" name="Google Shape;363;p31"/>
            <p:cNvSpPr txBox="1"/>
            <p:nvPr/>
          </p:nvSpPr>
          <p:spPr>
            <a:xfrm>
              <a:off x="0" y="-38100"/>
              <a:ext cx="246900" cy="274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4" name="Google Shape;364;p31"/>
          <p:cNvSpPr txBox="1"/>
          <p:nvPr/>
        </p:nvSpPr>
        <p:spPr>
          <a:xfrm rot="-5400000">
            <a:off x="-2830777" y="4935804"/>
            <a:ext cx="6882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7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-US" sz="27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/>
          </a:p>
        </p:txBody>
      </p:sp>
      <p:cxnSp>
        <p:nvCxnSpPr>
          <p:cNvPr id="365" name="Google Shape;365;p31"/>
          <p:cNvCxnSpPr/>
          <p:nvPr/>
        </p:nvCxnSpPr>
        <p:spPr>
          <a:xfrm rot="10800000">
            <a:off x="648533" y="-104669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66" name="Google Shape;366;p31"/>
          <p:cNvCxnSpPr/>
          <p:nvPr/>
        </p:nvCxnSpPr>
        <p:spPr>
          <a:xfrm rot="10800000">
            <a:off x="643893" y="7289297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367" name="Google Shape;367;p31"/>
          <p:cNvGrpSpPr/>
          <p:nvPr/>
        </p:nvGrpSpPr>
        <p:grpSpPr>
          <a:xfrm>
            <a:off x="1704735" y="2780838"/>
            <a:ext cx="1105408" cy="1105408"/>
            <a:chOff x="0" y="-56030"/>
            <a:chExt cx="812800" cy="812800"/>
          </a:xfrm>
        </p:grpSpPr>
        <p:sp>
          <p:nvSpPr>
            <p:cNvPr id="368" name="Google Shape;368;p31"/>
            <p:cNvSpPr/>
            <p:nvPr/>
          </p:nvSpPr>
          <p:spPr>
            <a:xfrm>
              <a:off x="0" y="-5603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" name="Google Shape;369;p31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0" name="Google Shape;370;p31"/>
          <p:cNvSpPr txBox="1"/>
          <p:nvPr/>
        </p:nvSpPr>
        <p:spPr>
          <a:xfrm>
            <a:off x="1704735" y="2954974"/>
            <a:ext cx="1105500" cy="7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034" u="none" cap="none" strike="noStrike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rPr>
              <a:t>1</a:t>
            </a:r>
            <a:endParaRPr>
              <a:solidFill>
                <a:srgbClr val="FFFFFF"/>
              </a:solidFill>
            </a:endParaRPr>
          </a:p>
        </p:txBody>
      </p:sp>
      <p:grpSp>
        <p:nvGrpSpPr>
          <p:cNvPr id="371" name="Google Shape;371;p31"/>
          <p:cNvGrpSpPr/>
          <p:nvPr/>
        </p:nvGrpSpPr>
        <p:grpSpPr>
          <a:xfrm>
            <a:off x="1733335" y="4757778"/>
            <a:ext cx="1105408" cy="1105408"/>
            <a:chOff x="0" y="-56030"/>
            <a:chExt cx="812800" cy="812800"/>
          </a:xfrm>
        </p:grpSpPr>
        <p:sp>
          <p:nvSpPr>
            <p:cNvPr id="372" name="Google Shape;372;p31"/>
            <p:cNvSpPr/>
            <p:nvPr/>
          </p:nvSpPr>
          <p:spPr>
            <a:xfrm>
              <a:off x="0" y="-5603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3" name="Google Shape;373;p31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4" name="Google Shape;374;p31"/>
          <p:cNvSpPr txBox="1"/>
          <p:nvPr/>
        </p:nvSpPr>
        <p:spPr>
          <a:xfrm>
            <a:off x="1704722" y="4923027"/>
            <a:ext cx="1105500" cy="7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034" u="none" cap="none" strike="noStrike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rPr>
              <a:t>2</a:t>
            </a:r>
            <a:endParaRPr>
              <a:solidFill>
                <a:srgbClr val="FFFFFF"/>
              </a:solidFill>
            </a:endParaRPr>
          </a:p>
        </p:txBody>
      </p:sp>
      <p:grpSp>
        <p:nvGrpSpPr>
          <p:cNvPr id="375" name="Google Shape;375;p31"/>
          <p:cNvGrpSpPr/>
          <p:nvPr/>
        </p:nvGrpSpPr>
        <p:grpSpPr>
          <a:xfrm>
            <a:off x="1704735" y="6893895"/>
            <a:ext cx="1105408" cy="1105408"/>
            <a:chOff x="0" y="0"/>
            <a:chExt cx="812800" cy="812800"/>
          </a:xfrm>
        </p:grpSpPr>
        <p:sp>
          <p:nvSpPr>
            <p:cNvPr id="376" name="Google Shape;376;p31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7" name="Google Shape;377;p31"/>
            <p:cNvSpPr txBox="1"/>
            <p:nvPr/>
          </p:nvSpPr>
          <p:spPr>
            <a:xfrm>
              <a:off x="76200" y="38100"/>
              <a:ext cx="660300" cy="698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8" name="Google Shape;378;p31"/>
          <p:cNvSpPr txBox="1"/>
          <p:nvPr/>
        </p:nvSpPr>
        <p:spPr>
          <a:xfrm>
            <a:off x="1704735" y="7068030"/>
            <a:ext cx="1105500" cy="7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034" u="none" cap="none" strike="noStrike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rPr>
              <a:t>3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379" name="Google Shape;379;p31"/>
          <p:cNvPicPr preferRelativeResize="0"/>
          <p:nvPr/>
        </p:nvPicPr>
        <p:blipFill rotWithShape="1">
          <a:blip r:embed="rId4">
            <a:alphaModFix/>
          </a:blip>
          <a:srcRect b="0" l="10856" r="22821" t="0"/>
          <a:stretch/>
        </p:blipFill>
        <p:spPr>
          <a:xfrm>
            <a:off x="10453850" y="2556488"/>
            <a:ext cx="7151102" cy="60649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32"/>
          <p:cNvSpPr txBox="1"/>
          <p:nvPr/>
        </p:nvSpPr>
        <p:spPr>
          <a:xfrm>
            <a:off x="1028700" y="1673225"/>
            <a:ext cx="16230600" cy="10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8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Examples of Secondary Sources</a:t>
            </a:r>
            <a:endParaRPr sz="100"/>
          </a:p>
        </p:txBody>
      </p:sp>
      <p:sp>
        <p:nvSpPr>
          <p:cNvPr id="385" name="Google Shape;385;p32"/>
          <p:cNvSpPr/>
          <p:nvPr/>
        </p:nvSpPr>
        <p:spPr>
          <a:xfrm>
            <a:off x="13477538" y="741550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86" name="Google Shape;386;p32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87" name="Google Shape;387;p32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88" name="Google Shape;388;p32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" name="Google Shape;389;p32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90" name="Google Shape;390;p32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7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391" name="Google Shape;391;p32"/>
          <p:cNvSpPr/>
          <p:nvPr/>
        </p:nvSpPr>
        <p:spPr>
          <a:xfrm>
            <a:off x="-3634087" y="-60242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92" name="Google Shape;392;p32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93" name="Google Shape;393;p32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94" name="Google Shape;394;p32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95" name="Google Shape;395;p32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96" name="Google Shape;396;p32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97" name="Google Shape;397;p32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98" name="Google Shape;398;p32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399" name="Google Shape;399;p32"/>
          <p:cNvGrpSpPr/>
          <p:nvPr/>
        </p:nvGrpSpPr>
        <p:grpSpPr>
          <a:xfrm>
            <a:off x="1574100" y="3432600"/>
            <a:ext cx="6341274" cy="3642194"/>
            <a:chOff x="-5041734" y="1675261"/>
            <a:chExt cx="4603800" cy="11186100"/>
          </a:xfrm>
        </p:grpSpPr>
        <p:sp>
          <p:nvSpPr>
            <p:cNvPr id="400" name="Google Shape;400;p32"/>
            <p:cNvSpPr/>
            <p:nvPr/>
          </p:nvSpPr>
          <p:spPr>
            <a:xfrm>
              <a:off x="-5041734" y="1675261"/>
              <a:ext cx="4603800" cy="11186100"/>
            </a:xfrm>
            <a:prstGeom prst="roundRect">
              <a:avLst>
                <a:gd fmla="val 16667" name="adj"/>
              </a:avLst>
            </a:prstGeom>
            <a:solidFill>
              <a:srgbClr val="E95C3E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1" name="Google Shape;401;p32"/>
            <p:cNvSpPr txBox="1"/>
            <p:nvPr/>
          </p:nvSpPr>
          <p:spPr>
            <a:xfrm>
              <a:off x="-4752385" y="2635411"/>
              <a:ext cx="4025100" cy="9265800"/>
            </a:xfrm>
            <a:prstGeom prst="rect">
              <a:avLst/>
            </a:prstGeom>
            <a:solidFill>
              <a:srgbClr val="E95C3E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-53975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900"/>
                <a:buFont typeface="Halant"/>
                <a:buChar char="●"/>
              </a:pPr>
              <a:r>
                <a:rPr b="1" lang="en-US" sz="49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Textbooks</a:t>
              </a:r>
              <a:endParaRPr b="1" sz="49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-53975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900"/>
                <a:buFont typeface="Halant"/>
                <a:buChar char="●"/>
              </a:pPr>
              <a:r>
                <a:rPr b="1" lang="en-US" sz="49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Scholarly Articles</a:t>
              </a:r>
              <a:endParaRPr b="1" sz="49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-53975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900"/>
                <a:buFont typeface="Halant"/>
                <a:buChar char="●"/>
              </a:pPr>
              <a:r>
                <a:rPr b="1" lang="en-US" sz="49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Biographies</a:t>
              </a:r>
              <a:endParaRPr b="1" sz="49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-53975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900"/>
                <a:buFont typeface="Halant"/>
                <a:buChar char="●"/>
              </a:pPr>
              <a:r>
                <a:rPr b="1" lang="en-US" sz="49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Encyclopedias</a:t>
              </a:r>
              <a:endParaRPr b="1" sz="49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  <p:grpSp>
        <p:nvGrpSpPr>
          <p:cNvPr id="402" name="Google Shape;402;p32"/>
          <p:cNvGrpSpPr/>
          <p:nvPr/>
        </p:nvGrpSpPr>
        <p:grpSpPr>
          <a:xfrm>
            <a:off x="10477131" y="3432602"/>
            <a:ext cx="6782127" cy="3596527"/>
            <a:chOff x="331841" y="2319635"/>
            <a:chExt cx="4480200" cy="1699200"/>
          </a:xfrm>
        </p:grpSpPr>
        <p:sp>
          <p:nvSpPr>
            <p:cNvPr id="403" name="Google Shape;403;p32"/>
            <p:cNvSpPr/>
            <p:nvPr/>
          </p:nvSpPr>
          <p:spPr>
            <a:xfrm>
              <a:off x="331841" y="2319635"/>
              <a:ext cx="4480200" cy="1699200"/>
            </a:xfrm>
            <a:prstGeom prst="roundRect">
              <a:avLst>
                <a:gd fmla="val 16667" name="adj"/>
              </a:avLst>
            </a:prstGeom>
            <a:solidFill>
              <a:srgbClr val="F1AF4B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" name="Google Shape;404;p32"/>
            <p:cNvSpPr txBox="1"/>
            <p:nvPr/>
          </p:nvSpPr>
          <p:spPr>
            <a:xfrm>
              <a:off x="563209" y="2467382"/>
              <a:ext cx="4079400" cy="1425300"/>
            </a:xfrm>
            <a:prstGeom prst="rect">
              <a:avLst/>
            </a:prstGeom>
            <a:solidFill>
              <a:srgbClr val="F1AF4B"/>
            </a:solidFill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-53975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4900"/>
                <a:buFont typeface="Halant"/>
                <a:buChar char="●"/>
              </a:pPr>
              <a:r>
                <a:rPr b="1" lang="en-US" sz="49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Historical Analyses</a:t>
              </a:r>
              <a:endParaRPr b="1" sz="4900">
                <a:solidFill>
                  <a:schemeClr val="lt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-53975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4900"/>
                <a:buFont typeface="Halant"/>
                <a:buChar char="●"/>
              </a:pPr>
              <a:r>
                <a:rPr b="1" lang="en-US" sz="49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Documentary</a:t>
              </a:r>
              <a:r>
                <a:rPr b="1" lang="en-US" sz="49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 Films</a:t>
              </a:r>
              <a:endParaRPr b="1" sz="4900">
                <a:solidFill>
                  <a:schemeClr val="lt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-53975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4900"/>
                <a:buFont typeface="Halant"/>
                <a:buChar char="●"/>
              </a:pPr>
              <a:r>
                <a:rPr b="1" lang="en-US" sz="49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Almanacs</a:t>
              </a:r>
              <a:endParaRPr b="1" sz="4900">
                <a:solidFill>
                  <a:schemeClr val="lt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-539750" lvl="0" marL="4572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4900"/>
                <a:buFont typeface="Halant"/>
                <a:buChar char="●"/>
              </a:pPr>
              <a:r>
                <a:rPr b="1" lang="en-US" sz="49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Summaries</a:t>
              </a:r>
              <a:endParaRPr b="1" sz="4900">
                <a:solidFill>
                  <a:schemeClr val="lt1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33"/>
          <p:cNvSpPr/>
          <p:nvPr/>
        </p:nvSpPr>
        <p:spPr>
          <a:xfrm>
            <a:off x="12982861" y="670415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10" name="Google Shape;410;p33"/>
          <p:cNvSpPr txBox="1"/>
          <p:nvPr/>
        </p:nvSpPr>
        <p:spPr>
          <a:xfrm>
            <a:off x="2553980" y="876300"/>
            <a:ext cx="131799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CLASS DISCUSSION</a:t>
            </a:r>
            <a:endParaRPr/>
          </a:p>
        </p:txBody>
      </p:sp>
      <p:grpSp>
        <p:nvGrpSpPr>
          <p:cNvPr id="411" name="Google Shape;411;p33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412" name="Google Shape;412;p33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413" name="Google Shape;413;p33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4" name="Google Shape;414;p33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15" name="Google Shape;415;p33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8</a:t>
              </a: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416" name="Google Shape;416;p33"/>
          <p:cNvSpPr/>
          <p:nvPr/>
        </p:nvSpPr>
        <p:spPr>
          <a:xfrm>
            <a:off x="-3482681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17" name="Google Shape;417;p33"/>
          <p:cNvSpPr txBox="1"/>
          <p:nvPr/>
        </p:nvSpPr>
        <p:spPr>
          <a:xfrm>
            <a:off x="1209674" y="2895975"/>
            <a:ext cx="9110400" cy="3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9403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4180"/>
              <a:buFont typeface="Inter"/>
              <a:buChar char="●"/>
            </a:pPr>
            <a:r>
              <a:rPr lang="en-US" sz="41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What makes a secondary source a reliable piece of evidence?</a:t>
            </a:r>
            <a:endParaRPr sz="41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1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9403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4180"/>
              <a:buFont typeface="Inter"/>
              <a:buChar char="●"/>
            </a:pPr>
            <a:r>
              <a:rPr lang="en-US" sz="418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What information would help in determining the reliability of a secondary source?</a:t>
            </a:r>
            <a:endParaRPr sz="41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418" name="Google Shape;418;p33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419" name="Google Shape;419;p33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420" name="Google Shape;420;p33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421" name="Google Shape;421;p33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22" name="Google Shape;422;p33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423" name="Google Shape;423;p33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24" name="Google Shape;424;p33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425" name="Google Shape;425;p33"/>
          <p:cNvGrpSpPr/>
          <p:nvPr/>
        </p:nvGrpSpPr>
        <p:grpSpPr>
          <a:xfrm>
            <a:off x="10835691" y="2292364"/>
            <a:ext cx="5889167" cy="4592315"/>
            <a:chOff x="5376825" y="1512437"/>
            <a:chExt cx="3094350" cy="2481394"/>
          </a:xfrm>
        </p:grpSpPr>
        <p:sp>
          <p:nvSpPr>
            <p:cNvPr id="426" name="Google Shape;426;p33"/>
            <p:cNvSpPr/>
            <p:nvPr/>
          </p:nvSpPr>
          <p:spPr>
            <a:xfrm>
              <a:off x="537682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" name="Google Shape;427;p33"/>
            <p:cNvSpPr/>
            <p:nvPr/>
          </p:nvSpPr>
          <p:spPr>
            <a:xfrm>
              <a:off x="5436814" y="2335760"/>
              <a:ext cx="4653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" name="Google Shape;428;p33"/>
            <p:cNvSpPr/>
            <p:nvPr/>
          </p:nvSpPr>
          <p:spPr>
            <a:xfrm>
              <a:off x="7962533" y="2335739"/>
              <a:ext cx="4320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9" name="Google Shape;429;p33"/>
            <p:cNvSpPr/>
            <p:nvPr/>
          </p:nvSpPr>
          <p:spPr>
            <a:xfrm rot="-5400000">
              <a:off x="5859814" y="2686815"/>
              <a:ext cx="345300" cy="1191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" name="Google Shape;430;p33"/>
            <p:cNvSpPr/>
            <p:nvPr/>
          </p:nvSpPr>
          <p:spPr>
            <a:xfrm rot="-5400000">
              <a:off x="7669031" y="2729508"/>
              <a:ext cx="345300" cy="11058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1" name="Google Shape;431;p33"/>
            <p:cNvSpPr/>
            <p:nvPr/>
          </p:nvSpPr>
          <p:spPr>
            <a:xfrm>
              <a:off x="6162670" y="3109731"/>
              <a:ext cx="4653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2" name="Google Shape;432;p33"/>
            <p:cNvSpPr/>
            <p:nvPr/>
          </p:nvSpPr>
          <p:spPr>
            <a:xfrm>
              <a:off x="7256450" y="3109685"/>
              <a:ext cx="4320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433" name="Google Shape;433;p3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221237" y="1512437"/>
              <a:ext cx="1310975" cy="13109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34" name="Google Shape;434;p33"/>
            <p:cNvSpPr/>
            <p:nvPr/>
          </p:nvSpPr>
          <p:spPr>
            <a:xfrm>
              <a:off x="788587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