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5"/>
    <p:sldMasterId id="2147483671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y="9601200" cx="7315200"/>
  <p:notesSz cx="6858000" cy="9144000"/>
  <p:embeddedFontLst>
    <p:embeddedFont>
      <p:font typeface="Halant"/>
      <p:regular r:id="rId13"/>
      <p:bold r:id="rId14"/>
    </p:embeddedFont>
    <p:embeddedFont>
      <p:font typeface="Inter SemiBold"/>
      <p:regular r:id="rId15"/>
      <p:bold r:id="rId16"/>
      <p:italic r:id="rId17"/>
      <p:boldItalic r:id="rId18"/>
    </p:embeddedFont>
    <p:embeddedFont>
      <p:font typeface="Plus Jakarta Sans"/>
      <p:regular r:id="rId19"/>
      <p:bold r:id="rId20"/>
      <p:italic r:id="rId21"/>
      <p:boldItalic r:id="rId22"/>
    </p:embeddedFont>
    <p:embeddedFont>
      <p:font typeface="Inter"/>
      <p:regular r:id="rId23"/>
      <p:bold r:id="rId24"/>
      <p:italic r:id="rId25"/>
      <p:boldItalic r:id="rId26"/>
    </p:embeddedFont>
    <p:embeddedFont>
      <p:font typeface="Plus Jakarta Sans Medium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  <p15:guide id="3" pos="278">
          <p15:clr>
            <a:srgbClr val="747775"/>
          </p15:clr>
        </p15:guide>
        <p15:guide id="4" pos="4330">
          <p15:clr>
            <a:srgbClr val="747775"/>
          </p15:clr>
        </p15:guide>
        <p15:guide id="5" orient="horz" pos="5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BEEAE6B-0AE9-4D50-8459-43D76D6A5C90}">
  <a:tblStyle styleId="{ABEEAE6B-0AE9-4D50-8459-43D76D6A5C9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024" orient="horz"/>
        <p:guide pos="2304"/>
        <p:guide pos="278"/>
        <p:guide pos="4330"/>
        <p:guide pos="5880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lusJakartaSans-bold.fntdata"/><Relationship Id="rId22" Type="http://schemas.openxmlformats.org/officeDocument/2006/relationships/font" Target="fonts/PlusJakartaSans-boldItalic.fntdata"/><Relationship Id="rId21" Type="http://schemas.openxmlformats.org/officeDocument/2006/relationships/font" Target="fonts/PlusJakartaSans-italic.fntdata"/><Relationship Id="rId24" Type="http://schemas.openxmlformats.org/officeDocument/2006/relationships/font" Target="fonts/Inter-bold.fntdata"/><Relationship Id="rId23" Type="http://schemas.openxmlformats.org/officeDocument/2006/relationships/font" Target="fonts/Inter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font" Target="fonts/Inter-boldItalic.fntdata"/><Relationship Id="rId25" Type="http://schemas.openxmlformats.org/officeDocument/2006/relationships/font" Target="fonts/Inter-italic.fntdata"/><Relationship Id="rId28" Type="http://schemas.openxmlformats.org/officeDocument/2006/relationships/font" Target="fonts/PlusJakartaSansMedium-bold.fntdata"/><Relationship Id="rId27" Type="http://schemas.openxmlformats.org/officeDocument/2006/relationships/font" Target="fonts/PlusJakartaSansMedium-regular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PlusJakartaSansMedium-italic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0" Type="http://schemas.openxmlformats.org/officeDocument/2006/relationships/font" Target="fonts/PlusJakartaSansMedium-boldItalic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font" Target="fonts/Halant-regular.fntdata"/><Relationship Id="rId12" Type="http://schemas.openxmlformats.org/officeDocument/2006/relationships/slide" Target="slides/slide5.xml"/><Relationship Id="rId15" Type="http://schemas.openxmlformats.org/officeDocument/2006/relationships/font" Target="fonts/InterSemiBold-regular.fntdata"/><Relationship Id="rId14" Type="http://schemas.openxmlformats.org/officeDocument/2006/relationships/font" Target="fonts/Halant-bold.fntdata"/><Relationship Id="rId17" Type="http://schemas.openxmlformats.org/officeDocument/2006/relationships/font" Target="fonts/InterSemiBold-italic.fntdata"/><Relationship Id="rId16" Type="http://schemas.openxmlformats.org/officeDocument/2006/relationships/font" Target="fonts/InterSemiBold-bold.fntdata"/><Relationship Id="rId19" Type="http://schemas.openxmlformats.org/officeDocument/2006/relationships/font" Target="fonts/PlusJakartaSans-regular.fntdata"/><Relationship Id="rId18" Type="http://schemas.openxmlformats.org/officeDocument/2006/relationships/font" Target="fonts/InterSemiBold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23036" y="685800"/>
            <a:ext cx="2612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477fddf5c2_0_63:notes"/>
          <p:cNvSpPr/>
          <p:nvPr>
            <p:ph idx="2" type="sldImg"/>
          </p:nvPr>
        </p:nvSpPr>
        <p:spPr>
          <a:xfrm>
            <a:off x="2123037" y="685800"/>
            <a:ext cx="2612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477fddf5c2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176cb531de_0_1:notes"/>
          <p:cNvSpPr/>
          <p:nvPr>
            <p:ph idx="2" type="sldImg"/>
          </p:nvPr>
        </p:nvSpPr>
        <p:spPr>
          <a:xfrm>
            <a:off x="2123037" y="685800"/>
            <a:ext cx="2612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176cb531de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176cb531de_0_13:notes"/>
          <p:cNvSpPr/>
          <p:nvPr>
            <p:ph idx="2" type="sldImg"/>
          </p:nvPr>
        </p:nvSpPr>
        <p:spPr>
          <a:xfrm>
            <a:off x="2123037" y="685800"/>
            <a:ext cx="2612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3176cb531de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eb5e6a783b_0_33:notes"/>
          <p:cNvSpPr/>
          <p:nvPr>
            <p:ph idx="2" type="sldImg"/>
          </p:nvPr>
        </p:nvSpPr>
        <p:spPr>
          <a:xfrm>
            <a:off x="2123037" y="685800"/>
            <a:ext cx="2612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2eb5e6a783b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1ac901658f_0_61:notes"/>
          <p:cNvSpPr/>
          <p:nvPr>
            <p:ph idx="2" type="sldImg"/>
          </p:nvPr>
        </p:nvSpPr>
        <p:spPr>
          <a:xfrm>
            <a:off x="2123036" y="685800"/>
            <a:ext cx="26127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1ac901658f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49367" y="1389873"/>
            <a:ext cx="6816600" cy="383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49360" y="5290367"/>
            <a:ext cx="6816600" cy="147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49360" y="2064767"/>
            <a:ext cx="6816600" cy="3665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49360" y="5884153"/>
            <a:ext cx="6816600" cy="242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249367" y="1389873"/>
            <a:ext cx="6816600" cy="383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249360" y="5290367"/>
            <a:ext cx="6816600" cy="147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>
            <a:off x="249360" y="4014920"/>
            <a:ext cx="6816600" cy="15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type="title"/>
          </p:nvPr>
        </p:nvSpPr>
        <p:spPr>
          <a:xfrm>
            <a:off x="249360" y="830713"/>
            <a:ext cx="6816600" cy="106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" name="Google Shape;63;p16"/>
          <p:cNvSpPr txBox="1"/>
          <p:nvPr>
            <p:ph idx="1" type="body"/>
          </p:nvPr>
        </p:nvSpPr>
        <p:spPr>
          <a:xfrm>
            <a:off x="249360" y="2151287"/>
            <a:ext cx="6816600" cy="637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4" name="Google Shape;64;p16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/>
          <p:nvPr>
            <p:ph type="title"/>
          </p:nvPr>
        </p:nvSpPr>
        <p:spPr>
          <a:xfrm>
            <a:off x="249360" y="830713"/>
            <a:ext cx="6816600" cy="106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" type="body"/>
          </p:nvPr>
        </p:nvSpPr>
        <p:spPr>
          <a:xfrm>
            <a:off x="249360" y="2151287"/>
            <a:ext cx="3199800" cy="637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8" name="Google Shape;68;p17"/>
          <p:cNvSpPr txBox="1"/>
          <p:nvPr>
            <p:ph idx="2" type="body"/>
          </p:nvPr>
        </p:nvSpPr>
        <p:spPr>
          <a:xfrm>
            <a:off x="3865920" y="2151287"/>
            <a:ext cx="3199800" cy="637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9" name="Google Shape;69;p17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/>
          <p:nvPr>
            <p:ph type="title"/>
          </p:nvPr>
        </p:nvSpPr>
        <p:spPr>
          <a:xfrm>
            <a:off x="249360" y="830713"/>
            <a:ext cx="6816600" cy="106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/>
          <p:nvPr>
            <p:ph type="title"/>
          </p:nvPr>
        </p:nvSpPr>
        <p:spPr>
          <a:xfrm>
            <a:off x="249360" y="1037120"/>
            <a:ext cx="2246400" cy="141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249360" y="2593920"/>
            <a:ext cx="2246400" cy="59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6" name="Google Shape;76;p19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392200" y="840280"/>
            <a:ext cx="5094300" cy="763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3657600" y="-233"/>
            <a:ext cx="3657600" cy="9601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21"/>
          <p:cNvSpPr txBox="1"/>
          <p:nvPr>
            <p:ph type="title"/>
          </p:nvPr>
        </p:nvSpPr>
        <p:spPr>
          <a:xfrm>
            <a:off x="212400" y="2301927"/>
            <a:ext cx="3236100" cy="276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3" name="Google Shape;83;p21"/>
          <p:cNvSpPr txBox="1"/>
          <p:nvPr>
            <p:ph idx="1" type="subTitle"/>
          </p:nvPr>
        </p:nvSpPr>
        <p:spPr>
          <a:xfrm>
            <a:off x="212400" y="5232407"/>
            <a:ext cx="3236100" cy="230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3951600" y="1351607"/>
            <a:ext cx="3069600" cy="689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49360" y="4014920"/>
            <a:ext cx="6816600" cy="1571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/>
          <p:nvPr>
            <p:ph idx="1" type="body"/>
          </p:nvPr>
        </p:nvSpPr>
        <p:spPr>
          <a:xfrm>
            <a:off x="249360" y="7897073"/>
            <a:ext cx="4799100" cy="112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88" name="Google Shape;88;p22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/>
          <p:nvPr>
            <p:ph hasCustomPrompt="1" type="title"/>
          </p:nvPr>
        </p:nvSpPr>
        <p:spPr>
          <a:xfrm>
            <a:off x="249360" y="2064767"/>
            <a:ext cx="6816600" cy="3665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/>
          <p:nvPr>
            <p:ph idx="1" type="body"/>
          </p:nvPr>
        </p:nvSpPr>
        <p:spPr>
          <a:xfrm>
            <a:off x="249360" y="5884153"/>
            <a:ext cx="6816600" cy="242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2" name="Google Shape;92;p23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49360" y="830713"/>
            <a:ext cx="6816600" cy="106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49360" y="2151287"/>
            <a:ext cx="6816600" cy="637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49360" y="830713"/>
            <a:ext cx="6816600" cy="106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49360" y="2151287"/>
            <a:ext cx="3199800" cy="637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3865920" y="2151287"/>
            <a:ext cx="3199800" cy="637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49360" y="830713"/>
            <a:ext cx="6816600" cy="106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49360" y="1037120"/>
            <a:ext cx="2246400" cy="141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49360" y="2593920"/>
            <a:ext cx="2246400" cy="59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392200" y="840280"/>
            <a:ext cx="5094300" cy="763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657600" y="-233"/>
            <a:ext cx="3657600" cy="9601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12400" y="2301927"/>
            <a:ext cx="3236100" cy="276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12400" y="5232407"/>
            <a:ext cx="3236100" cy="230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3951600" y="1351607"/>
            <a:ext cx="3069600" cy="6897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49360" y="7897073"/>
            <a:ext cx="4799100" cy="1129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49360" y="830713"/>
            <a:ext cx="6816600" cy="106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49360" y="2151287"/>
            <a:ext cx="6816600" cy="63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49360" y="830713"/>
            <a:ext cx="6816600" cy="106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49360" y="2151287"/>
            <a:ext cx="6816600" cy="63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6777966" y="8704671"/>
            <a:ext cx="438900" cy="73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6.png"/><Relationship Id="rId6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5" Type="http://schemas.openxmlformats.org/officeDocument/2006/relationships/image" Target="../media/image7.png"/><Relationship Id="rId6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/>
        </p:nvSpPr>
        <p:spPr>
          <a:xfrm>
            <a:off x="0" y="0"/>
            <a:ext cx="7315200" cy="878100"/>
          </a:xfrm>
          <a:prstGeom prst="rect">
            <a:avLst/>
          </a:prstGeom>
          <a:solidFill>
            <a:srgbClr val="38E0A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Introduction to World History</a:t>
            </a:r>
            <a:endParaRPr sz="16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2400">
                <a:solidFill>
                  <a:srgbClr val="231F20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Historical Sources</a:t>
            </a:r>
            <a:endParaRPr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00" name="Google Shape;100;p25"/>
          <p:cNvSpPr txBox="1"/>
          <p:nvPr/>
        </p:nvSpPr>
        <p:spPr>
          <a:xfrm>
            <a:off x="5208250" y="9041525"/>
            <a:ext cx="17316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0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01" name="Google Shape;10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9100" y="8923350"/>
            <a:ext cx="400127" cy="400127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25"/>
          <p:cNvSpPr txBox="1"/>
          <p:nvPr/>
        </p:nvSpPr>
        <p:spPr>
          <a:xfrm>
            <a:off x="2791800" y="9041525"/>
            <a:ext cx="17316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4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03" name="Google Shape;10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550" y="220497"/>
            <a:ext cx="980459" cy="406567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5"/>
          <p:cNvSpPr txBox="1"/>
          <p:nvPr/>
        </p:nvSpPr>
        <p:spPr>
          <a:xfrm>
            <a:off x="142925" y="1009874"/>
            <a:ext cx="6917700" cy="778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100" lIns="113100" spcFirstLastPara="1" rIns="113100" wrap="square" tIns="113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Halant"/>
                <a:ea typeface="Halant"/>
                <a:cs typeface="Halant"/>
                <a:sym typeface="Halant"/>
              </a:rPr>
              <a:t>Directions:</a:t>
            </a:r>
            <a:r>
              <a:rPr b="1" i="1" lang="en" sz="1200">
                <a:latin typeface="Halant"/>
                <a:ea typeface="Halant"/>
                <a:cs typeface="Halant"/>
                <a:sym typeface="Halant"/>
              </a:rPr>
              <a:t> </a:t>
            </a:r>
            <a:r>
              <a:rPr lang="en" sz="1200">
                <a:latin typeface="Halant"/>
                <a:ea typeface="Halant"/>
                <a:cs typeface="Halant"/>
                <a:sym typeface="Halant"/>
              </a:rPr>
              <a:t>As you follow along with the presentation, use this sheet to take notes. Please be sure to keep these notes available during this unit. </a:t>
            </a:r>
            <a:endParaRPr sz="1200"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Inter"/>
              <a:buAutoNum type="arabicPeriod"/>
            </a:pPr>
            <a:r>
              <a:rPr lang="en" sz="1200">
                <a:latin typeface="Inter"/>
                <a:ea typeface="Inter"/>
                <a:cs typeface="Inter"/>
                <a:sym typeface="Inter"/>
              </a:rPr>
              <a:t>What are primary sources? Provide examples.</a:t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Inter"/>
              <a:buAutoNum type="arabicPeriod"/>
            </a:pPr>
            <a:r>
              <a:rPr lang="en" sz="1200">
                <a:latin typeface="Inter"/>
                <a:ea typeface="Inter"/>
                <a:cs typeface="Inter"/>
                <a:sym typeface="Inter"/>
              </a:rPr>
              <a:t>What makes a primary source reliable? How do can we know?</a:t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Inter"/>
              <a:buAutoNum type="arabicPeriod"/>
            </a:pPr>
            <a:r>
              <a:rPr lang="en" sz="1200">
                <a:latin typeface="Inter"/>
                <a:ea typeface="Inter"/>
                <a:cs typeface="Inter"/>
                <a:sym typeface="Inter"/>
              </a:rPr>
              <a:t>What are secondary sources? Provide examples.</a:t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Inter"/>
              <a:buAutoNum type="arabicPeriod"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makes a secondary source reliable? How do can we know?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Inter"/>
              <a:buAutoNum type="arabicPeriod"/>
            </a:pPr>
            <a:r>
              <a:rPr lang="en" sz="1200">
                <a:latin typeface="Inter"/>
                <a:ea typeface="Inter"/>
                <a:cs typeface="Inter"/>
                <a:sym typeface="Inter"/>
              </a:rPr>
              <a:t>Create your own definitions for primary and secondary sources.</a:t>
            </a:r>
            <a:endParaRPr sz="1200">
              <a:latin typeface="Inter"/>
              <a:ea typeface="Inter"/>
              <a:cs typeface="Inter"/>
              <a:sym typeface="Inter"/>
            </a:endParaRPr>
          </a:p>
        </p:txBody>
      </p:sp>
      <p:graphicFrame>
        <p:nvGraphicFramePr>
          <p:cNvPr id="105" name="Google Shape;105;p25"/>
          <p:cNvGraphicFramePr/>
          <p:nvPr/>
        </p:nvGraphicFramePr>
        <p:xfrm>
          <a:off x="689450" y="6342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{ABEEAE6B-0AE9-4D50-8459-43D76D6A5C90}</a:tableStyleId>
              </a:tblPr>
              <a:tblGrid>
                <a:gridCol w="2705100"/>
                <a:gridCol w="2705100"/>
              </a:tblGrid>
              <a:tr h="3387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Inter"/>
                          <a:ea typeface="Inter"/>
                          <a:cs typeface="Inter"/>
                          <a:sym typeface="Inter"/>
                        </a:rPr>
                        <a:t>Primary Source</a:t>
                      </a:r>
                      <a:endParaRPr b="1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Inter"/>
                          <a:ea typeface="Inter"/>
                          <a:cs typeface="Inter"/>
                          <a:sym typeface="Inter"/>
                        </a:rPr>
                        <a:t>Secondary Source</a:t>
                      </a:r>
                      <a:endParaRPr b="1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/>
                </a:tc>
              </a:tr>
              <a:tr h="14453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6"/>
          <p:cNvSpPr txBox="1"/>
          <p:nvPr/>
        </p:nvSpPr>
        <p:spPr>
          <a:xfrm>
            <a:off x="0" y="0"/>
            <a:ext cx="7315200" cy="878100"/>
          </a:xfrm>
          <a:prstGeom prst="rect">
            <a:avLst/>
          </a:prstGeom>
          <a:solidFill>
            <a:srgbClr val="38E0A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Introduction to World History</a:t>
            </a:r>
            <a:endParaRPr sz="16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231F20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Source Showdown</a:t>
            </a:r>
            <a:endParaRPr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11" name="Google Shape;111;p26"/>
          <p:cNvSpPr txBox="1"/>
          <p:nvPr/>
        </p:nvSpPr>
        <p:spPr>
          <a:xfrm>
            <a:off x="5208250" y="9041525"/>
            <a:ext cx="17316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0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2" name="Google Shape;11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9100" y="8923350"/>
            <a:ext cx="400127" cy="400127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6"/>
          <p:cNvSpPr txBox="1"/>
          <p:nvPr/>
        </p:nvSpPr>
        <p:spPr>
          <a:xfrm>
            <a:off x="2791800" y="9041525"/>
            <a:ext cx="17316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4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4" name="Google Shape;114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550" y="220497"/>
            <a:ext cx="980459" cy="40656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5" name="Google Shape;115;p26"/>
          <p:cNvGraphicFramePr/>
          <p:nvPr/>
        </p:nvGraphicFramePr>
        <p:xfrm>
          <a:off x="474175" y="15983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{ABEEAE6B-0AE9-4D50-8459-43D76D6A5C90}</a:tableStyleId>
              </a:tblPr>
              <a:tblGrid>
                <a:gridCol w="3077225"/>
                <a:gridCol w="1476550"/>
                <a:gridCol w="1978075"/>
              </a:tblGrid>
              <a:tr h="12299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Source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Description of Source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Primary or Secondary?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+ Reasoning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991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Raising the Flag on Iwo Jima, 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1945.</a:t>
                      </a:r>
                      <a:endParaRPr sz="12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P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hotograph of six United States Marines raising the U.S. flag atop Mount Suribachi during the Battle of Iwo Jima in the final stages of the Pacific War during WWII.</a:t>
                      </a:r>
                      <a:endParaRPr sz="12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181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John Fea, </a:t>
                      </a:r>
                      <a:r>
                        <a:rPr i="1"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Why Study History: Reflecting on the Importance of the Past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, 2013.</a:t>
                      </a:r>
                      <a:endParaRPr sz="12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Book about historical moments. </a:t>
                      </a:r>
                      <a:endParaRPr i="1" sz="12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16" name="Google Shape;116;p26"/>
          <p:cNvSpPr txBox="1"/>
          <p:nvPr/>
        </p:nvSpPr>
        <p:spPr>
          <a:xfrm>
            <a:off x="359100" y="954600"/>
            <a:ext cx="6426600" cy="64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6950" lIns="106950" spcFirstLastPara="1" rIns="106950" wrap="square" tIns="10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Inter"/>
                <a:ea typeface="Inter"/>
                <a:cs typeface="Inter"/>
                <a:sym typeface="Inter"/>
              </a:rPr>
              <a:t>Directions</a:t>
            </a:r>
            <a:r>
              <a:rPr lang="en" sz="1200">
                <a:latin typeface="Inter"/>
                <a:ea typeface="Inter"/>
                <a:cs typeface="Inter"/>
                <a:sym typeface="Inter"/>
              </a:rPr>
              <a:t>: Examine the sources with your partner and discuss which sources are primary or secondary sources. Explain your reasoning in the space provided. </a:t>
            </a:r>
            <a:endParaRPr sz="1200"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7" name="Google Shape;117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3313" y="3175600"/>
            <a:ext cx="2938952" cy="2225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34213" y="6060152"/>
            <a:ext cx="1757175" cy="2715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7"/>
          <p:cNvSpPr txBox="1"/>
          <p:nvPr/>
        </p:nvSpPr>
        <p:spPr>
          <a:xfrm>
            <a:off x="0" y="0"/>
            <a:ext cx="7315200" cy="878100"/>
          </a:xfrm>
          <a:prstGeom prst="rect">
            <a:avLst/>
          </a:prstGeom>
          <a:solidFill>
            <a:srgbClr val="38E0A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Introduction to World History</a:t>
            </a:r>
            <a:endParaRPr sz="16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231F20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Source Showdown</a:t>
            </a:r>
            <a:endParaRPr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24" name="Google Shape;124;p27"/>
          <p:cNvSpPr txBox="1"/>
          <p:nvPr/>
        </p:nvSpPr>
        <p:spPr>
          <a:xfrm>
            <a:off x="5208250" y="9041525"/>
            <a:ext cx="17316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0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5" name="Google Shape;12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9100" y="8923350"/>
            <a:ext cx="400127" cy="400127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7"/>
          <p:cNvSpPr txBox="1"/>
          <p:nvPr/>
        </p:nvSpPr>
        <p:spPr>
          <a:xfrm>
            <a:off x="2791800" y="9041525"/>
            <a:ext cx="17316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4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7" name="Google Shape;127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550" y="220497"/>
            <a:ext cx="980459" cy="40656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28" name="Google Shape;128;p27"/>
          <p:cNvGraphicFramePr/>
          <p:nvPr/>
        </p:nvGraphicFramePr>
        <p:xfrm>
          <a:off x="391675" y="11515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{ABEEAE6B-0AE9-4D50-8459-43D76D6A5C90}</a:tableStyleId>
              </a:tblPr>
              <a:tblGrid>
                <a:gridCol w="3077225"/>
                <a:gridCol w="1476550"/>
                <a:gridCol w="1978075"/>
              </a:tblGrid>
              <a:tr h="12299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Source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Description of Source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Primary or Secondary?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+ Reasoning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576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Code of Napoleon</a:t>
                      </a:r>
                      <a:r>
                        <a:rPr i="1"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, 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1804.</a:t>
                      </a:r>
                      <a:endParaRPr sz="12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A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lso known as the French Civil Code, is a set of laws that govern private law in France. It was enacted in 1804 by Napoleon Bonaparte and was the first major revision of French law since the Roman era. </a:t>
                      </a:r>
                      <a:endParaRPr sz="12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181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Black Spartacus: The Epic Life of Toussaint Louverture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 by Sudhir Hazareesingh, 2020</a:t>
                      </a:r>
                      <a:endParaRPr sz="12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Biography 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about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 </a:t>
                      </a:r>
                      <a:r>
                        <a:rPr i="1"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Toussaint Louverture</a:t>
                      </a:r>
                      <a:r>
                        <a:rPr lang="en" sz="12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. </a:t>
                      </a:r>
                      <a:endParaRPr i="1" sz="120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 SemiBold"/>
                        <a:ea typeface="Inter SemiBold"/>
                        <a:cs typeface="Inter SemiBold"/>
                        <a:sym typeface="Inter SemiBold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29" name="Google Shape;129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9700" y="2870875"/>
            <a:ext cx="2915075" cy="2530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69576" y="6033900"/>
            <a:ext cx="1775326" cy="272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8"/>
          <p:cNvSpPr txBox="1"/>
          <p:nvPr/>
        </p:nvSpPr>
        <p:spPr>
          <a:xfrm>
            <a:off x="0" y="0"/>
            <a:ext cx="7315200" cy="878100"/>
          </a:xfrm>
          <a:prstGeom prst="rect">
            <a:avLst/>
          </a:prstGeom>
          <a:solidFill>
            <a:srgbClr val="38E0A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Introduction to World History</a:t>
            </a:r>
            <a:endParaRPr sz="16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231F20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Historical Sources</a:t>
            </a:r>
            <a:endParaRPr sz="24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36" name="Google Shape;136;p28"/>
          <p:cNvSpPr txBox="1"/>
          <p:nvPr/>
        </p:nvSpPr>
        <p:spPr>
          <a:xfrm>
            <a:off x="5208250" y="9041525"/>
            <a:ext cx="17316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0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7" name="Google Shape;13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9100" y="8923350"/>
            <a:ext cx="400127" cy="400127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8"/>
          <p:cNvSpPr txBox="1"/>
          <p:nvPr/>
        </p:nvSpPr>
        <p:spPr>
          <a:xfrm>
            <a:off x="2791800" y="9041525"/>
            <a:ext cx="17316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4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9" name="Google Shape;139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550" y="220497"/>
            <a:ext cx="980459" cy="40656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0" name="Google Shape;140;p28"/>
          <p:cNvGraphicFramePr/>
          <p:nvPr/>
        </p:nvGraphicFramePr>
        <p:xfrm>
          <a:off x="474175" y="16798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{ABEEAE6B-0AE9-4D50-8459-43D76D6A5C90}</a:tableStyleId>
              </a:tblPr>
              <a:tblGrid>
                <a:gridCol w="1937000"/>
                <a:gridCol w="2115800"/>
                <a:gridCol w="2115800"/>
              </a:tblGrid>
              <a:tr h="524600">
                <a:tc gridSpan="3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Inter"/>
                          <a:ea typeface="Inter"/>
                          <a:cs typeface="Inter"/>
                          <a:sym typeface="Inter"/>
                        </a:rPr>
                        <a:t>Historical Event:</a:t>
                      </a:r>
                      <a:endParaRPr b="1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70482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Description of Source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Primary or Secondary?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300">
                          <a:latin typeface="Inter"/>
                          <a:ea typeface="Inter"/>
                          <a:cs typeface="Inter"/>
                          <a:sym typeface="Inter"/>
                        </a:rPr>
                        <a:t>+ Reasoning</a:t>
                      </a:r>
                      <a:endParaRPr b="1" sz="13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130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Reliability</a:t>
                      </a:r>
                      <a:endParaRPr b="1"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948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948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948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41" name="Google Shape;141;p28"/>
          <p:cNvSpPr txBox="1"/>
          <p:nvPr/>
        </p:nvSpPr>
        <p:spPr>
          <a:xfrm>
            <a:off x="424800" y="1036038"/>
            <a:ext cx="6465600" cy="64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6950" lIns="106950" spcFirstLastPara="1" rIns="106950" wrap="square" tIns="1069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Halant"/>
                <a:ea typeface="Halant"/>
                <a:cs typeface="Halant"/>
                <a:sym typeface="Halant"/>
              </a:rPr>
              <a:t>Directions</a:t>
            </a:r>
            <a:r>
              <a:rPr lang="en" sz="1200">
                <a:latin typeface="Halant"/>
                <a:ea typeface="Halant"/>
                <a:cs typeface="Halant"/>
                <a:sym typeface="Halant"/>
              </a:rPr>
              <a:t>: Choose a historical event and brainstorm what sources exist about this event. Provide a description of the source and then identify whether it is a primary or secondary source. Finally, describe what makes the source reliable or unreliable.</a:t>
            </a:r>
            <a:endParaRPr sz="1200"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CFCFC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9100" y="8923350"/>
            <a:ext cx="405811" cy="405811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9"/>
          <p:cNvSpPr txBox="1"/>
          <p:nvPr/>
        </p:nvSpPr>
        <p:spPr>
          <a:xfrm>
            <a:off x="688000" y="1725198"/>
            <a:ext cx="5939400" cy="1096800"/>
          </a:xfrm>
          <a:prstGeom prst="rect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09750" lIns="109750" spcFirstLastPara="1" rIns="109750" wrap="square" tIns="1097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b="1" lang="en" sz="17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 b="1" sz="17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can we determine the reliability of historical information using primary and secondary sources?</a:t>
            </a:r>
            <a:endParaRPr sz="1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8" name="Google Shape;148;p29"/>
          <p:cNvSpPr txBox="1"/>
          <p:nvPr/>
        </p:nvSpPr>
        <p:spPr>
          <a:xfrm>
            <a:off x="0" y="0"/>
            <a:ext cx="7315200" cy="1575600"/>
          </a:xfrm>
          <a:prstGeom prst="rect">
            <a:avLst/>
          </a:prstGeom>
          <a:solidFill>
            <a:srgbClr val="38E0A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Halant"/>
                <a:ea typeface="Halant"/>
                <a:cs typeface="Halant"/>
                <a:sym typeface="Halant"/>
              </a:rPr>
              <a:t>Unit 0: Introduction to American History</a:t>
            </a:r>
            <a:endParaRPr sz="1600">
              <a:solidFill>
                <a:srgbClr val="00000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Plus Jakarta Sans Medium"/>
                <a:ea typeface="Plus Jakarta Sans Medium"/>
                <a:cs typeface="Plus Jakarta Sans Medium"/>
                <a:sym typeface="Plus Jakarta Sans Medium"/>
              </a:rPr>
              <a:t>Exit Ticket - Lesson 2</a:t>
            </a:r>
            <a:endParaRPr sz="1400">
              <a:solidFill>
                <a:srgbClr val="000000"/>
              </a:solidFill>
              <a:latin typeface="Plus Jakarta Sans Medium"/>
              <a:ea typeface="Plus Jakarta Sans Medium"/>
              <a:cs typeface="Plus Jakarta Sans Medium"/>
              <a:sym typeface="Plus Jakarta Sans Medium"/>
            </a:endParaRPr>
          </a:p>
        </p:txBody>
      </p:sp>
      <p:pic>
        <p:nvPicPr>
          <p:cNvPr id="149" name="Google Shape;149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550" y="220497"/>
            <a:ext cx="994388" cy="412343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9"/>
          <p:cNvSpPr txBox="1"/>
          <p:nvPr/>
        </p:nvSpPr>
        <p:spPr>
          <a:xfrm>
            <a:off x="5208250" y="9041525"/>
            <a:ext cx="17316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 ©2025 Thinking Nation</a:t>
            </a:r>
            <a:endParaRPr sz="10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1" name="Google Shape;151;p29"/>
          <p:cNvSpPr txBox="1"/>
          <p:nvPr/>
        </p:nvSpPr>
        <p:spPr>
          <a:xfrm>
            <a:off x="2791800" y="9041525"/>
            <a:ext cx="1731600" cy="2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666666"/>
                </a:solidFill>
                <a:latin typeface="Inter"/>
                <a:ea typeface="Inter"/>
                <a:cs typeface="Inter"/>
                <a:sym typeface="Inter"/>
              </a:rPr>
              <a:t>thinkingnation.org</a:t>
            </a:r>
            <a:endParaRPr sz="1400">
              <a:solidFill>
                <a:srgbClr val="666666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2" name="Google Shape;152;p29"/>
          <p:cNvSpPr txBox="1"/>
          <p:nvPr/>
        </p:nvSpPr>
        <p:spPr>
          <a:xfrm>
            <a:off x="428518" y="2890745"/>
            <a:ext cx="6458400" cy="374700"/>
          </a:xfrm>
          <a:prstGeom prst="rect">
            <a:avLst/>
          </a:prstGeom>
          <a:noFill/>
          <a:ln>
            <a:noFill/>
          </a:ln>
        </p:spPr>
        <p:txBody>
          <a:bodyPr anchorCtr="0" anchor="t" bIns="86450" lIns="86450" spcFirstLastPara="1" rIns="86450" wrap="square" tIns="8645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Directions: </a:t>
            </a:r>
            <a:r>
              <a:rPr lang="en" sz="13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Answer each of the questions below.</a:t>
            </a:r>
            <a:endParaRPr sz="13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153" name="Google Shape;153;p29"/>
          <p:cNvSpPr/>
          <p:nvPr/>
        </p:nvSpPr>
        <p:spPr>
          <a:xfrm>
            <a:off x="548412" y="3296045"/>
            <a:ext cx="1683300" cy="1707300"/>
          </a:xfrm>
          <a:prstGeom prst="triangle">
            <a:avLst>
              <a:gd fmla="val 50000" name="adj"/>
            </a:avLst>
          </a:prstGeom>
          <a:noFill/>
          <a:ln cap="flat" cmpd="sng" w="38100">
            <a:solidFill>
              <a:srgbClr val="6484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6450" lIns="86450" spcFirstLastPara="1" rIns="86450" wrap="square" tIns="86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</p:txBody>
      </p:sp>
      <p:sp>
        <p:nvSpPr>
          <p:cNvPr id="154" name="Google Shape;154;p29"/>
          <p:cNvSpPr/>
          <p:nvPr/>
        </p:nvSpPr>
        <p:spPr>
          <a:xfrm>
            <a:off x="524271" y="5218500"/>
            <a:ext cx="1731600" cy="1707300"/>
          </a:xfrm>
          <a:prstGeom prst="rect">
            <a:avLst/>
          </a:prstGeom>
          <a:noFill/>
          <a:ln cap="flat" cmpd="sng" w="38100">
            <a:solidFill>
              <a:srgbClr val="F1AF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6450" lIns="86450" spcFirstLastPara="1" rIns="86450" wrap="square" tIns="86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</p:txBody>
      </p:sp>
      <p:sp>
        <p:nvSpPr>
          <p:cNvPr id="155" name="Google Shape;155;p29"/>
          <p:cNvSpPr/>
          <p:nvPr/>
        </p:nvSpPr>
        <p:spPr>
          <a:xfrm>
            <a:off x="524271" y="7109645"/>
            <a:ext cx="1731600" cy="1707300"/>
          </a:xfrm>
          <a:prstGeom prst="ellipse">
            <a:avLst/>
          </a:prstGeom>
          <a:noFill/>
          <a:ln cap="flat" cmpd="sng" w="38100">
            <a:solidFill>
              <a:srgbClr val="E95C3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86450" lIns="86450" spcFirstLastPara="1" rIns="86450" wrap="square" tIns="86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</p:txBody>
      </p:sp>
      <p:sp>
        <p:nvSpPr>
          <p:cNvPr id="156" name="Google Shape;156;p29"/>
          <p:cNvSpPr txBox="1"/>
          <p:nvPr/>
        </p:nvSpPr>
        <p:spPr>
          <a:xfrm>
            <a:off x="2712659" y="3296045"/>
            <a:ext cx="4173900" cy="1707300"/>
          </a:xfrm>
          <a:prstGeom prst="rect">
            <a:avLst/>
          </a:prstGeom>
          <a:noFill/>
          <a:ln cap="flat" cmpd="sng" w="9525">
            <a:solidFill>
              <a:srgbClr val="6484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6450" lIns="86450" spcFirstLastPara="1" rIns="86450" wrap="square" tIns="86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three important ideas or facts did you learn today?</a:t>
            </a:r>
            <a:endParaRPr b="1"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7" name="Google Shape;157;p29"/>
          <p:cNvSpPr txBox="1"/>
          <p:nvPr/>
        </p:nvSpPr>
        <p:spPr>
          <a:xfrm>
            <a:off x="2712659" y="5218500"/>
            <a:ext cx="4173900" cy="1707300"/>
          </a:xfrm>
          <a:prstGeom prst="rect">
            <a:avLst/>
          </a:prstGeom>
          <a:noFill/>
          <a:ln cap="flat" cmpd="sng" w="9525">
            <a:solidFill>
              <a:srgbClr val="F1AF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6450" lIns="86450" spcFirstLastPara="1" rIns="86450" wrap="square" tIns="86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is something that squared with or confirmed your prior knowledge?</a:t>
            </a:r>
            <a:endParaRPr b="1"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8" name="Google Shape;158;p29"/>
          <p:cNvSpPr txBox="1"/>
          <p:nvPr/>
        </p:nvSpPr>
        <p:spPr>
          <a:xfrm>
            <a:off x="2712659" y="7109645"/>
            <a:ext cx="4173900" cy="1707300"/>
          </a:xfrm>
          <a:prstGeom prst="rect">
            <a:avLst/>
          </a:prstGeom>
          <a:noFill/>
          <a:ln cap="flat" cmpd="sng" w="9525">
            <a:solidFill>
              <a:srgbClr val="E95C3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86450" lIns="86450" spcFirstLastPara="1" rIns="86450" wrap="square" tIns="864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is something that is still circling in your head?</a:t>
            </a:r>
            <a:endParaRPr b="1" sz="11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E95C3D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F1AF4B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