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65B0210-0D6F-4CC4-8A7C-90DF496A22A6}">
  <a:tblStyle styleId="{965B0210-0D6F-4CC4-8A7C-90DF496A22A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78jD7sqXyBsoB95jb3KBDYdBNnMlQdF3vRtcLPAzxaM/copy?usp=sharing" TargetMode="External"/><Relationship Id="rId5" Type="http://schemas.openxmlformats.org/officeDocument/2006/relationships/hyperlink" Target="https://docs.google.com/presentation/d/1OKTCk6Ganyoyu2sFbN_mQyArnqKBgzS0Ge4dDCWcYuc/copy?usp=sharing" TargetMode="External"/><Relationship Id="rId6" Type="http://schemas.openxmlformats.org/officeDocument/2006/relationships/hyperlink" Target="https://docs.google.com/presentation/d/1zcZhNBVaQ6jo8wD1pm46Wn7VrYJFHgJeMrkFaXK9AQ0/copy?usp=sharing" TargetMode="External"/><Relationship Id="rId7" Type="http://schemas.openxmlformats.org/officeDocument/2006/relationships/hyperlink" Target="https://drive.google.com/file/d/1D4_vGeKkZR9E_y4sXFEkMz1aI7G2vThG/view?usp=sharing" TargetMode="External"/><Relationship Id="rId8"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W3xLfoqB72vDhLCiMdcZmWleUqUKfBZb0eUruG7cKnE/copy?usp=sharing"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539513"/>
          <a:ext cx="3000000" cy="3000000"/>
        </p:xfrm>
        <a:graphic>
          <a:graphicData uri="http://schemas.openxmlformats.org/drawingml/2006/table">
            <a:tbl>
              <a:tblPr>
                <a:noFill/>
                <a:tableStyleId>{965B0210-0D6F-4CC4-8A7C-90DF496A22A6}</a:tableStyleId>
              </a:tblPr>
              <a:tblGrid>
                <a:gridCol w="1458775"/>
                <a:gridCol w="3684800"/>
                <a:gridCol w="3910450"/>
              </a:tblGrid>
              <a:tr h="4437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2: Myth v. Fact</a:t>
                      </a:r>
                      <a:endParaRPr b="1">
                        <a:latin typeface="Inter"/>
                        <a:ea typeface="Inter"/>
                        <a:cs typeface="Inter"/>
                        <a:sym typeface="Inter"/>
                      </a:endParaRPr>
                    </a:p>
                  </a:txBody>
                  <a:tcPr marT="91425" marB="91425" marR="91425" marL="91425"/>
                </a:tc>
                <a:tc hMerge="1"/>
              </a:tr>
              <a:tr h="6485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can myths and facts be distinguished when interpreting historical events and what impact do </a:t>
                      </a:r>
                      <a:r>
                        <a:rPr lang="en" sz="1200">
                          <a:solidFill>
                            <a:schemeClr val="dk1"/>
                          </a:solidFill>
                          <a:latin typeface="Inter"/>
                          <a:ea typeface="Inter"/>
                          <a:cs typeface="Inter"/>
                          <a:sym typeface="Inter"/>
                        </a:rPr>
                        <a:t>myths have on understanding history?</a:t>
                      </a:r>
                      <a:endParaRPr sz="1200">
                        <a:solidFill>
                          <a:schemeClr val="dk1"/>
                        </a:solidFill>
                        <a:latin typeface="Inter"/>
                        <a:ea typeface="Inter"/>
                        <a:cs typeface="Inter"/>
                        <a:sym typeface="Inter"/>
                      </a:endParaRPr>
                    </a:p>
                  </a:txBody>
                  <a:tcPr marT="91425" marB="91425" marR="91425" marL="91425"/>
                </a:tc>
                <a:tc hMerge="1"/>
              </a:tr>
              <a:tr h="4266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7.14</a:t>
                      </a:r>
                      <a:endParaRPr sz="1200">
                        <a:solidFill>
                          <a:schemeClr val="dk1"/>
                        </a:solidFill>
                        <a:latin typeface="Inter"/>
                        <a:ea typeface="Inter"/>
                        <a:cs typeface="Inter"/>
                        <a:sym typeface="Inter"/>
                      </a:endParaRPr>
                    </a:p>
                  </a:txBody>
                  <a:tcPr marT="91425" marB="91425" marR="91425" marL="91425"/>
                </a:tc>
                <a:tc hMerge="1"/>
              </a:tr>
              <a:tr h="5231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txBody>
                  <a:tcPr marT="91425" marB="91425" marR="91425" marL="91425"/>
                </a:tc>
                <a:tc hMerge="1"/>
              </a:tr>
              <a:tr h="873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with a welcome to students and demonstrate the </a:t>
                      </a:r>
                      <a:r>
                        <a:rPr lang="en" sz="1200" u="sng">
                          <a:solidFill>
                            <a:schemeClr val="hlink"/>
                          </a:solidFill>
                          <a:latin typeface="Inter"/>
                          <a:ea typeface="Inter"/>
                          <a:cs typeface="Inter"/>
                          <a:sym typeface="Inter"/>
                          <a:hlinkClick r:id="rId4"/>
                        </a:rPr>
                        <a:t>“Do First”</a:t>
                      </a:r>
                      <a:r>
                        <a:rPr lang="en" sz="1200">
                          <a:solidFill>
                            <a:schemeClr val="dk1"/>
                          </a:solidFill>
                          <a:latin typeface="Inter"/>
                          <a:ea typeface="Inter"/>
                          <a:cs typeface="Inter"/>
                          <a:sym typeface="Inter"/>
                        </a:rPr>
                        <a:t> routine for students to reinforce expectations for this opening activity. If teachers plan to alternate between options throughout the school year, both options should be tried out at some point during the first week as you focus on routines and expectations.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Model Vocabulary: Myth; Option 2- Give One, Get One</a:t>
                      </a:r>
                      <a:endParaRPr sz="1200">
                        <a:latin typeface="Inter"/>
                        <a:ea typeface="Inter"/>
                        <a:cs typeface="Inter"/>
                        <a:sym typeface="Inter"/>
                      </a:endParaRPr>
                    </a:p>
                  </a:txBody>
                  <a:tcPr marT="91425" marB="91425" marR="91425" marL="91425"/>
                </a:tc>
                <a:tc hMerge="1"/>
              </a:tr>
              <a:tr h="8359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Remind students of “Do First” expectations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“Do First”</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a:t>
                      </a:r>
                      <a:endParaRPr sz="1200">
                        <a:solidFill>
                          <a:schemeClr val="dk1"/>
                        </a:solidFill>
                        <a:latin typeface="Inter"/>
                        <a:ea typeface="Inter"/>
                        <a:cs typeface="Inter"/>
                        <a:sym typeface="Inter"/>
                      </a:endParaRPr>
                    </a:p>
                  </a:txBody>
                  <a:tcPr marT="91425" marB="91425" marR="91425" marL="91425"/>
                </a:tc>
              </a:tr>
              <a:tr h="6687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Using the </a:t>
                      </a:r>
                      <a:r>
                        <a:rPr lang="en" sz="1200" u="sng">
                          <a:solidFill>
                            <a:schemeClr val="hlink"/>
                          </a:solidFill>
                          <a:latin typeface="Inter"/>
                          <a:ea typeface="Inter"/>
                          <a:cs typeface="Inter"/>
                          <a:sym typeface="Inter"/>
                          <a:hlinkClick r:id="rId5"/>
                        </a:rPr>
                        <a:t>Myth v. Fact Presentation</a:t>
                      </a:r>
                      <a:r>
                        <a:rPr lang="en" sz="1200">
                          <a:latin typeface="Inter"/>
                          <a:ea typeface="Inter"/>
                          <a:cs typeface="Inter"/>
                          <a:sym typeface="Inter"/>
                        </a:rPr>
                        <a:t>, introduce the supporting </a:t>
                      </a:r>
                      <a:r>
                        <a:rPr lang="en" sz="1200">
                          <a:latin typeface="Inter"/>
                          <a:ea typeface="Inter"/>
                          <a:cs typeface="Inter"/>
                          <a:sym typeface="Inter"/>
                        </a:rPr>
                        <a:t>question and the importance of understanding a claim and how to evaluate its accuracy using claims testers. Complete the first example or two as a class using the first page of the </a:t>
                      </a:r>
                      <a:r>
                        <a:rPr lang="en" sz="1200" u="sng">
                          <a:solidFill>
                            <a:schemeClr val="hlink"/>
                          </a:solidFill>
                          <a:latin typeface="Inter"/>
                          <a:ea typeface="Inter"/>
                          <a:cs typeface="Inter"/>
                          <a:sym typeface="Inter"/>
                          <a:hlinkClick r:id="rId6"/>
                        </a:rPr>
                        <a:t>Claims Testing Student Worksheet</a:t>
                      </a:r>
                      <a:r>
                        <a:rPr lang="en" sz="1200">
                          <a:latin typeface="Inter"/>
                          <a:ea typeface="Inter"/>
                          <a:cs typeface="Inter"/>
                          <a:sym typeface="Inter"/>
                        </a:rPr>
                        <a:t>. Then have students complete the last claim on their own or with a partner.</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4336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Myth v. Fact Presentation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Show “</a:t>
                      </a:r>
                      <a:r>
                        <a:rPr lang="en" sz="1200" u="sng">
                          <a:solidFill>
                            <a:schemeClr val="hlink"/>
                          </a:solidFill>
                          <a:latin typeface="Inter"/>
                          <a:ea typeface="Inter"/>
                          <a:cs typeface="Inter"/>
                          <a:sym typeface="Inter"/>
                          <a:hlinkClick r:id="rId7"/>
                        </a:rPr>
                        <a:t>How Do We Decide What We Believe”</a:t>
                      </a:r>
                      <a:r>
                        <a:rPr lang="en" sz="1200">
                          <a:solidFill>
                            <a:schemeClr val="dk1"/>
                          </a:solidFill>
                          <a:latin typeface="Inter"/>
                          <a:ea typeface="Inter"/>
                          <a:cs typeface="Inter"/>
                          <a:sym typeface="Inter"/>
                        </a:rPr>
                        <a:t> (Show from 1:28-7:56)</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Claims Testers and hand out Claims Testing Student Worksheet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Practice evaluating claims as a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video and answer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ask questions about Claims Testers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page one of Claims Testing Student Worksheet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American History: Daily Lesson Plan (</a:t>
            </a:r>
            <a:r>
              <a:rPr lang="en" sz="1800">
                <a:latin typeface="Plus Jakarta Sans Medium"/>
                <a:ea typeface="Plus Jakarta Sans Medium"/>
                <a:cs typeface="Plus Jakarta Sans Medium"/>
                <a:sym typeface="Plus Jakarta Sans Medium"/>
              </a:rPr>
              <a:t>6</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50788"/>
          <a:ext cx="3000000" cy="3000000"/>
        </p:xfrm>
        <a:graphic>
          <a:graphicData uri="http://schemas.openxmlformats.org/drawingml/2006/table">
            <a:tbl>
              <a:tblPr>
                <a:noFill/>
                <a:tableStyleId>{965B0210-0D6F-4CC4-8A7C-90DF496A22A6}</a:tableStyleId>
              </a:tblPr>
              <a:tblGrid>
                <a:gridCol w="1458775"/>
                <a:gridCol w="3684800"/>
                <a:gridCol w="3910450"/>
              </a:tblGrid>
              <a:tr h="4472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2: Myth v. Fact - Continued</a:t>
                      </a:r>
                      <a:endParaRPr>
                        <a:latin typeface="Inter"/>
                        <a:ea typeface="Inter"/>
                        <a:cs typeface="Inter"/>
                        <a:sym typeface="Inter"/>
                      </a:endParaRPr>
                    </a:p>
                  </a:txBody>
                  <a:tcPr marT="91425" marB="91425" marR="91425" marL="91425"/>
                </a:tc>
                <a:tc hMerge="1"/>
              </a:tr>
              <a:tr h="8256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Provide </a:t>
                      </a:r>
                      <a:r>
                        <a:rPr lang="en" sz="1200">
                          <a:solidFill>
                            <a:schemeClr val="dk1"/>
                          </a:solidFill>
                          <a:latin typeface="Inter"/>
                          <a:ea typeface="Inter"/>
                          <a:cs typeface="Inter"/>
                          <a:sym typeface="Inter"/>
                        </a:rPr>
                        <a:t>an explanation</a:t>
                      </a:r>
                      <a:r>
                        <a:rPr lang="en" sz="1200">
                          <a:solidFill>
                            <a:schemeClr val="dk1"/>
                          </a:solidFill>
                          <a:latin typeface="Inter"/>
                          <a:ea typeface="Inter"/>
                          <a:cs typeface="Inter"/>
                          <a:sym typeface="Inter"/>
                        </a:rPr>
                        <a:t> (found on slide 11 of the Myths v. Fact Presentation of the terminology used to refer to American Indians. Explain to students they will be </a:t>
                      </a:r>
                      <a:r>
                        <a:rPr lang="en" sz="1200">
                          <a:solidFill>
                            <a:schemeClr val="dk1"/>
                          </a:solidFill>
                          <a:latin typeface="Inter"/>
                          <a:ea typeface="Inter"/>
                          <a:cs typeface="Inter"/>
                          <a:sym typeface="Inter"/>
                        </a:rPr>
                        <a:t>using </a:t>
                      </a:r>
                      <a:r>
                        <a:rPr lang="en" sz="1200">
                          <a:solidFill>
                            <a:schemeClr val="dk1"/>
                          </a:solidFill>
                          <a:latin typeface="Inter"/>
                          <a:ea typeface="Inter"/>
                          <a:cs typeface="Inter"/>
                          <a:sym typeface="Inter"/>
                        </a:rPr>
                        <a:t>claims testers </a:t>
                      </a:r>
                      <a:r>
                        <a:rPr lang="en" sz="1200">
                          <a:solidFill>
                            <a:schemeClr val="dk1"/>
                          </a:solidFill>
                          <a:latin typeface="Inter"/>
                          <a:ea typeface="Inter"/>
                          <a:cs typeface="Inter"/>
                          <a:sym typeface="Inter"/>
                        </a:rPr>
                        <a:t>to assess statements about American Indians.</a:t>
                      </a:r>
                      <a:r>
                        <a:rPr lang="en" sz="1200">
                          <a:solidFill>
                            <a:schemeClr val="dk1"/>
                          </a:solidFill>
                          <a:latin typeface="Inter"/>
                          <a:ea typeface="Inter"/>
                          <a:cs typeface="Inter"/>
                          <a:sym typeface="Inter"/>
                        </a:rPr>
                        <a:t> After students complete pages two and three of the worksheet, have them use post-its to give a visual to their learnings. Pages two and three can be completed with a partner or individually.</a:t>
                      </a:r>
                      <a:endParaRPr sz="1200">
                        <a:solidFill>
                          <a:schemeClr val="dk1"/>
                        </a:solidFill>
                        <a:latin typeface="Inter"/>
                        <a:ea typeface="Inter"/>
                        <a:cs typeface="Inter"/>
                        <a:sym typeface="Inter"/>
                      </a:endParaRPr>
                    </a:p>
                  </a:txBody>
                  <a:tcPr marT="91425" marB="91425" marR="91425" marL="91425"/>
                </a:tc>
                <a:tc hMerge="1"/>
              </a:tr>
              <a:tr h="18134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an explanation of terminology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multiple post-its and post claims (found within presentation slides) around classroom</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directions and leave visual posted from Myth v. Fact presentation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Address the inaccuracy of the claims using the quote provided in the slides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pages two and three of Claims Testing Student Worksheet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View the claims posted around the classroom and place appropriate post-its</a:t>
                      </a:r>
                      <a:endParaRPr sz="1200">
                        <a:solidFill>
                          <a:schemeClr val="dk1"/>
                        </a:solidFill>
                        <a:latin typeface="Inter"/>
                        <a:ea typeface="Inter"/>
                        <a:cs typeface="Inter"/>
                        <a:sym typeface="Inter"/>
                      </a:endParaRPr>
                    </a:p>
                  </a:txBody>
                  <a:tcPr marT="91425" marB="91425" marR="91425" marL="91425"/>
                </a:tc>
              </a:tr>
              <a:tr h="6192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 </a:t>
                      </a:r>
                      <a:r>
                        <a:rPr lang="en" sz="1200">
                          <a:solidFill>
                            <a:schemeClr val="dk1"/>
                          </a:solidFill>
                          <a:latin typeface="Inter"/>
                          <a:ea typeface="Inter"/>
                          <a:cs typeface="Inter"/>
                          <a:sym typeface="Inter"/>
                        </a:rPr>
                        <a:t>in which they reflect on their learnings from the day using a write and draw approach. The “Say it in Six” will require students to thoughtfully consider and synthesize information from the lesson. The illustration will provide a creative opportunity for students to demonstrate their understanding.</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8682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 for “Say it in Six”</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six word phrase  and draw an illustration to demonstrate the main idea of the lesson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American History: Daily Lesson Plan (</a:t>
            </a:r>
            <a:r>
              <a:rPr lang="en" sz="1800">
                <a:latin typeface="Plus Jakarta Sans Medium"/>
                <a:ea typeface="Plus Jakarta Sans Medium"/>
                <a:cs typeface="Plus Jakarta Sans Medium"/>
                <a:sym typeface="Plus Jakarta Sans Medium"/>
              </a:rPr>
              <a:t>6</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