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10058400" cx="7772400"/>
  <p:notesSz cx="6858000" cy="9144000"/>
  <p:embeddedFontLst>
    <p:embeddedFont>
      <p:font typeface="Halant"/>
      <p:regular r:id="rId13"/>
      <p:bold r:id="rId14"/>
    </p:embeddedFont>
    <p:embeddedFont>
      <p:font typeface="Inter"/>
      <p:regular r:id="rId15"/>
      <p:bold r:id="rId16"/>
      <p:italic r:id="rId17"/>
      <p:boldItalic r:id="rId18"/>
    </p:embeddedFont>
    <p:embeddedFont>
      <p:font typeface="Plus Jakarta Sans Medium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50BB650-1F7A-4D93-A623-FF6438AFE209}">
  <a:tblStyle styleId="{050BB650-1F7A-4D93-A623-FF6438AFE2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bold.fntdata"/><Relationship Id="rId11" Type="http://schemas.openxmlformats.org/officeDocument/2006/relationships/slide" Target="slides/slide5.xml"/><Relationship Id="rId22" Type="http://schemas.openxmlformats.org/officeDocument/2006/relationships/font" Target="fonts/PlusJakartaSansMedium-boldItalic.fntdata"/><Relationship Id="rId10" Type="http://schemas.openxmlformats.org/officeDocument/2006/relationships/slide" Target="slides/slide4.xml"/><Relationship Id="rId21" Type="http://schemas.openxmlformats.org/officeDocument/2006/relationships/font" Target="fonts/PlusJakartaSansMedium-italic.fntdata"/><Relationship Id="rId13" Type="http://schemas.openxmlformats.org/officeDocument/2006/relationships/font" Target="fonts/Halant-regular.fntdata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-regular.fntdata"/><Relationship Id="rId14" Type="http://schemas.openxmlformats.org/officeDocument/2006/relationships/font" Target="fonts/Halant-bold.fntdata"/><Relationship Id="rId17" Type="http://schemas.openxmlformats.org/officeDocument/2006/relationships/font" Target="fonts/Inter-italic.fntdata"/><Relationship Id="rId16" Type="http://schemas.openxmlformats.org/officeDocument/2006/relationships/font" Target="fonts/Inter-bold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PlusJakartaSansMedium-regular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4570435182_0_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4570435182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1573fbc6d3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1573fbc6d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1573fbc6d3_0_1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1573fbc6d3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f45c0825e1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f45c0825e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12309e6211_0_1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12309e6211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12309e6211_0_28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12309e6211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0" y="0"/>
            <a:ext cx="7772400" cy="1347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Claims Testing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9" name="Google Shape;59;p13"/>
          <p:cNvGraphicFramePr/>
          <p:nvPr/>
        </p:nvGraphicFramePr>
        <p:xfrm>
          <a:off x="427325" y="3080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{050BB650-1F7A-4D93-A623-FF6438AFE209}</a:tableStyleId>
              </a:tblPr>
              <a:tblGrid>
                <a:gridCol w="803725"/>
                <a:gridCol w="2807275"/>
                <a:gridCol w="937600"/>
                <a:gridCol w="588750"/>
                <a:gridCol w="932950"/>
                <a:gridCol w="847450"/>
              </a:tblGrid>
              <a:tr h="346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Halant"/>
                          <a:ea typeface="Halant"/>
                          <a:cs typeface="Halant"/>
                          <a:sym typeface="Halant"/>
                        </a:rPr>
                        <a:t>CLAIM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Halant"/>
                          <a:ea typeface="Halant"/>
                          <a:cs typeface="Halant"/>
                          <a:sym typeface="Halant"/>
                        </a:rPr>
                        <a:t>SUPPORTING STATEMENT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INTUITION</a:t>
                      </a:r>
                      <a:endParaRPr b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38E0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LOGIC</a:t>
                      </a:r>
                      <a:endParaRPr b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solidFill>
                      <a:srgbClr val="E95C3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AUTHORITY</a:t>
                      </a:r>
                      <a:endParaRPr b="1" sz="10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solidFill>
                      <a:srgbClr val="F1AF4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EVIDENCE</a:t>
                      </a:r>
                      <a:endParaRPr b="1" sz="10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solidFill>
                      <a:srgbClr val="6484F3"/>
                    </a:solidFill>
                  </a:tcPr>
                </a:tc>
              </a:tr>
              <a:tr h="481625">
                <a:tc rowSpan="4">
                  <a:txBody>
                    <a:bodyPr/>
                    <a:lstStyle/>
                    <a:p>
                      <a:pPr indent="0" lvl="0" marL="0" rtl="0" algn="ctr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" sz="1100">
                          <a:latin typeface="Halant"/>
                          <a:ea typeface="Halant"/>
                          <a:cs typeface="Halant"/>
                          <a:sym typeface="Halant"/>
                        </a:rPr>
                        <a:t>The Earth is round.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“My science teacher said the Earth is round.”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4816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“This feels right because a lot of things I see in nature are round.”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4816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“I’ve seen pictures from space that show the Earth is round.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4816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“I’ve never heard of anyone falling off the edge of the Earth, so it might be round.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1625">
                <a:tc rowSpan="4">
                  <a:txBody>
                    <a:bodyPr/>
                    <a:lstStyle/>
                    <a:p>
                      <a:pPr indent="0" lvl="0" marL="0" rtl="0" algn="ctr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" sz="1100">
                          <a:latin typeface="Halant"/>
                          <a:ea typeface="Halant"/>
                          <a:cs typeface="Halant"/>
                          <a:sym typeface="Halant"/>
                        </a:rPr>
                        <a:t>“Smoking is harmful to your health.”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“Numerous studies show a high correlation between smoking and lung cancer.”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16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“The Surgeon General warns that smoking causes cancer and other diseases.”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16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“Smoking immediately causes coughing and discomfort so it isn’t healthy.”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615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“I don’t think many athletes smoke.”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2100">
                <a:tc rowSpan="4">
                  <a:txBody>
                    <a:bodyPr/>
                    <a:lstStyle/>
                    <a:p>
                      <a:pPr indent="0" lvl="0" marL="0" rtl="0" algn="ctr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" sz="1100">
                          <a:latin typeface="Halant"/>
                          <a:ea typeface="Halant"/>
                          <a:cs typeface="Halant"/>
                          <a:sym typeface="Halant"/>
                        </a:rPr>
                        <a:t>“Social media influences public opinion.”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“Campaign managers for political figures emphasize using social media during elections.” 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16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“Why else would companies spend millions on social media advertising?”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16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“After I am online, I want certain products more.”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82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“Recent polls show that many people use social media as their main source of news.”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0" name="Google Shape;60;p13"/>
          <p:cNvSpPr txBox="1"/>
          <p:nvPr/>
        </p:nvSpPr>
        <p:spPr>
          <a:xfrm>
            <a:off x="1878100" y="1414375"/>
            <a:ext cx="5439000" cy="10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Evaluating </a:t>
            </a: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Evidence</a:t>
            </a:r>
            <a:endParaRPr b="1" sz="1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the evidence related to a claim, assessing its validity, and corroborating it by comparing multiple sources' interpretations of events, developments, or processes.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4375" y="1332063"/>
            <a:ext cx="1183725" cy="118372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3"/>
          <p:cNvSpPr txBox="1"/>
          <p:nvPr/>
        </p:nvSpPr>
        <p:spPr>
          <a:xfrm>
            <a:off x="352650" y="2443300"/>
            <a:ext cx="7067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Read the CLAIM. Then look at each supporting statement. Determine which claim tester is being used. Place an X in the appropriate column for each supporting statement.</a:t>
            </a:r>
            <a:endParaRPr b="1"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322950" y="2601175"/>
            <a:ext cx="48528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endParaRPr b="1"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1) Read each claim/myth about American Indians.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2) Using logic and intuition, write a statement that explains why you believe the claim to be false.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3) Write which claims tester (logic or intuition) you used when thinking about the myth.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 rotWithShape="1">
          <a:blip r:embed="rId4">
            <a:alphaModFix/>
          </a:blip>
          <a:srcRect b="22201" l="42203" r="22121" t="25089"/>
          <a:stretch/>
        </p:blipFill>
        <p:spPr>
          <a:xfrm>
            <a:off x="5175724" y="2324912"/>
            <a:ext cx="1839898" cy="1811816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>
            <a:off x="0" y="0"/>
            <a:ext cx="7772400" cy="1347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Claims Testing</a:t>
            </a: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(Exemplar)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3" name="Google Shape;73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4" name="Google Shape;74;p14"/>
          <p:cNvGraphicFramePr/>
          <p:nvPr/>
        </p:nvGraphicFramePr>
        <p:xfrm>
          <a:off x="419100" y="4305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{050BB650-1F7A-4D93-A623-FF6438AFE209}</a:tableStyleId>
              </a:tblPr>
              <a:tblGrid>
                <a:gridCol w="2198850"/>
                <a:gridCol w="2852325"/>
                <a:gridCol w="15453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Claim/Myth</a:t>
                      </a:r>
                      <a:endParaRPr b="1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Statement</a:t>
                      </a:r>
                      <a:endParaRPr b="1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Claims Tester(s)</a:t>
                      </a:r>
                      <a:endParaRPr b="1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Native Americans lived in a state of anarchy without any form of structured government, laws, or order .</a:t>
                      </a:r>
                      <a:endParaRPr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Thanksgiving proves that Indians welcomed the Pilgrims, and there existed a mutually beneficial relationship between the Native Americans and the early colonists.</a:t>
                      </a:r>
                      <a:endParaRPr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100">
                          <a:solidFill>
                            <a:srgbClr val="231F20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Indians were savage and warlike, engaging in constant battles and violent practices that justified European efforts to civilize and pacify them.</a:t>
                      </a:r>
                      <a:endParaRPr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" sz="1100">
                          <a:solidFill>
                            <a:srgbClr val="231F20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Columbus discovered America, bringing European civilization to an unknown and uncharted land, previously isolated from the rest of the world.</a:t>
                      </a:r>
                      <a:endParaRPr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4"/>
          <p:cNvSpPr txBox="1"/>
          <p:nvPr/>
        </p:nvSpPr>
        <p:spPr>
          <a:xfrm>
            <a:off x="862100" y="8777425"/>
            <a:ext cx="604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Note: Myths adapted from </a:t>
            </a:r>
            <a:r>
              <a:rPr i="1" lang="en" sz="12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“All the Real Indians Died Off” and 20 other Myths About Native Americans</a:t>
            </a:r>
            <a:r>
              <a:rPr lang="en" sz="12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 by Roxanne Dunbar-Ortiz and Dina Gilio-Whitaker</a:t>
            </a:r>
            <a:endParaRPr sz="1200"/>
          </a:p>
        </p:txBody>
      </p:sp>
      <p:sp>
        <p:nvSpPr>
          <p:cNvPr id="76" name="Google Shape;76;p14"/>
          <p:cNvSpPr txBox="1"/>
          <p:nvPr/>
        </p:nvSpPr>
        <p:spPr>
          <a:xfrm>
            <a:off x="1878100" y="1414375"/>
            <a:ext cx="5439000" cy="10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Evaluating </a:t>
            </a: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Evidence</a:t>
            </a:r>
            <a:endParaRPr b="1" sz="1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the evidence related to a claim, assessing its validity, and corroborating it by comparing multiple sources' interpretations of events, developments, or processes.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7" name="Google Shape;77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4375" y="1332063"/>
            <a:ext cx="1183725" cy="118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4" name="Google Shape;84;p1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5" name="Google Shape;85;p15"/>
          <p:cNvSpPr txBox="1"/>
          <p:nvPr/>
        </p:nvSpPr>
        <p:spPr>
          <a:xfrm>
            <a:off x="322950" y="2601175"/>
            <a:ext cx="48528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endParaRPr b="1"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1) Read each claim/myth about American Indians.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2) Thinking about authority and evidence, what sources could contradict and challenge the claim/myth.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3) Write which claims tester (authority or evidence)  you used when thinking about the myth.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86" name="Google Shape;86;p15"/>
          <p:cNvPicPr preferRelativeResize="0"/>
          <p:nvPr/>
        </p:nvPicPr>
        <p:blipFill rotWithShape="1">
          <a:blip r:embed="rId4">
            <a:alphaModFix/>
          </a:blip>
          <a:srcRect b="22201" l="42203" r="22121" t="25089"/>
          <a:stretch/>
        </p:blipFill>
        <p:spPr>
          <a:xfrm>
            <a:off x="5175724" y="2324912"/>
            <a:ext cx="1839898" cy="1811816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5"/>
          <p:cNvSpPr txBox="1"/>
          <p:nvPr/>
        </p:nvSpPr>
        <p:spPr>
          <a:xfrm>
            <a:off x="0" y="0"/>
            <a:ext cx="7772400" cy="1347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Claims Testing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88" name="Google Shape;88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9" name="Google Shape;89;p15"/>
          <p:cNvGraphicFramePr/>
          <p:nvPr/>
        </p:nvGraphicFramePr>
        <p:xfrm>
          <a:off x="419100" y="4305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{050BB650-1F7A-4D93-A623-FF6438AFE209}</a:tableStyleId>
              </a:tblPr>
              <a:tblGrid>
                <a:gridCol w="2198850"/>
                <a:gridCol w="2852325"/>
                <a:gridCol w="15453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Claim/Myth</a:t>
                      </a:r>
                      <a:endParaRPr b="1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Potential Source</a:t>
                      </a:r>
                      <a:endParaRPr b="1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Claims Tester(s)</a:t>
                      </a:r>
                      <a:endParaRPr b="1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All the real Indians died off, leaving behind no true American Indian descendents or cultural continuity in the present day.</a:t>
                      </a:r>
                      <a:endParaRPr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All the first peoples to live in the Western Hemisphere arrived from Asia through the Bering Land Bridge during the last Ice Age.</a:t>
                      </a:r>
                      <a:endParaRPr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100">
                          <a:solidFill>
                            <a:srgbClr val="231F20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Europeans brought civilization to the Indians, who lived in primitive conditions and lacked the advanced knowledge and cultural achievements of the Europeans.</a:t>
                      </a:r>
                      <a:endParaRPr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" sz="1100">
                          <a:solidFill>
                            <a:srgbClr val="231F20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The Americas were a vast wilderness inhabited by small, scattered bands of Indigenous peoples who lived in harmony with nature, leaving it virtually unchanged by human activity.</a:t>
                      </a:r>
                      <a:endParaRPr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90" name="Google Shape;90;p15"/>
          <p:cNvSpPr txBox="1"/>
          <p:nvPr/>
        </p:nvSpPr>
        <p:spPr>
          <a:xfrm>
            <a:off x="862100" y="8777425"/>
            <a:ext cx="604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Note: Myths adapted from </a:t>
            </a:r>
            <a:r>
              <a:rPr i="1" lang="en" sz="12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“All the Real Indians Died Off” and 20 other Myths About Native Americans</a:t>
            </a:r>
            <a:r>
              <a:rPr lang="en" sz="12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 by Roxanne Dunbar-Ortiz and Dina Gilio-Whitaker</a:t>
            </a:r>
            <a:endParaRPr sz="1200"/>
          </a:p>
        </p:txBody>
      </p:sp>
      <p:sp>
        <p:nvSpPr>
          <p:cNvPr id="91" name="Google Shape;91;p15"/>
          <p:cNvSpPr txBox="1"/>
          <p:nvPr/>
        </p:nvSpPr>
        <p:spPr>
          <a:xfrm>
            <a:off x="1878100" y="1414375"/>
            <a:ext cx="5439000" cy="10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Evaluating </a:t>
            </a: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Evidence</a:t>
            </a:r>
            <a:endParaRPr b="1" sz="1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the evidence related to a claim, assessing its validity, and corroborating it by comparing multiple sources' interpretations of events, developments, or processes.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92" name="Google Shape;92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4375" y="1332063"/>
            <a:ext cx="1183725" cy="118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6"/>
          <p:cNvSpPr txBox="1"/>
          <p:nvPr/>
        </p:nvSpPr>
        <p:spPr>
          <a:xfrm>
            <a:off x="0" y="0"/>
            <a:ext cx="7772400" cy="1347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Claims Testing (Exemplar)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99" name="Google Shape;9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1" name="Google Shape;101;p1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02" name="Google Shape;102;p16"/>
          <p:cNvGraphicFramePr/>
          <p:nvPr/>
        </p:nvGraphicFramePr>
        <p:xfrm>
          <a:off x="427325" y="3004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{050BB650-1F7A-4D93-A623-FF6438AFE209}</a:tableStyleId>
              </a:tblPr>
              <a:tblGrid>
                <a:gridCol w="803725"/>
                <a:gridCol w="2807275"/>
                <a:gridCol w="937600"/>
                <a:gridCol w="588750"/>
                <a:gridCol w="932950"/>
                <a:gridCol w="847450"/>
              </a:tblGrid>
              <a:tr h="346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Halant"/>
                          <a:ea typeface="Halant"/>
                          <a:cs typeface="Halant"/>
                          <a:sym typeface="Halant"/>
                        </a:rPr>
                        <a:t>CLAIM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Halant"/>
                          <a:ea typeface="Halant"/>
                          <a:cs typeface="Halant"/>
                          <a:sym typeface="Halant"/>
                        </a:rPr>
                        <a:t>SUPPORTING STATEMENT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INTUITION</a:t>
                      </a:r>
                      <a:endParaRPr b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38E0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LOGIC</a:t>
                      </a:r>
                      <a:endParaRPr b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solidFill>
                      <a:srgbClr val="E95C3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AUTHORITY</a:t>
                      </a:r>
                      <a:endParaRPr b="1" sz="10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solidFill>
                      <a:srgbClr val="F1AF4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EVIDENCE</a:t>
                      </a:r>
                      <a:endParaRPr b="1" sz="10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solidFill>
                      <a:srgbClr val="6484F3"/>
                    </a:solidFill>
                  </a:tcPr>
                </a:tc>
              </a:tr>
              <a:tr h="481625">
                <a:tc rowSpan="4">
                  <a:txBody>
                    <a:bodyPr/>
                    <a:lstStyle/>
                    <a:p>
                      <a:pPr indent="0" lvl="0" marL="0" rtl="0" algn="ctr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" sz="1100">
                          <a:latin typeface="Halant"/>
                          <a:ea typeface="Halant"/>
                          <a:cs typeface="Halant"/>
                          <a:sym typeface="Halant"/>
                        </a:rPr>
                        <a:t>The Earth is round.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“My science teacher said the Earth is round.”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X</a:t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</a:tr>
              <a:tr h="4816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“This feels right because a lot of things I see in nature are round.”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X</a:t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</a:tr>
              <a:tr h="4816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“I’ve seen pictures from space that show the Earth is round.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X</a:t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</a:tr>
              <a:tr h="4816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“I’ve never heard of anyone falling off the edge of the Earth, so it might be round.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X</a:t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1625">
                <a:tc rowSpan="4">
                  <a:txBody>
                    <a:bodyPr/>
                    <a:lstStyle/>
                    <a:p>
                      <a:pPr indent="0" lvl="0" marL="0" rtl="0" algn="ctr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" sz="1100">
                          <a:latin typeface="Halant"/>
                          <a:ea typeface="Halant"/>
                          <a:cs typeface="Halant"/>
                          <a:sym typeface="Halant"/>
                        </a:rPr>
                        <a:t>“Smoking is harmful to your health.”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“Numerous studies show a high correlation between smoking and lung cancer.”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X</a:t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16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“The Surgeon General warns that smoking causes cancer and other diseases.”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X</a:t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16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“Smoking immediately causes coughing and discomfort so it isn’t healthy.”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X</a:t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615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“I don’t think many athletes smoke.”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X</a:t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2100">
                <a:tc rowSpan="4">
                  <a:txBody>
                    <a:bodyPr/>
                    <a:lstStyle/>
                    <a:p>
                      <a:pPr indent="0" lvl="0" marL="0" rtl="0" algn="ctr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" sz="1100">
                          <a:latin typeface="Halant"/>
                          <a:ea typeface="Halant"/>
                          <a:cs typeface="Halant"/>
                          <a:sym typeface="Halant"/>
                        </a:rPr>
                        <a:t>“Social media influences public opinion.”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“Campaign managers for political figures emphasize using social media during elections.” 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X</a:t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16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“Why else would companies spend millions on social media advertising?”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X</a:t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16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“After I am online, I want certain products more.”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X</a:t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82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“Recent polls show that many people use social media as their main source of news.”</a:t>
                      </a:r>
                      <a:endParaRPr i="1" sz="10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X</a:t>
                      </a:r>
                      <a:endParaRPr b="1" sz="11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3" name="Google Shape;103;p16"/>
          <p:cNvSpPr txBox="1"/>
          <p:nvPr/>
        </p:nvSpPr>
        <p:spPr>
          <a:xfrm>
            <a:off x="352650" y="2443300"/>
            <a:ext cx="7067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Read the CLAIM. Then look at each supporting statement. Determine which claim tester is being used. Place an X in the appropriate column for each supporting statement.</a:t>
            </a:r>
            <a:endParaRPr b="1"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04" name="Google Shape;104;p16"/>
          <p:cNvSpPr txBox="1"/>
          <p:nvPr/>
        </p:nvSpPr>
        <p:spPr>
          <a:xfrm>
            <a:off x="1878100" y="1414375"/>
            <a:ext cx="5439000" cy="10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Evaluating </a:t>
            </a: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Evidence</a:t>
            </a:r>
            <a:endParaRPr b="1" sz="1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the evidence related to a claim, assessing its validity, and corroborating it by comparing multiple sources' interpretations of events, developments, or processes.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5" name="Google Shape;105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4375" y="1332063"/>
            <a:ext cx="1183725" cy="118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7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2" name="Google Shape;112;p17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17"/>
          <p:cNvSpPr txBox="1"/>
          <p:nvPr/>
        </p:nvSpPr>
        <p:spPr>
          <a:xfrm>
            <a:off x="322950" y="2601175"/>
            <a:ext cx="48528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endParaRPr b="1"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1) Read each claim/myth about American Indians.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2) </a:t>
            </a: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Using logic and intuition</a:t>
            </a: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, </a:t>
            </a: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write a statement that explains why you believe the claim to be false.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3) Write which claims tester (</a:t>
            </a: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logic or intuition) </a:t>
            </a: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you used when thinking about the myth.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14" name="Google Shape;114;p17"/>
          <p:cNvPicPr preferRelativeResize="0"/>
          <p:nvPr/>
        </p:nvPicPr>
        <p:blipFill rotWithShape="1">
          <a:blip r:embed="rId4">
            <a:alphaModFix/>
          </a:blip>
          <a:srcRect b="22201" l="42203" r="22121" t="25089"/>
          <a:stretch/>
        </p:blipFill>
        <p:spPr>
          <a:xfrm>
            <a:off x="5175724" y="2324912"/>
            <a:ext cx="1839898" cy="1811816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7"/>
          <p:cNvSpPr txBox="1"/>
          <p:nvPr/>
        </p:nvSpPr>
        <p:spPr>
          <a:xfrm>
            <a:off x="0" y="0"/>
            <a:ext cx="7772400" cy="1347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Claims Testing</a:t>
            </a: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(Exemplar)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16" name="Google Shape;116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7" name="Google Shape;117;p17"/>
          <p:cNvGraphicFramePr/>
          <p:nvPr/>
        </p:nvGraphicFramePr>
        <p:xfrm>
          <a:off x="419100" y="4305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{050BB650-1F7A-4D93-A623-FF6438AFE209}</a:tableStyleId>
              </a:tblPr>
              <a:tblGrid>
                <a:gridCol w="2198850"/>
                <a:gridCol w="2852325"/>
                <a:gridCol w="15453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Claim/Myth</a:t>
                      </a:r>
                      <a:endParaRPr b="1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Statement</a:t>
                      </a:r>
                      <a:endParaRPr b="1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Claims Tester(s)</a:t>
                      </a:r>
                      <a:endParaRPr b="1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Native Americans lived in a state of anarchy without any form of structured government, laws, or order .</a:t>
                      </a:r>
                      <a:endParaRPr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Anarchy could lead to chaos so it doesn’t make sense that this is how all Native Americans would live.</a:t>
                      </a:r>
                      <a:endParaRPr b="1" sz="12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Intuition</a:t>
                      </a:r>
                      <a:endParaRPr b="1" sz="12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Thanksgiving proves that Indians welcomed the Pilgrims, and there existed a mutually beneficial relationship between the Native Americans and the early colonists.</a:t>
                      </a:r>
                      <a:endParaRPr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One event does not characterize an entire relationship. This might just represent one moment in time.</a:t>
                      </a:r>
                      <a:endParaRPr b="1" sz="12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Logic</a:t>
                      </a:r>
                      <a:endParaRPr b="1" sz="12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100">
                          <a:solidFill>
                            <a:srgbClr val="231F20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Indians were savage and warlike, engaging in constant battles and violent practices that justified European efforts to civilize and pacify them.</a:t>
                      </a:r>
                      <a:endParaRPr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This feels like a stereotype. I know that you </a:t>
                      </a: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can</a:t>
                      </a: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’t characterize all people within a group as having the same behavior.</a:t>
                      </a:r>
                      <a:endParaRPr b="1" sz="12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Logic</a:t>
                      </a:r>
                      <a:endParaRPr b="1" sz="12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" sz="1100">
                          <a:solidFill>
                            <a:srgbClr val="231F20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Columbus discovered America, bringing European civilization to an unknown and uncharted land, previously isolated from the rest of the world.</a:t>
                      </a:r>
                      <a:endParaRPr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can someone discover something that is already inhabited by millions of people?</a:t>
                      </a:r>
                      <a:endParaRPr b="1" sz="12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Logic</a:t>
                      </a:r>
                      <a:endParaRPr b="1" sz="12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18" name="Google Shape;118;p17"/>
          <p:cNvSpPr txBox="1"/>
          <p:nvPr/>
        </p:nvSpPr>
        <p:spPr>
          <a:xfrm>
            <a:off x="862100" y="8777425"/>
            <a:ext cx="604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Note: Myths adapted from </a:t>
            </a:r>
            <a:r>
              <a:rPr i="1" lang="en" sz="12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“All the Real Indians Died Off” and 20 other Myths About Native Americans</a:t>
            </a:r>
            <a:r>
              <a:rPr lang="en" sz="12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 by Roxanne Dunbar-Ortiz and Dina Gilio-Whitaker</a:t>
            </a:r>
            <a:endParaRPr sz="1200"/>
          </a:p>
        </p:txBody>
      </p:sp>
      <p:sp>
        <p:nvSpPr>
          <p:cNvPr id="119" name="Google Shape;119;p17"/>
          <p:cNvSpPr txBox="1"/>
          <p:nvPr/>
        </p:nvSpPr>
        <p:spPr>
          <a:xfrm>
            <a:off x="1878100" y="1414375"/>
            <a:ext cx="5439000" cy="10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Evaluating </a:t>
            </a: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Evidence</a:t>
            </a:r>
            <a:endParaRPr b="1" sz="1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the evidence related to a claim, assessing its validity, and corroborating it by comparing multiple sources' interpretations of events, developments, or processes.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20" name="Google Shape;120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4375" y="1332063"/>
            <a:ext cx="1183725" cy="118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8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7" name="Google Shape;127;p18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8" name="Google Shape;128;p18"/>
          <p:cNvSpPr txBox="1"/>
          <p:nvPr/>
        </p:nvSpPr>
        <p:spPr>
          <a:xfrm>
            <a:off x="322950" y="2601175"/>
            <a:ext cx="48528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endParaRPr b="1"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1) Read each claim/myth about American Indians.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2) Thinking about authority and evidence, what sources could contradict and challenge the claim/myth.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3) Write which claims tester (authority or evidence)  you used when thinking about the myth.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29" name="Google Shape;129;p18"/>
          <p:cNvPicPr preferRelativeResize="0"/>
          <p:nvPr/>
        </p:nvPicPr>
        <p:blipFill rotWithShape="1">
          <a:blip r:embed="rId4">
            <a:alphaModFix/>
          </a:blip>
          <a:srcRect b="22201" l="42203" r="22121" t="25089"/>
          <a:stretch/>
        </p:blipFill>
        <p:spPr>
          <a:xfrm>
            <a:off x="5175724" y="2324912"/>
            <a:ext cx="1839898" cy="1811816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8"/>
          <p:cNvSpPr txBox="1"/>
          <p:nvPr/>
        </p:nvSpPr>
        <p:spPr>
          <a:xfrm>
            <a:off x="0" y="0"/>
            <a:ext cx="7772400" cy="1347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Claims Testing (Exemplar)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31" name="Google Shape;13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32" name="Google Shape;132;p18"/>
          <p:cNvGraphicFramePr/>
          <p:nvPr/>
        </p:nvGraphicFramePr>
        <p:xfrm>
          <a:off x="419100" y="4305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{050BB650-1F7A-4D93-A623-FF6438AFE209}</a:tableStyleId>
              </a:tblPr>
              <a:tblGrid>
                <a:gridCol w="2198850"/>
                <a:gridCol w="2852325"/>
                <a:gridCol w="15453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Claim/Myth</a:t>
                      </a:r>
                      <a:endParaRPr b="1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Potential Source</a:t>
                      </a:r>
                      <a:endParaRPr b="1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Claims Tester(s)</a:t>
                      </a:r>
                      <a:endParaRPr b="1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All the real Indians died off, leaving behind no true American Indian descendents or cultural continuity in the present day.</a:t>
                      </a:r>
                      <a:endParaRPr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Indigenous peoples who still practice their ancestral culture today.</a:t>
                      </a:r>
                      <a:endParaRPr b="1" sz="12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Evidence</a:t>
                      </a:r>
                      <a:endParaRPr b="1" sz="12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All the first peoples to live in the Western Hemisphere arrived from Asia through the Bering Land Bridge during the last Ice Age.</a:t>
                      </a:r>
                      <a:endParaRPr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 archaeologist that studies artifacts could show that the first peoples arrived at a different time or from a </a:t>
                      </a: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different</a:t>
                      </a: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area.</a:t>
                      </a:r>
                      <a:endParaRPr b="1" sz="12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Authority</a:t>
                      </a:r>
                      <a:endParaRPr b="1" sz="12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100">
                          <a:solidFill>
                            <a:srgbClr val="231F20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Europeans brought civilization to the Indians, who lived in primitive conditions and lacked the advanced knowledge and cultural achievements of the Europeans.</a:t>
                      </a:r>
                      <a:endParaRPr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 of inventions or innovations from artifacts of Indigenous peoples.</a:t>
                      </a:r>
                      <a:endParaRPr b="1" sz="12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Evidence</a:t>
                      </a:r>
                      <a:endParaRPr b="1" sz="12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" sz="1100">
                          <a:solidFill>
                            <a:srgbClr val="231F20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The Americas were a vast wilderness inhabited by small, scattered bands of Indigenous peoples who lived in harmony with nature, leaving it virtually unchanged by human activity.</a:t>
                      </a:r>
                      <a:endParaRPr i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historian or </a:t>
                      </a: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scholar</a:t>
                      </a: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who can explain how Indigenous peoples lived in the Americas.</a:t>
                      </a:r>
                      <a:endParaRPr b="1" sz="12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E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Authority</a:t>
                      </a:r>
                      <a:endParaRPr b="1" sz="1200">
                        <a:solidFill>
                          <a:srgbClr val="E95C3E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33" name="Google Shape;133;p18"/>
          <p:cNvSpPr txBox="1"/>
          <p:nvPr/>
        </p:nvSpPr>
        <p:spPr>
          <a:xfrm>
            <a:off x="862100" y="8777425"/>
            <a:ext cx="604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Note: Myths adapted from </a:t>
            </a:r>
            <a:r>
              <a:rPr i="1" lang="en" sz="12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“All the Real Indians Died Off” and 20 other Myths About Native Americans</a:t>
            </a:r>
            <a:r>
              <a:rPr lang="en" sz="12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 by Roxanne Dunbar-Ortiz and Dina Gilio-Whitaker</a:t>
            </a:r>
            <a:endParaRPr sz="1200"/>
          </a:p>
        </p:txBody>
      </p:sp>
      <p:sp>
        <p:nvSpPr>
          <p:cNvPr id="134" name="Google Shape;134;p18"/>
          <p:cNvSpPr txBox="1"/>
          <p:nvPr/>
        </p:nvSpPr>
        <p:spPr>
          <a:xfrm>
            <a:off x="1878100" y="1414375"/>
            <a:ext cx="5439000" cy="10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Evaluating </a:t>
            </a: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Evidence</a:t>
            </a:r>
            <a:endParaRPr b="1" sz="1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the evidence related to a claim, assessing its validity, and corroborating it by comparing multiple sources' interpretations of events, developments, or processes.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35" name="Google Shape;135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4375" y="1332063"/>
            <a:ext cx="1183725" cy="118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