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10287000" cx="18288000"/>
  <p:notesSz cx="6858000" cy="9144000"/>
  <p:embeddedFontLst>
    <p:embeddedFont>
      <p:font typeface="Halant"/>
      <p:bold r:id="rId28"/>
    </p:embeddedFont>
    <p:embeddedFont>
      <p:font typeface="Inter"/>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Halant-bold.fntdata"/><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Inter-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italic.fntdata"/><Relationship Id="rId30" Type="http://schemas.openxmlformats.org/officeDocument/2006/relationships/font" Target="fonts/Inter-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Inter-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ee68f366de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g2ee68f366de_0_1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g2ee7d884309_0_1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g2ee7d884309_0_116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g2ee7d884309_0_1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g2ee7d884309_0_120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g2ee68f366de_0_3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g2ee68f366de_0_38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 name="Shape 531"/>
        <p:cNvGrpSpPr/>
        <p:nvPr/>
      </p:nvGrpSpPr>
      <p:grpSpPr>
        <a:xfrm>
          <a:off x="0" y="0"/>
          <a:ext cx="0" cy="0"/>
          <a:chOff x="0" y="0"/>
          <a:chExt cx="0" cy="0"/>
        </a:xfrm>
      </p:grpSpPr>
      <p:sp>
        <p:nvSpPr>
          <p:cNvPr id="532" name="Google Shape;532;g279cedee0a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g279cedee0a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3" name="Google Shape;553;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2ee68f366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g2ee68f366de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 name="Shape 593"/>
        <p:cNvGrpSpPr/>
        <p:nvPr/>
      </p:nvGrpSpPr>
      <p:grpSpPr>
        <a:xfrm>
          <a:off x="0" y="0"/>
          <a:ext cx="0" cy="0"/>
          <a:chOff x="0" y="0"/>
          <a:chExt cx="0" cy="0"/>
        </a:xfrm>
      </p:grpSpPr>
      <p:sp>
        <p:nvSpPr>
          <p:cNvPr id="594" name="Google Shape;594;g2ee68f366de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g2ee68f366de_0_1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g2ee68f366de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g2ee68f366de_0_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g2ee68f366de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g2ee68f366de_0_6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6" name="Shape 656"/>
        <p:cNvGrpSpPr/>
        <p:nvPr/>
      </p:nvGrpSpPr>
      <p:grpSpPr>
        <a:xfrm>
          <a:off x="0" y="0"/>
          <a:ext cx="0" cy="0"/>
          <a:chOff x="0" y="0"/>
          <a:chExt cx="0" cy="0"/>
        </a:xfrm>
      </p:grpSpPr>
      <p:sp>
        <p:nvSpPr>
          <p:cNvPr id="657" name="Google Shape;657;g2ee68f366de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8" name="Google Shape;658;g2ee68f366de_0_8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2ee68f366de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g2ee68f366de_0_16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7" name="Shape 677"/>
        <p:cNvGrpSpPr/>
        <p:nvPr/>
      </p:nvGrpSpPr>
      <p:grpSpPr>
        <a:xfrm>
          <a:off x="0" y="0"/>
          <a:ext cx="0" cy="0"/>
          <a:chOff x="0" y="0"/>
          <a:chExt cx="0" cy="0"/>
        </a:xfrm>
      </p:grpSpPr>
      <p:sp>
        <p:nvSpPr>
          <p:cNvPr id="678" name="Google Shape;678;g2ee68f366de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9" name="Google Shape;679;g2ee68f366de_0_10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8" name="Shape 698"/>
        <p:cNvGrpSpPr/>
        <p:nvPr/>
      </p:nvGrpSpPr>
      <p:grpSpPr>
        <a:xfrm>
          <a:off x="0" y="0"/>
          <a:ext cx="0" cy="0"/>
          <a:chOff x="0" y="0"/>
          <a:chExt cx="0" cy="0"/>
        </a:xfrm>
      </p:grpSpPr>
      <p:sp>
        <p:nvSpPr>
          <p:cNvPr id="699" name="Google Shape;699;g2ee68f366de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0" name="Google Shape;700;g2ee68f366de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ee7d884309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2ee7d884309_0_10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2ee7d884309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g2ee7d884309_0_2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2ee7d884309_0_9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g2ee7d884309_0_9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2ee7d884309_0_10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g2ee7d884309_0_10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2ee7d884309_0_10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g2ee7d884309_0_106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2ee7d884309_0_10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g2ee7d884309_0_109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2ee7d884309_0_1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g2ee7d884309_0_11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rtl="0" algn="l">
              <a:spcBef>
                <a:spcPts val="0"/>
              </a:spcBef>
              <a:spcAft>
                <a:spcPts val="0"/>
              </a:spcAft>
              <a:buClr>
                <a:schemeClr val="dk1"/>
              </a:buClr>
              <a:buSzPts val="4000"/>
              <a:buFont typeface="Calibri"/>
              <a:buNone/>
              <a:defRPr b="1" sz="40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rtl="0" algn="l">
              <a:spcBef>
                <a:spcPts val="400"/>
              </a:spcBef>
              <a:spcAft>
                <a:spcPts val="0"/>
              </a:spcAft>
              <a:buClr>
                <a:srgbClr val="888888"/>
              </a:buClr>
              <a:buSzPts val="2000"/>
              <a:buNone/>
              <a:defRPr sz="2000">
                <a:solidFill>
                  <a:srgbClr val="888888"/>
                </a:solidFill>
              </a:defRPr>
            </a:lvl1pPr>
            <a:lvl2pPr indent="-228600" lvl="1" marL="914400" rtl="0" algn="l">
              <a:spcBef>
                <a:spcPts val="360"/>
              </a:spcBef>
              <a:spcAft>
                <a:spcPts val="0"/>
              </a:spcAft>
              <a:buClr>
                <a:srgbClr val="888888"/>
              </a:buClr>
              <a:buSzPts val="1800"/>
              <a:buNone/>
              <a:defRPr sz="1800">
                <a:solidFill>
                  <a:srgbClr val="888888"/>
                </a:solidFill>
              </a:defRPr>
            </a:lvl2pPr>
            <a:lvl3pPr indent="-228600" lvl="2" marL="1371600" rtl="0" algn="l">
              <a:spcBef>
                <a:spcPts val="320"/>
              </a:spcBef>
              <a:spcAft>
                <a:spcPts val="0"/>
              </a:spcAft>
              <a:buClr>
                <a:srgbClr val="888888"/>
              </a:buClr>
              <a:buSzPts val="1600"/>
              <a:buNone/>
              <a:defRPr sz="1600">
                <a:solidFill>
                  <a:srgbClr val="888888"/>
                </a:solidFill>
              </a:defRPr>
            </a:lvl3pPr>
            <a:lvl4pPr indent="-228600" lvl="3" marL="1828800" rtl="0" algn="l">
              <a:spcBef>
                <a:spcPts val="280"/>
              </a:spcBef>
              <a:spcAft>
                <a:spcPts val="0"/>
              </a:spcAft>
              <a:buClr>
                <a:srgbClr val="888888"/>
              </a:buClr>
              <a:buSzPts val="1400"/>
              <a:buNone/>
              <a:defRPr sz="1400">
                <a:solidFill>
                  <a:srgbClr val="888888"/>
                </a:solidFill>
              </a:defRPr>
            </a:lvl4pPr>
            <a:lvl5pPr indent="-228600" lvl="4" marL="2286000" rtl="0" algn="l">
              <a:spcBef>
                <a:spcPts val="280"/>
              </a:spcBef>
              <a:spcAft>
                <a:spcPts val="0"/>
              </a:spcAft>
              <a:buClr>
                <a:srgbClr val="888888"/>
              </a:buClr>
              <a:buSzPts val="1400"/>
              <a:buNone/>
              <a:defRPr sz="1400">
                <a:solidFill>
                  <a:srgbClr val="888888"/>
                </a:solidFill>
              </a:defRPr>
            </a:lvl5pPr>
            <a:lvl6pPr indent="-228600" lvl="5" marL="2743200" rtl="0" algn="l">
              <a:spcBef>
                <a:spcPts val="280"/>
              </a:spcBef>
              <a:spcAft>
                <a:spcPts val="0"/>
              </a:spcAft>
              <a:buClr>
                <a:srgbClr val="888888"/>
              </a:buClr>
              <a:buSzPts val="1400"/>
              <a:buNone/>
              <a:defRPr sz="1400">
                <a:solidFill>
                  <a:srgbClr val="888888"/>
                </a:solidFill>
              </a:defRPr>
            </a:lvl6pPr>
            <a:lvl7pPr indent="-228600" lvl="6" marL="3200400" rtl="0" algn="l">
              <a:spcBef>
                <a:spcPts val="280"/>
              </a:spcBef>
              <a:spcAft>
                <a:spcPts val="0"/>
              </a:spcAft>
              <a:buClr>
                <a:srgbClr val="888888"/>
              </a:buClr>
              <a:buSzPts val="1400"/>
              <a:buNone/>
              <a:defRPr sz="1400">
                <a:solidFill>
                  <a:srgbClr val="888888"/>
                </a:solidFill>
              </a:defRPr>
            </a:lvl7pPr>
            <a:lvl8pPr indent="-228600" lvl="7" marL="3657600" rtl="0" algn="l">
              <a:spcBef>
                <a:spcPts val="280"/>
              </a:spcBef>
              <a:spcAft>
                <a:spcPts val="0"/>
              </a:spcAft>
              <a:buClr>
                <a:srgbClr val="888888"/>
              </a:buClr>
              <a:buSzPts val="1400"/>
              <a:buNone/>
              <a:defRPr sz="1400">
                <a:solidFill>
                  <a:srgbClr val="888888"/>
                </a:solidFill>
              </a:defRPr>
            </a:lvl8pPr>
            <a:lvl9pPr indent="-228600" lvl="8" marL="4114800" rtl="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rtl="0" algn="l">
              <a:spcBef>
                <a:spcPts val="640"/>
              </a:spcBef>
              <a:spcAft>
                <a:spcPts val="0"/>
              </a:spcAft>
              <a:buClr>
                <a:schemeClr val="dk1"/>
              </a:buClr>
              <a:buSzPts val="3200"/>
              <a:buChar char="•"/>
              <a:defRPr sz="3200"/>
            </a:lvl1pPr>
            <a:lvl2pPr indent="-406400" lvl="1" marL="914400" rtl="0" algn="l">
              <a:spcBef>
                <a:spcPts val="560"/>
              </a:spcBef>
              <a:spcAft>
                <a:spcPts val="0"/>
              </a:spcAft>
              <a:buClr>
                <a:schemeClr val="dk1"/>
              </a:buClr>
              <a:buSzPts val="2800"/>
              <a:buChar char="–"/>
              <a:defRPr sz="2800"/>
            </a:lvl2pPr>
            <a:lvl3pPr indent="-381000" lvl="2" marL="1371600" rtl="0" algn="l">
              <a:spcBef>
                <a:spcPts val="480"/>
              </a:spcBef>
              <a:spcAft>
                <a:spcPts val="0"/>
              </a:spcAft>
              <a:buClr>
                <a:schemeClr val="dk1"/>
              </a:buClr>
              <a:buSzPts val="2400"/>
              <a:buChar char="•"/>
              <a:defRPr sz="2400"/>
            </a:lvl3pPr>
            <a:lvl4pPr indent="-355600" lvl="3" marL="1828800" rtl="0" algn="l">
              <a:spcBef>
                <a:spcPts val="400"/>
              </a:spcBef>
              <a:spcAft>
                <a:spcPts val="0"/>
              </a:spcAft>
              <a:buClr>
                <a:schemeClr val="dk1"/>
              </a:buClr>
              <a:buSzPts val="2000"/>
              <a:buChar char="–"/>
              <a:defRPr sz="2000"/>
            </a:lvl4pPr>
            <a:lvl5pPr indent="-355600" lvl="4" marL="2286000" rtl="0" algn="l">
              <a:spcBef>
                <a:spcPts val="400"/>
              </a:spcBef>
              <a:spcAft>
                <a:spcPts val="0"/>
              </a:spcAft>
              <a:buClr>
                <a:schemeClr val="dk1"/>
              </a:buClr>
              <a:buSzPts val="2000"/>
              <a:buChar char="»"/>
              <a:defRPr sz="2000"/>
            </a:lvl5pPr>
            <a:lvl6pPr indent="-355600" lvl="5" marL="2743200" rtl="0" algn="l">
              <a:spcBef>
                <a:spcPts val="400"/>
              </a:spcBef>
              <a:spcAft>
                <a:spcPts val="0"/>
              </a:spcAft>
              <a:buClr>
                <a:schemeClr val="dk1"/>
              </a:buClr>
              <a:buSzPts val="2000"/>
              <a:buChar char="•"/>
              <a:defRPr sz="2000"/>
            </a:lvl6pPr>
            <a:lvl7pPr indent="-355600" lvl="6" marL="3200400" rtl="0" algn="l">
              <a:spcBef>
                <a:spcPts val="400"/>
              </a:spcBef>
              <a:spcAft>
                <a:spcPts val="0"/>
              </a:spcAft>
              <a:buClr>
                <a:schemeClr val="dk1"/>
              </a:buClr>
              <a:buSzPts val="2000"/>
              <a:buChar char="•"/>
              <a:defRPr sz="2000"/>
            </a:lvl7pPr>
            <a:lvl8pPr indent="-355600" lvl="7" marL="3657600" rtl="0" algn="l">
              <a:spcBef>
                <a:spcPts val="400"/>
              </a:spcBef>
              <a:spcAft>
                <a:spcPts val="0"/>
              </a:spcAft>
              <a:buClr>
                <a:schemeClr val="dk1"/>
              </a:buClr>
              <a:buSzPts val="2000"/>
              <a:buChar char="•"/>
              <a:defRPr sz="2000"/>
            </a:lvl8pPr>
            <a:lvl9pPr indent="-355600" lvl="8" marL="4114800" rtl="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16.png"/><Relationship Id="rId5" Type="http://schemas.openxmlformats.org/officeDocument/2006/relationships/image" Target="../media/image15.png"/><Relationship Id="rId6" Type="http://schemas.openxmlformats.org/officeDocument/2006/relationships/image" Target="../media/image13.png"/><Relationship Id="rId7"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drive.google.com/file/d/1D4_vGeKkZR9E_y4sXFEkMz1aI7G2vThG/view" TargetMode="External"/><Relationship Id="rId5" Type="http://schemas.openxmlformats.org/officeDocument/2006/relationships/image" Target="../media/image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grpSp>
        <p:nvGrpSpPr>
          <p:cNvPr id="159" name="Google Shape;159;p25"/>
          <p:cNvGrpSpPr/>
          <p:nvPr/>
        </p:nvGrpSpPr>
        <p:grpSpPr>
          <a:xfrm>
            <a:off x="-31071" y="-180826"/>
            <a:ext cx="4239337" cy="10467984"/>
            <a:chOff x="0" y="-241102"/>
            <a:chExt cx="5652450" cy="13957313"/>
          </a:xfrm>
        </p:grpSpPr>
        <p:grpSp>
          <p:nvGrpSpPr>
            <p:cNvPr id="160" name="Google Shape;160;p25"/>
            <p:cNvGrpSpPr/>
            <p:nvPr/>
          </p:nvGrpSpPr>
          <p:grpSpPr>
            <a:xfrm>
              <a:off x="2826056" y="-241102"/>
              <a:ext cx="2826394" cy="13957313"/>
              <a:chOff x="0" y="-47625"/>
              <a:chExt cx="558300" cy="2757000"/>
            </a:xfrm>
          </p:grpSpPr>
          <p:sp>
            <p:nvSpPr>
              <p:cNvPr id="161" name="Google Shape;161;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62" name="Google Shape;162;p25"/>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3" name="Google Shape;163;p25"/>
            <p:cNvGrpSpPr/>
            <p:nvPr/>
          </p:nvGrpSpPr>
          <p:grpSpPr>
            <a:xfrm>
              <a:off x="1413028" y="-241102"/>
              <a:ext cx="2826394" cy="13957313"/>
              <a:chOff x="0" y="-47625"/>
              <a:chExt cx="558300" cy="2757000"/>
            </a:xfrm>
          </p:grpSpPr>
          <p:sp>
            <p:nvSpPr>
              <p:cNvPr id="164" name="Google Shape;164;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65" name="Google Shape;165;p25"/>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6" name="Google Shape;166;p25"/>
            <p:cNvGrpSpPr/>
            <p:nvPr/>
          </p:nvGrpSpPr>
          <p:grpSpPr>
            <a:xfrm>
              <a:off x="0" y="-241102"/>
              <a:ext cx="2826394" cy="13957313"/>
              <a:chOff x="0" y="-47625"/>
              <a:chExt cx="558300" cy="2757000"/>
            </a:xfrm>
          </p:grpSpPr>
          <p:sp>
            <p:nvSpPr>
              <p:cNvPr id="167" name="Google Shape;167;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68" name="Google Shape;168;p25"/>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69" name="Google Shape;169;p25"/>
          <p:cNvSpPr txBox="1"/>
          <p:nvPr/>
        </p:nvSpPr>
        <p:spPr>
          <a:xfrm>
            <a:off x="4217838" y="3684853"/>
            <a:ext cx="14079900" cy="21648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14499">
                <a:solidFill>
                  <a:srgbClr val="231F20"/>
                </a:solidFill>
                <a:latin typeface="Halant"/>
                <a:ea typeface="Halant"/>
                <a:cs typeface="Halant"/>
                <a:sym typeface="Halant"/>
              </a:rPr>
              <a:t>MYTH V. FACT</a:t>
            </a:r>
            <a:endParaRPr/>
          </a:p>
        </p:txBody>
      </p:sp>
      <p:sp>
        <p:nvSpPr>
          <p:cNvPr id="170" name="Google Shape;170;p25"/>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71" name="Google Shape;171;p25"/>
          <p:cNvSpPr txBox="1"/>
          <p:nvPr/>
        </p:nvSpPr>
        <p:spPr>
          <a:xfrm>
            <a:off x="4345850" y="5719350"/>
            <a:ext cx="13721400" cy="8829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5735" u="none" cap="none" strike="noStrike">
                <a:solidFill>
                  <a:srgbClr val="231F20"/>
                </a:solidFill>
                <a:latin typeface="Inter"/>
                <a:ea typeface="Inter"/>
                <a:cs typeface="Inter"/>
                <a:sym typeface="Inter"/>
              </a:rPr>
              <a:t>Unit </a:t>
            </a:r>
            <a:r>
              <a:rPr lang="en-US" sz="5735">
                <a:solidFill>
                  <a:srgbClr val="231F20"/>
                </a:solidFill>
                <a:latin typeface="Inter"/>
                <a:ea typeface="Inter"/>
                <a:cs typeface="Inter"/>
                <a:sym typeface="Inter"/>
              </a:rPr>
              <a:t>0</a:t>
            </a:r>
            <a:r>
              <a:rPr lang="en-US" sz="5735">
                <a:solidFill>
                  <a:srgbClr val="231F20"/>
                </a:solidFill>
                <a:latin typeface="Inter"/>
                <a:ea typeface="Inter"/>
                <a:cs typeface="Inter"/>
                <a:sym typeface="Inter"/>
              </a:rPr>
              <a:t>:</a:t>
            </a:r>
            <a:r>
              <a:rPr b="0" i="0" lang="en-US" sz="5735" u="none" cap="none" strike="noStrike">
                <a:solidFill>
                  <a:srgbClr val="231F20"/>
                </a:solidFill>
                <a:latin typeface="Inter"/>
                <a:ea typeface="Inter"/>
                <a:cs typeface="Inter"/>
                <a:sym typeface="Inter"/>
              </a:rPr>
              <a:t> </a:t>
            </a:r>
            <a:r>
              <a:rPr lang="en-US" sz="5735">
                <a:solidFill>
                  <a:srgbClr val="231F20"/>
                </a:solidFill>
                <a:latin typeface="Inter"/>
                <a:ea typeface="Inter"/>
                <a:cs typeface="Inter"/>
                <a:sym typeface="Inter"/>
              </a:rPr>
              <a:t>Introduction to American History</a:t>
            </a:r>
            <a:endParaRPr/>
          </a:p>
        </p:txBody>
      </p:sp>
      <p:sp>
        <p:nvSpPr>
          <p:cNvPr id="172" name="Google Shape;172;p25"/>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3" name="Google Shape;173;p25"/>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74" name="Google Shape;174;p25"/>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75" name="Google Shape;175;p25"/>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p34"/>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433" name="Google Shape;433;p34"/>
          <p:cNvSpPr txBox="1"/>
          <p:nvPr/>
        </p:nvSpPr>
        <p:spPr>
          <a:xfrm>
            <a:off x="6404476" y="374550"/>
            <a:ext cx="93294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PRACTICE</a:t>
            </a:r>
            <a:endParaRPr/>
          </a:p>
        </p:txBody>
      </p:sp>
      <p:grpSp>
        <p:nvGrpSpPr>
          <p:cNvPr id="434" name="Google Shape;434;p34"/>
          <p:cNvGrpSpPr/>
          <p:nvPr/>
        </p:nvGrpSpPr>
        <p:grpSpPr>
          <a:xfrm>
            <a:off x="15859155" y="-98041"/>
            <a:ext cx="1562625" cy="1771271"/>
            <a:chOff x="0" y="-130721"/>
            <a:chExt cx="2083500" cy="2361695"/>
          </a:xfrm>
        </p:grpSpPr>
        <p:grpSp>
          <p:nvGrpSpPr>
            <p:cNvPr id="435" name="Google Shape;435;p34"/>
            <p:cNvGrpSpPr/>
            <p:nvPr/>
          </p:nvGrpSpPr>
          <p:grpSpPr>
            <a:xfrm>
              <a:off x="75599" y="-130721"/>
              <a:ext cx="1932614" cy="2361695"/>
              <a:chOff x="0" y="-47625"/>
              <a:chExt cx="704100" cy="860425"/>
            </a:xfrm>
          </p:grpSpPr>
          <p:sp>
            <p:nvSpPr>
              <p:cNvPr id="436" name="Google Shape;436;p3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3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38" name="Google Shape;438;p3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10</a:t>
              </a:r>
              <a:endParaRPr>
                <a:solidFill>
                  <a:schemeClr val="dk1"/>
                </a:solidFill>
              </a:endParaRPr>
            </a:p>
          </p:txBody>
        </p:sp>
      </p:grpSp>
      <p:sp>
        <p:nvSpPr>
          <p:cNvPr id="439" name="Google Shape;439;p34"/>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440" name="Google Shape;440;p34"/>
          <p:cNvSpPr txBox="1"/>
          <p:nvPr/>
        </p:nvSpPr>
        <p:spPr>
          <a:xfrm>
            <a:off x="8229625" y="1711775"/>
            <a:ext cx="9756000" cy="886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2880">
                <a:solidFill>
                  <a:srgbClr val="231F20"/>
                </a:solidFill>
                <a:latin typeface="Halant"/>
                <a:ea typeface="Halant"/>
                <a:cs typeface="Halant"/>
                <a:sym typeface="Halant"/>
              </a:rPr>
              <a:t>Directions:</a:t>
            </a:r>
            <a:r>
              <a:rPr lang="en-US" sz="2880">
                <a:solidFill>
                  <a:srgbClr val="231F20"/>
                </a:solidFill>
                <a:latin typeface="Halant"/>
                <a:ea typeface="Halant"/>
                <a:cs typeface="Halant"/>
                <a:sym typeface="Halant"/>
              </a:rPr>
              <a:t> Read the CLAIM. Then look at each supporting statement. Determine which claim tester is being used.</a:t>
            </a:r>
            <a:endParaRPr sz="100">
              <a:latin typeface="Halant"/>
              <a:ea typeface="Halant"/>
              <a:cs typeface="Halant"/>
              <a:sym typeface="Halant"/>
            </a:endParaRPr>
          </a:p>
        </p:txBody>
      </p:sp>
      <p:grpSp>
        <p:nvGrpSpPr>
          <p:cNvPr id="441" name="Google Shape;441;p34"/>
          <p:cNvGrpSpPr/>
          <p:nvPr/>
        </p:nvGrpSpPr>
        <p:grpSpPr>
          <a:xfrm>
            <a:off x="-254016" y="9230009"/>
            <a:ext cx="18796043" cy="937448"/>
            <a:chOff x="204" y="0"/>
            <a:chExt cx="25061391" cy="1249931"/>
          </a:xfrm>
        </p:grpSpPr>
        <p:grpSp>
          <p:nvGrpSpPr>
            <p:cNvPr id="442" name="Google Shape;442;p34"/>
            <p:cNvGrpSpPr/>
            <p:nvPr/>
          </p:nvGrpSpPr>
          <p:grpSpPr>
            <a:xfrm rot="5400000">
              <a:off x="12002369" y="-11663474"/>
              <a:ext cx="1249931" cy="24576878"/>
              <a:chOff x="0" y="-38100"/>
              <a:chExt cx="246900" cy="4854692"/>
            </a:xfrm>
          </p:grpSpPr>
          <p:sp>
            <p:nvSpPr>
              <p:cNvPr id="443" name="Google Shape;443;p3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44" name="Google Shape;444;p34"/>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45" name="Google Shape;445;p34"/>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46" name="Google Shape;446;p3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47" name="Google Shape;447;p3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448" name="Google Shape;448;p34"/>
          <p:cNvGrpSpPr/>
          <p:nvPr/>
        </p:nvGrpSpPr>
        <p:grpSpPr>
          <a:xfrm>
            <a:off x="50769" y="585152"/>
            <a:ext cx="8880118" cy="8644840"/>
            <a:chOff x="5337757" y="283102"/>
            <a:chExt cx="8880118" cy="8644840"/>
          </a:xfrm>
        </p:grpSpPr>
        <p:sp>
          <p:nvSpPr>
            <p:cNvPr id="449" name="Google Shape;449;p34"/>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50" name="Google Shape;450;p34"/>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51" name="Google Shape;451;p34"/>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INTUITION</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452" name="Google Shape;452;p34"/>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53" name="Google Shape;453;p34"/>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54" name="Google Shape;454;p34"/>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455" name="Google Shape;455;p34"/>
            <p:cNvGrpSpPr/>
            <p:nvPr/>
          </p:nvGrpSpPr>
          <p:grpSpPr>
            <a:xfrm>
              <a:off x="8332401" y="3163614"/>
              <a:ext cx="2722257" cy="2638902"/>
              <a:chOff x="8468185" y="3354606"/>
              <a:chExt cx="2451600" cy="2451600"/>
            </a:xfrm>
          </p:grpSpPr>
          <p:sp>
            <p:nvSpPr>
              <p:cNvPr id="456" name="Google Shape;456;p34"/>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57" name="Google Shape;457;p34"/>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458" name="Google Shape;458;p34"/>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AUTHORITY</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459" name="Google Shape;459;p34"/>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LOGIC</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460" name="Google Shape;460;p34"/>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EVIDENCE</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461" name="Google Shape;461;p34"/>
          <p:cNvSpPr txBox="1"/>
          <p:nvPr/>
        </p:nvSpPr>
        <p:spPr>
          <a:xfrm>
            <a:off x="9012075" y="2674475"/>
            <a:ext cx="9156000" cy="6628200"/>
          </a:xfrm>
          <a:prstGeom prst="rect">
            <a:avLst/>
          </a:prstGeom>
          <a:solidFill>
            <a:srgbClr val="D9D9D9"/>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900">
                <a:solidFill>
                  <a:schemeClr val="dk1"/>
                </a:solidFill>
                <a:latin typeface="Inter"/>
                <a:ea typeface="Inter"/>
                <a:cs typeface="Inter"/>
                <a:sym typeface="Inter"/>
              </a:rPr>
              <a:t>CLAIM: </a:t>
            </a:r>
            <a:r>
              <a:rPr lang="en-US" sz="2900">
                <a:solidFill>
                  <a:schemeClr val="dk1"/>
                </a:solidFill>
                <a:latin typeface="Inter"/>
                <a:ea typeface="Inter"/>
                <a:cs typeface="Inter"/>
                <a:sym typeface="Inter"/>
              </a:rPr>
              <a:t>“Social media influences public opinion.”</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1:</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F1AF4B"/>
                </a:highlight>
                <a:latin typeface="Inter"/>
                <a:ea typeface="Inter"/>
                <a:cs typeface="Inter"/>
                <a:sym typeface="Inter"/>
              </a:rPr>
              <a:t>“Campaign managers for political figures emphasize using social media during elections.” </a:t>
            </a:r>
            <a:endParaRPr sz="2900">
              <a:solidFill>
                <a:schemeClr val="dk1"/>
              </a:solidFill>
              <a:highlight>
                <a:srgbClr val="F1AF4B"/>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2:</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E95C3D"/>
                </a:highlight>
                <a:latin typeface="Inter"/>
                <a:ea typeface="Inter"/>
                <a:cs typeface="Inter"/>
                <a:sym typeface="Inter"/>
              </a:rPr>
              <a:t>“Why else would companies spend millions on social media advertising?”</a:t>
            </a:r>
            <a:endParaRPr sz="29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3:</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38E0A4"/>
                </a:highlight>
                <a:latin typeface="Inter"/>
                <a:ea typeface="Inter"/>
                <a:cs typeface="Inter"/>
                <a:sym typeface="Inter"/>
              </a:rPr>
              <a:t>“After I am online, I want certain products more.”</a:t>
            </a:r>
            <a:endParaRPr sz="2900">
              <a:solidFill>
                <a:schemeClr val="dk1"/>
              </a:solidFill>
              <a:highlight>
                <a:srgbClr val="38E0A4"/>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4:</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6484F3"/>
                </a:highlight>
                <a:latin typeface="Inter"/>
                <a:ea typeface="Inter"/>
                <a:cs typeface="Inter"/>
                <a:sym typeface="Inter"/>
              </a:rPr>
              <a:t>“Recent polls show that many people use social media as their main source of news.</a:t>
            </a:r>
            <a:endParaRPr sz="2900">
              <a:solidFill>
                <a:schemeClr val="dk1"/>
              </a:solidFill>
              <a:highlight>
                <a:srgbClr val="6484F3"/>
              </a:highlight>
              <a:latin typeface="Inter"/>
              <a:ea typeface="Inter"/>
              <a:cs typeface="Inter"/>
              <a:sym typeface="Inter"/>
            </a:endParaRPr>
          </a:p>
          <a:p>
            <a:pPr indent="0" lvl="0" marL="0" rtl="0" algn="l">
              <a:spcBef>
                <a:spcPts val="0"/>
              </a:spcBef>
              <a:spcAft>
                <a:spcPts val="0"/>
              </a:spcAft>
              <a:buNone/>
            </a:pPr>
            <a:r>
              <a:t/>
            </a:r>
            <a:endParaRPr b="1" sz="2900">
              <a:solidFill>
                <a:schemeClr val="dk1"/>
              </a:solidFill>
              <a:latin typeface="Inter"/>
              <a:ea typeface="Inter"/>
              <a:cs typeface="Inter"/>
              <a:sym typeface="Inter"/>
            </a:endParaRPr>
          </a:p>
          <a:p>
            <a:pPr indent="0" lvl="0" marL="0" rtl="0" algn="l">
              <a:spcBef>
                <a:spcPts val="0"/>
              </a:spcBef>
              <a:spcAft>
                <a:spcPts val="0"/>
              </a:spcAft>
              <a:buNone/>
            </a:pPr>
            <a:r>
              <a:t/>
            </a:r>
            <a:endParaRPr b="1"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p:txBody>
      </p:sp>
      <p:cxnSp>
        <p:nvCxnSpPr>
          <p:cNvPr id="462" name="Google Shape;462;p34"/>
          <p:cNvCxnSpPr/>
          <p:nvPr/>
        </p:nvCxnSpPr>
        <p:spPr>
          <a:xfrm flipH="1">
            <a:off x="7891875" y="4341550"/>
            <a:ext cx="1432800" cy="97500"/>
          </a:xfrm>
          <a:prstGeom prst="straightConnector1">
            <a:avLst/>
          </a:prstGeom>
          <a:noFill/>
          <a:ln cap="flat" cmpd="sng" w="38100">
            <a:solidFill>
              <a:srgbClr val="000000"/>
            </a:solidFill>
            <a:prstDash val="solid"/>
            <a:round/>
            <a:headEnd len="med" w="med" type="none"/>
            <a:tailEnd len="med" w="med" type="stealth"/>
          </a:ln>
        </p:spPr>
      </p:cxnSp>
      <p:cxnSp>
        <p:nvCxnSpPr>
          <p:cNvPr id="463" name="Google Shape;463;p34"/>
          <p:cNvCxnSpPr/>
          <p:nvPr/>
        </p:nvCxnSpPr>
        <p:spPr>
          <a:xfrm flipH="1">
            <a:off x="5677575" y="5988575"/>
            <a:ext cx="3486900" cy="1704600"/>
          </a:xfrm>
          <a:prstGeom prst="straightConnector1">
            <a:avLst/>
          </a:prstGeom>
          <a:noFill/>
          <a:ln cap="flat" cmpd="sng" w="38100">
            <a:solidFill>
              <a:srgbClr val="000000"/>
            </a:solidFill>
            <a:prstDash val="solid"/>
            <a:round/>
            <a:headEnd len="med" w="med" type="none"/>
            <a:tailEnd len="med" w="med" type="stealth"/>
          </a:ln>
        </p:spPr>
      </p:cxnSp>
      <p:cxnSp>
        <p:nvCxnSpPr>
          <p:cNvPr id="464" name="Google Shape;464;p34"/>
          <p:cNvCxnSpPr/>
          <p:nvPr/>
        </p:nvCxnSpPr>
        <p:spPr>
          <a:xfrm rot="10800000">
            <a:off x="5359150" y="2848225"/>
            <a:ext cx="3783000" cy="4214400"/>
          </a:xfrm>
          <a:prstGeom prst="straightConnector1">
            <a:avLst/>
          </a:prstGeom>
          <a:noFill/>
          <a:ln cap="flat" cmpd="sng" w="38100">
            <a:solidFill>
              <a:srgbClr val="000000"/>
            </a:solidFill>
            <a:prstDash val="solid"/>
            <a:round/>
            <a:headEnd len="med" w="med" type="none"/>
            <a:tailEnd len="med" w="med" type="stealth"/>
          </a:ln>
        </p:spPr>
      </p:cxnSp>
      <p:cxnSp>
        <p:nvCxnSpPr>
          <p:cNvPr id="465" name="Google Shape;465;p34"/>
          <p:cNvCxnSpPr>
            <a:endCxn id="460" idx="2"/>
          </p:cNvCxnSpPr>
          <p:nvPr/>
        </p:nvCxnSpPr>
        <p:spPr>
          <a:xfrm rot="10800000">
            <a:off x="1685088" y="5620890"/>
            <a:ext cx="7573200" cy="3034500"/>
          </a:xfrm>
          <a:prstGeom prst="straightConnector1">
            <a:avLst/>
          </a:prstGeom>
          <a:noFill/>
          <a:ln cap="flat" cmpd="sng" w="38100">
            <a:solidFill>
              <a:srgbClr val="000000"/>
            </a:solidFill>
            <a:prstDash val="solid"/>
            <a:round/>
            <a:headEnd len="med" w="med" type="none"/>
            <a:tailEnd len="med" w="med" type="stealth"/>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35"/>
          <p:cNvSpPr txBox="1"/>
          <p:nvPr/>
        </p:nvSpPr>
        <p:spPr>
          <a:xfrm>
            <a:off x="873900" y="3599100"/>
            <a:ext cx="15773400" cy="5182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400">
                <a:solidFill>
                  <a:srgbClr val="333333"/>
                </a:solidFill>
                <a:latin typeface="Inter"/>
                <a:ea typeface="Inter"/>
                <a:cs typeface="Inter"/>
                <a:sym typeface="Inter"/>
              </a:rPr>
              <a:t>“All of these terms are acceptable. The consensus, however, is that whenever possible, Native people prefer to be called by their specific tribal name. In the United States, Native American has been widely used but is falling out of favor with some groups, and the terms American Indian or Indigenous American are preferred by many Native people. Native peoples often have individual preferences on how they would like to be addressed. When talking about Native groups or people, use the terminology the members of the community use to describe themselves collectively.”</a:t>
            </a:r>
            <a:endParaRPr sz="3400">
              <a:solidFill>
                <a:srgbClr val="333333"/>
              </a:solidFill>
              <a:latin typeface="Inter"/>
              <a:ea typeface="Inter"/>
              <a:cs typeface="Inter"/>
              <a:sym typeface="Inter"/>
            </a:endParaRPr>
          </a:p>
          <a:p>
            <a:pPr indent="0" lvl="0" marL="0" marR="0" rtl="0" algn="l">
              <a:lnSpc>
                <a:spcPct val="100000"/>
              </a:lnSpc>
              <a:spcBef>
                <a:spcPts val="1000"/>
              </a:spcBef>
              <a:spcAft>
                <a:spcPts val="0"/>
              </a:spcAft>
              <a:buNone/>
            </a:pPr>
            <a:r>
              <a:t/>
            </a:r>
            <a:endParaRPr sz="2400">
              <a:solidFill>
                <a:srgbClr val="333333"/>
              </a:solidFill>
              <a:latin typeface="Inter"/>
              <a:ea typeface="Inter"/>
              <a:cs typeface="Inter"/>
              <a:sym typeface="Inter"/>
            </a:endParaRPr>
          </a:p>
          <a:p>
            <a:pPr indent="0" lvl="0" marL="0" marR="0" rtl="0" algn="l">
              <a:lnSpc>
                <a:spcPct val="100000"/>
              </a:lnSpc>
              <a:spcBef>
                <a:spcPts val="1000"/>
              </a:spcBef>
              <a:spcAft>
                <a:spcPts val="1000"/>
              </a:spcAft>
              <a:buNone/>
            </a:pPr>
            <a:r>
              <a:rPr b="1" lang="en-US" sz="2400">
                <a:solidFill>
                  <a:srgbClr val="333333"/>
                </a:solidFill>
                <a:latin typeface="Halant"/>
                <a:ea typeface="Halant"/>
                <a:cs typeface="Halant"/>
                <a:sym typeface="Halant"/>
              </a:rPr>
              <a:t>Source: </a:t>
            </a:r>
            <a:r>
              <a:rPr lang="en-US" sz="2400">
                <a:solidFill>
                  <a:srgbClr val="333333"/>
                </a:solidFill>
                <a:latin typeface="Halant"/>
                <a:ea typeface="Halant"/>
                <a:cs typeface="Halant"/>
                <a:sym typeface="Halant"/>
              </a:rPr>
              <a:t>“Teaching and Learning about Native Americans,” National Museum of the American Indian</a:t>
            </a:r>
            <a:endParaRPr sz="2400">
              <a:solidFill>
                <a:srgbClr val="333333"/>
              </a:solidFill>
              <a:latin typeface="Halant"/>
              <a:ea typeface="Halant"/>
              <a:cs typeface="Halant"/>
              <a:sym typeface="Halant"/>
            </a:endParaRPr>
          </a:p>
        </p:txBody>
      </p:sp>
      <p:sp>
        <p:nvSpPr>
          <p:cNvPr id="471" name="Google Shape;471;p35"/>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472" name="Google Shape;472;p35"/>
          <p:cNvGrpSpPr/>
          <p:nvPr/>
        </p:nvGrpSpPr>
        <p:grpSpPr>
          <a:xfrm>
            <a:off x="15859155" y="-98041"/>
            <a:ext cx="1562625" cy="1771271"/>
            <a:chOff x="0" y="-130721"/>
            <a:chExt cx="2083500" cy="2361695"/>
          </a:xfrm>
        </p:grpSpPr>
        <p:grpSp>
          <p:nvGrpSpPr>
            <p:cNvPr id="473" name="Google Shape;473;p35"/>
            <p:cNvGrpSpPr/>
            <p:nvPr/>
          </p:nvGrpSpPr>
          <p:grpSpPr>
            <a:xfrm>
              <a:off x="75599" y="-130721"/>
              <a:ext cx="1932614" cy="2361695"/>
              <a:chOff x="0" y="-47625"/>
              <a:chExt cx="704100" cy="860425"/>
            </a:xfrm>
          </p:grpSpPr>
          <p:sp>
            <p:nvSpPr>
              <p:cNvPr id="474" name="Google Shape;474;p3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3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76" name="Google Shape;476;p35"/>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11</a:t>
              </a:r>
              <a:endParaRPr/>
            </a:p>
          </p:txBody>
        </p:sp>
      </p:grpSp>
      <p:sp>
        <p:nvSpPr>
          <p:cNvPr id="477" name="Google Shape;477;p35"/>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78" name="Google Shape;478;p35"/>
          <p:cNvGrpSpPr/>
          <p:nvPr/>
        </p:nvGrpSpPr>
        <p:grpSpPr>
          <a:xfrm>
            <a:off x="-254016" y="9230009"/>
            <a:ext cx="18796043" cy="937448"/>
            <a:chOff x="204" y="0"/>
            <a:chExt cx="25061391" cy="1249931"/>
          </a:xfrm>
        </p:grpSpPr>
        <p:grpSp>
          <p:nvGrpSpPr>
            <p:cNvPr id="479" name="Google Shape;479;p35"/>
            <p:cNvGrpSpPr/>
            <p:nvPr/>
          </p:nvGrpSpPr>
          <p:grpSpPr>
            <a:xfrm rot="5400000">
              <a:off x="12002369" y="-11663474"/>
              <a:ext cx="1249931" cy="24576878"/>
              <a:chOff x="0" y="-38100"/>
              <a:chExt cx="246900" cy="4854692"/>
            </a:xfrm>
          </p:grpSpPr>
          <p:sp>
            <p:nvSpPr>
              <p:cNvPr id="480" name="Google Shape;480;p3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81" name="Google Shape;481;p35"/>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82" name="Google Shape;482;p35"/>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83" name="Google Shape;483;p3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84" name="Google Shape;484;p3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85" name="Google Shape;485;p35"/>
          <p:cNvSpPr txBox="1"/>
          <p:nvPr/>
        </p:nvSpPr>
        <p:spPr>
          <a:xfrm>
            <a:off x="1542738" y="377975"/>
            <a:ext cx="144357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WHAT IS THE CORRECT TERMINOLOGY?</a:t>
            </a:r>
            <a:endParaRPr/>
          </a:p>
        </p:txBody>
      </p:sp>
      <p:sp>
        <p:nvSpPr>
          <p:cNvPr id="486" name="Google Shape;486;p35"/>
          <p:cNvSpPr txBox="1"/>
          <p:nvPr/>
        </p:nvSpPr>
        <p:spPr>
          <a:xfrm>
            <a:off x="2480538" y="2953800"/>
            <a:ext cx="12560100" cy="475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i="1" lang="en-US" sz="3087">
                <a:solidFill>
                  <a:srgbClr val="231F20"/>
                </a:solidFill>
                <a:latin typeface="Inter"/>
                <a:ea typeface="Inter"/>
                <a:cs typeface="Inter"/>
                <a:sym typeface="Inter"/>
              </a:rPr>
              <a:t>American Indian, Indian, Native American, Indigenous, or Native?</a:t>
            </a:r>
            <a:endParaRPr i="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sp>
        <p:nvSpPr>
          <p:cNvPr id="491" name="Google Shape;491;p36"/>
          <p:cNvSpPr txBox="1"/>
          <p:nvPr/>
        </p:nvSpPr>
        <p:spPr>
          <a:xfrm>
            <a:off x="1028700" y="876300"/>
            <a:ext cx="162306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chemeClr val="dk1"/>
                </a:solidFill>
                <a:latin typeface="Halant"/>
                <a:ea typeface="Halant"/>
                <a:cs typeface="Halant"/>
                <a:sym typeface="Halant"/>
              </a:rPr>
              <a:t>DIRECTIONS</a:t>
            </a:r>
            <a:endParaRPr>
              <a:solidFill>
                <a:schemeClr val="dk1"/>
              </a:solidFill>
            </a:endParaRPr>
          </a:p>
        </p:txBody>
      </p:sp>
      <p:grpSp>
        <p:nvGrpSpPr>
          <p:cNvPr id="492" name="Google Shape;492;p36"/>
          <p:cNvGrpSpPr/>
          <p:nvPr/>
        </p:nvGrpSpPr>
        <p:grpSpPr>
          <a:xfrm>
            <a:off x="15859155" y="-98041"/>
            <a:ext cx="1562625" cy="1771271"/>
            <a:chOff x="0" y="-130721"/>
            <a:chExt cx="2083500" cy="2361695"/>
          </a:xfrm>
        </p:grpSpPr>
        <p:grpSp>
          <p:nvGrpSpPr>
            <p:cNvPr id="493" name="Google Shape;493;p36"/>
            <p:cNvGrpSpPr/>
            <p:nvPr/>
          </p:nvGrpSpPr>
          <p:grpSpPr>
            <a:xfrm>
              <a:off x="75599" y="-130721"/>
              <a:ext cx="1932614" cy="2361695"/>
              <a:chOff x="0" y="-47625"/>
              <a:chExt cx="704100" cy="860425"/>
            </a:xfrm>
          </p:grpSpPr>
          <p:sp>
            <p:nvSpPr>
              <p:cNvPr id="494" name="Google Shape;494;p3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3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96" name="Google Shape;496;p3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11</a:t>
              </a:r>
              <a:endParaRPr/>
            </a:p>
          </p:txBody>
        </p:sp>
      </p:grpSp>
      <p:sp>
        <p:nvSpPr>
          <p:cNvPr id="497" name="Google Shape;497;p36"/>
          <p:cNvSpPr/>
          <p:nvPr/>
        </p:nvSpPr>
        <p:spPr>
          <a:xfrm>
            <a:off x="9697545" y="8788169"/>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498" name="Google Shape;498;p36"/>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499" name="Google Shape;499;p36"/>
          <p:cNvGrpSpPr/>
          <p:nvPr/>
        </p:nvGrpSpPr>
        <p:grpSpPr>
          <a:xfrm>
            <a:off x="185402" y="-144662"/>
            <a:ext cx="937455" cy="10431728"/>
            <a:chOff x="0" y="-38100"/>
            <a:chExt cx="246900" cy="2747433"/>
          </a:xfrm>
        </p:grpSpPr>
        <p:sp>
          <p:nvSpPr>
            <p:cNvPr id="500" name="Google Shape;500;p36"/>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501" name="Google Shape;501;p36"/>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502" name="Google Shape;502;p36"/>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503" name="Google Shape;503;p36"/>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504" name="Google Shape;504;p36"/>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grpSp>
        <p:nvGrpSpPr>
          <p:cNvPr id="505" name="Google Shape;505;p36"/>
          <p:cNvGrpSpPr/>
          <p:nvPr/>
        </p:nvGrpSpPr>
        <p:grpSpPr>
          <a:xfrm>
            <a:off x="1704735" y="3829051"/>
            <a:ext cx="10097768" cy="1105408"/>
            <a:chOff x="1704735" y="3847638"/>
            <a:chExt cx="10097768" cy="1105408"/>
          </a:xfrm>
        </p:grpSpPr>
        <p:sp>
          <p:nvSpPr>
            <p:cNvPr id="506" name="Google Shape;506;p36"/>
            <p:cNvSpPr txBox="1"/>
            <p:nvPr/>
          </p:nvSpPr>
          <p:spPr>
            <a:xfrm>
              <a:off x="2988503" y="3976363"/>
              <a:ext cx="8814000" cy="950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087">
                  <a:solidFill>
                    <a:srgbClr val="231F20"/>
                  </a:solidFill>
                  <a:latin typeface="Inter"/>
                  <a:ea typeface="Inter"/>
                  <a:cs typeface="Inter"/>
                  <a:sym typeface="Inter"/>
                </a:rPr>
                <a:t>Write your statement on the colored post-it that reflects which claims tester you used.</a:t>
              </a:r>
              <a:endParaRPr/>
            </a:p>
          </p:txBody>
        </p:sp>
        <p:grpSp>
          <p:nvGrpSpPr>
            <p:cNvPr id="507" name="Google Shape;507;p36"/>
            <p:cNvGrpSpPr/>
            <p:nvPr/>
          </p:nvGrpSpPr>
          <p:grpSpPr>
            <a:xfrm>
              <a:off x="1704735" y="3847638"/>
              <a:ext cx="1105408" cy="1105408"/>
              <a:chOff x="0" y="-56030"/>
              <a:chExt cx="812800" cy="812800"/>
            </a:xfrm>
          </p:grpSpPr>
          <p:sp>
            <p:nvSpPr>
              <p:cNvPr id="508" name="Google Shape;508;p3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3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10" name="Google Shape;510;p36"/>
            <p:cNvSpPr txBox="1"/>
            <p:nvPr/>
          </p:nvSpPr>
          <p:spPr>
            <a:xfrm>
              <a:off x="1704735" y="40217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2</a:t>
              </a:r>
              <a:endParaRPr>
                <a:solidFill>
                  <a:srgbClr val="FFFFFF"/>
                </a:solidFill>
              </a:endParaRPr>
            </a:p>
          </p:txBody>
        </p:sp>
      </p:grpSp>
      <p:grpSp>
        <p:nvGrpSpPr>
          <p:cNvPr id="511" name="Google Shape;511;p36"/>
          <p:cNvGrpSpPr/>
          <p:nvPr/>
        </p:nvGrpSpPr>
        <p:grpSpPr>
          <a:xfrm>
            <a:off x="1704735" y="5065965"/>
            <a:ext cx="11557864" cy="1105408"/>
            <a:chOff x="1704735" y="5065965"/>
            <a:chExt cx="11557864" cy="1105408"/>
          </a:xfrm>
        </p:grpSpPr>
        <p:sp>
          <p:nvSpPr>
            <p:cNvPr id="512" name="Google Shape;512;p36"/>
            <p:cNvSpPr txBox="1"/>
            <p:nvPr/>
          </p:nvSpPr>
          <p:spPr>
            <a:xfrm>
              <a:off x="2988499" y="5337197"/>
              <a:ext cx="10274100" cy="475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087">
                  <a:solidFill>
                    <a:srgbClr val="231F20"/>
                  </a:solidFill>
                  <a:latin typeface="Inter"/>
                  <a:ea typeface="Inter"/>
                  <a:cs typeface="Inter"/>
                  <a:sym typeface="Inter"/>
                </a:rPr>
                <a:t>Place the your post-its next to the corresponding claim. </a:t>
              </a:r>
              <a:endParaRPr sz="3087">
                <a:solidFill>
                  <a:srgbClr val="231F20"/>
                </a:solidFill>
                <a:latin typeface="Inter"/>
                <a:ea typeface="Inter"/>
                <a:cs typeface="Inter"/>
                <a:sym typeface="Inter"/>
              </a:endParaRPr>
            </a:p>
          </p:txBody>
        </p:sp>
        <p:grpSp>
          <p:nvGrpSpPr>
            <p:cNvPr id="513" name="Google Shape;513;p36"/>
            <p:cNvGrpSpPr/>
            <p:nvPr/>
          </p:nvGrpSpPr>
          <p:grpSpPr>
            <a:xfrm>
              <a:off x="1704735" y="5065965"/>
              <a:ext cx="1105408" cy="1105408"/>
              <a:chOff x="0" y="-56030"/>
              <a:chExt cx="812800" cy="812800"/>
            </a:xfrm>
          </p:grpSpPr>
          <p:sp>
            <p:nvSpPr>
              <p:cNvPr id="514" name="Google Shape;514;p3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3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16" name="Google Shape;516;p36"/>
            <p:cNvSpPr txBox="1"/>
            <p:nvPr/>
          </p:nvSpPr>
          <p:spPr>
            <a:xfrm>
              <a:off x="1704735" y="5187347"/>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3</a:t>
              </a:r>
              <a:endParaRPr>
                <a:solidFill>
                  <a:srgbClr val="FFFFFF"/>
                </a:solidFill>
              </a:endParaRPr>
            </a:p>
          </p:txBody>
        </p:sp>
      </p:grpSp>
      <p:pic>
        <p:nvPicPr>
          <p:cNvPr id="517" name="Google Shape;517;p36"/>
          <p:cNvPicPr preferRelativeResize="0"/>
          <p:nvPr/>
        </p:nvPicPr>
        <p:blipFill rotWithShape="1">
          <a:blip r:embed="rId4">
            <a:alphaModFix/>
          </a:blip>
          <a:srcRect b="13283" l="13516" r="13618" t="13728"/>
          <a:stretch/>
        </p:blipFill>
        <p:spPr>
          <a:xfrm>
            <a:off x="5472463" y="6462407"/>
            <a:ext cx="3497424" cy="3329800"/>
          </a:xfrm>
          <a:prstGeom prst="rect">
            <a:avLst/>
          </a:prstGeom>
          <a:noFill/>
          <a:ln>
            <a:noFill/>
          </a:ln>
        </p:spPr>
      </p:pic>
      <p:pic>
        <p:nvPicPr>
          <p:cNvPr id="518" name="Google Shape;518;p36"/>
          <p:cNvPicPr preferRelativeResize="0"/>
          <p:nvPr/>
        </p:nvPicPr>
        <p:blipFill rotWithShape="1">
          <a:blip r:embed="rId5">
            <a:alphaModFix/>
          </a:blip>
          <a:srcRect b="9689" l="10443" r="10077" t="10297"/>
          <a:stretch/>
        </p:blipFill>
        <p:spPr>
          <a:xfrm>
            <a:off x="1899726" y="6462397"/>
            <a:ext cx="3479614" cy="3329819"/>
          </a:xfrm>
          <a:prstGeom prst="rect">
            <a:avLst/>
          </a:prstGeom>
          <a:noFill/>
          <a:ln>
            <a:noFill/>
          </a:ln>
        </p:spPr>
      </p:pic>
      <p:grpSp>
        <p:nvGrpSpPr>
          <p:cNvPr id="519" name="Google Shape;519;p36"/>
          <p:cNvGrpSpPr/>
          <p:nvPr/>
        </p:nvGrpSpPr>
        <p:grpSpPr>
          <a:xfrm>
            <a:off x="1704735" y="2592138"/>
            <a:ext cx="11557865" cy="1105408"/>
            <a:chOff x="1704735" y="2592138"/>
            <a:chExt cx="11557865" cy="1105408"/>
          </a:xfrm>
        </p:grpSpPr>
        <p:sp>
          <p:nvSpPr>
            <p:cNvPr id="520" name="Google Shape;520;p36"/>
            <p:cNvSpPr txBox="1"/>
            <p:nvPr/>
          </p:nvSpPr>
          <p:spPr>
            <a:xfrm>
              <a:off x="2988500" y="2907242"/>
              <a:ext cx="10274100" cy="475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087">
                  <a:solidFill>
                    <a:srgbClr val="231F20"/>
                  </a:solidFill>
                  <a:latin typeface="Inter"/>
                  <a:ea typeface="Inter"/>
                  <a:cs typeface="Inter"/>
                  <a:sym typeface="Inter"/>
                </a:rPr>
                <a:t>Complete pages 2 &amp; 3 of the Claims Testing Worksheet</a:t>
              </a:r>
              <a:endParaRPr/>
            </a:p>
          </p:txBody>
        </p:sp>
        <p:grpSp>
          <p:nvGrpSpPr>
            <p:cNvPr id="521" name="Google Shape;521;p36"/>
            <p:cNvGrpSpPr/>
            <p:nvPr/>
          </p:nvGrpSpPr>
          <p:grpSpPr>
            <a:xfrm>
              <a:off x="1704735" y="2592138"/>
              <a:ext cx="1105408" cy="1105408"/>
              <a:chOff x="0" y="-56030"/>
              <a:chExt cx="812800" cy="812800"/>
            </a:xfrm>
          </p:grpSpPr>
          <p:sp>
            <p:nvSpPr>
              <p:cNvPr id="522" name="Google Shape;522;p3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3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24" name="Google Shape;524;p36"/>
            <p:cNvSpPr txBox="1"/>
            <p:nvPr/>
          </p:nvSpPr>
          <p:spPr>
            <a:xfrm>
              <a:off x="1704735" y="2757392"/>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rgbClr val="FFFFFF"/>
                  </a:solidFill>
                  <a:latin typeface="Halant"/>
                  <a:ea typeface="Halant"/>
                  <a:cs typeface="Halant"/>
                  <a:sym typeface="Halant"/>
                </a:rPr>
                <a:t>1</a:t>
              </a:r>
              <a:endParaRPr>
                <a:solidFill>
                  <a:srgbClr val="FFFFFF"/>
                </a:solidFill>
              </a:endParaRPr>
            </a:p>
          </p:txBody>
        </p:sp>
      </p:grpSp>
      <p:pic>
        <p:nvPicPr>
          <p:cNvPr id="525" name="Google Shape;525;p36"/>
          <p:cNvPicPr preferRelativeResize="0"/>
          <p:nvPr/>
        </p:nvPicPr>
        <p:blipFill rotWithShape="1">
          <a:blip r:embed="rId6">
            <a:alphaModFix/>
          </a:blip>
          <a:srcRect b="14085" l="14919" r="15164" t="13941"/>
          <a:stretch/>
        </p:blipFill>
        <p:spPr>
          <a:xfrm>
            <a:off x="9342285" y="6509357"/>
            <a:ext cx="3306900" cy="3235900"/>
          </a:xfrm>
          <a:prstGeom prst="rect">
            <a:avLst/>
          </a:prstGeom>
          <a:noFill/>
          <a:ln>
            <a:noFill/>
          </a:ln>
        </p:spPr>
      </p:pic>
      <p:sp>
        <p:nvSpPr>
          <p:cNvPr id="526" name="Google Shape;526;p36"/>
          <p:cNvSpPr txBox="1"/>
          <p:nvPr/>
        </p:nvSpPr>
        <p:spPr>
          <a:xfrm>
            <a:off x="2178983" y="7672207"/>
            <a:ext cx="2921100" cy="91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5000">
                <a:solidFill>
                  <a:schemeClr val="dk1"/>
                </a:solidFill>
                <a:latin typeface="Halant"/>
                <a:ea typeface="Halant"/>
                <a:cs typeface="Halant"/>
                <a:sym typeface="Halant"/>
              </a:rPr>
              <a:t>Intuition</a:t>
            </a:r>
            <a:endParaRPr b="1" sz="5000">
              <a:solidFill>
                <a:schemeClr val="dk1"/>
              </a:solidFill>
              <a:latin typeface="Halant"/>
              <a:ea typeface="Halant"/>
              <a:cs typeface="Halant"/>
              <a:sym typeface="Halant"/>
            </a:endParaRPr>
          </a:p>
        </p:txBody>
      </p:sp>
      <p:sp>
        <p:nvSpPr>
          <p:cNvPr id="527" name="Google Shape;527;p36"/>
          <p:cNvSpPr txBox="1"/>
          <p:nvPr/>
        </p:nvSpPr>
        <p:spPr>
          <a:xfrm>
            <a:off x="5626525" y="7672200"/>
            <a:ext cx="3177000" cy="91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5000">
                <a:solidFill>
                  <a:schemeClr val="dk1"/>
                </a:solidFill>
                <a:latin typeface="Halant"/>
                <a:ea typeface="Halant"/>
                <a:cs typeface="Halant"/>
                <a:sym typeface="Halant"/>
              </a:rPr>
              <a:t>Authority</a:t>
            </a:r>
            <a:endParaRPr b="1" sz="5000">
              <a:solidFill>
                <a:schemeClr val="dk1"/>
              </a:solidFill>
              <a:latin typeface="Halant"/>
              <a:ea typeface="Halant"/>
              <a:cs typeface="Halant"/>
              <a:sym typeface="Halant"/>
            </a:endParaRPr>
          </a:p>
        </p:txBody>
      </p:sp>
      <p:sp>
        <p:nvSpPr>
          <p:cNvPr id="528" name="Google Shape;528;p36"/>
          <p:cNvSpPr txBox="1"/>
          <p:nvPr/>
        </p:nvSpPr>
        <p:spPr>
          <a:xfrm>
            <a:off x="9436525" y="7672200"/>
            <a:ext cx="3177000" cy="91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5000">
                <a:solidFill>
                  <a:schemeClr val="dk1"/>
                </a:solidFill>
                <a:latin typeface="Halant"/>
                <a:ea typeface="Halant"/>
                <a:cs typeface="Halant"/>
                <a:sym typeface="Halant"/>
              </a:rPr>
              <a:t>Logic</a:t>
            </a:r>
            <a:endParaRPr b="1" sz="5000">
              <a:solidFill>
                <a:schemeClr val="dk1"/>
              </a:solidFill>
              <a:latin typeface="Halant"/>
              <a:ea typeface="Halant"/>
              <a:cs typeface="Halant"/>
              <a:sym typeface="Halant"/>
            </a:endParaRPr>
          </a:p>
        </p:txBody>
      </p:sp>
      <p:pic>
        <p:nvPicPr>
          <p:cNvPr id="529" name="Google Shape;529;p36"/>
          <p:cNvPicPr preferRelativeResize="0"/>
          <p:nvPr/>
        </p:nvPicPr>
        <p:blipFill rotWithShape="1">
          <a:blip r:embed="rId7">
            <a:alphaModFix/>
          </a:blip>
          <a:srcRect b="13666" l="16830" r="13478" t="16427"/>
          <a:stretch/>
        </p:blipFill>
        <p:spPr>
          <a:xfrm>
            <a:off x="13080175" y="6509363"/>
            <a:ext cx="3226228" cy="3235900"/>
          </a:xfrm>
          <a:prstGeom prst="rect">
            <a:avLst/>
          </a:prstGeom>
          <a:noFill/>
          <a:ln>
            <a:noFill/>
          </a:ln>
        </p:spPr>
      </p:pic>
      <p:sp>
        <p:nvSpPr>
          <p:cNvPr id="530" name="Google Shape;530;p36"/>
          <p:cNvSpPr txBox="1"/>
          <p:nvPr/>
        </p:nvSpPr>
        <p:spPr>
          <a:xfrm>
            <a:off x="13094125" y="7672200"/>
            <a:ext cx="3177000" cy="91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5000">
                <a:solidFill>
                  <a:schemeClr val="dk1"/>
                </a:solidFill>
                <a:latin typeface="Halant"/>
                <a:ea typeface="Halant"/>
                <a:cs typeface="Halant"/>
                <a:sym typeface="Halant"/>
              </a:rPr>
              <a:t>Evidence</a:t>
            </a:r>
            <a:endParaRPr b="1" sz="5000">
              <a:solidFill>
                <a:schemeClr val="dk1"/>
              </a:solidFill>
              <a:latin typeface="Halant"/>
              <a:ea typeface="Halant"/>
              <a:cs typeface="Halant"/>
              <a:sym typeface="Halan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 name="Shape 534"/>
        <p:cNvGrpSpPr/>
        <p:nvPr/>
      </p:nvGrpSpPr>
      <p:grpSpPr>
        <a:xfrm>
          <a:off x="0" y="0"/>
          <a:ext cx="0" cy="0"/>
          <a:chOff x="0" y="0"/>
          <a:chExt cx="0" cy="0"/>
        </a:xfrm>
      </p:grpSpPr>
      <p:sp>
        <p:nvSpPr>
          <p:cNvPr id="535" name="Google Shape;535;p37"/>
          <p:cNvSpPr txBox="1"/>
          <p:nvPr/>
        </p:nvSpPr>
        <p:spPr>
          <a:xfrm>
            <a:off x="300600" y="2834700"/>
            <a:ext cx="17686800" cy="64032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US" sz="5000">
                <a:solidFill>
                  <a:schemeClr val="dk1"/>
                </a:solidFill>
                <a:latin typeface="Inter"/>
                <a:ea typeface="Inter"/>
                <a:cs typeface="Inter"/>
                <a:sym typeface="Inter"/>
              </a:rPr>
              <a:t>“... another world is possible when enough people understand how the miseducation about history contributes to the maintenance of systems of social injustice. We believe that people are hungry for a more accurate history and eager to abandon the misperceptions that result in racism toward American Indians.”</a:t>
            </a:r>
            <a:endParaRPr i="1" sz="5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i="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US" sz="2800">
                <a:solidFill>
                  <a:schemeClr val="dk1"/>
                </a:solidFill>
                <a:latin typeface="Inter"/>
                <a:ea typeface="Inter"/>
                <a:cs typeface="Inter"/>
                <a:sym typeface="Inter"/>
              </a:rPr>
              <a:t>Source: Roxanne Dunbar-Ortiz &amp; Dina Gilio-Whitaker, </a:t>
            </a:r>
            <a:r>
              <a:rPr i="1" lang="en-US" sz="2800">
                <a:solidFill>
                  <a:schemeClr val="dk1"/>
                </a:solidFill>
                <a:latin typeface="Inter"/>
                <a:ea typeface="Inter"/>
                <a:cs typeface="Inter"/>
                <a:sym typeface="Inter"/>
              </a:rPr>
              <a:t>“All the Real Indians Died Off” </a:t>
            </a:r>
            <a:endParaRPr i="1" sz="2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2800">
                <a:solidFill>
                  <a:schemeClr val="dk1"/>
                </a:solidFill>
                <a:latin typeface="Inter"/>
                <a:ea typeface="Inter"/>
                <a:cs typeface="Inter"/>
                <a:sym typeface="Inter"/>
              </a:rPr>
              <a:t>and 20 Other Myths About Native Americans</a:t>
            </a:r>
            <a:r>
              <a:rPr lang="en-US" sz="2800">
                <a:solidFill>
                  <a:schemeClr val="dk1"/>
                </a:solidFill>
                <a:latin typeface="Inter"/>
                <a:ea typeface="Inter"/>
                <a:cs typeface="Inter"/>
                <a:sym typeface="Inter"/>
              </a:rPr>
              <a:t>, 2016.</a:t>
            </a:r>
            <a:endParaRPr sz="2800">
              <a:solidFill>
                <a:schemeClr val="dk1"/>
              </a:solidFill>
              <a:latin typeface="Inter"/>
              <a:ea typeface="Inter"/>
              <a:cs typeface="Inter"/>
              <a:sym typeface="Inter"/>
            </a:endParaRPr>
          </a:p>
        </p:txBody>
      </p:sp>
      <p:sp>
        <p:nvSpPr>
          <p:cNvPr id="536" name="Google Shape;536;p37"/>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37" name="Google Shape;537;p37"/>
          <p:cNvGrpSpPr/>
          <p:nvPr/>
        </p:nvGrpSpPr>
        <p:grpSpPr>
          <a:xfrm>
            <a:off x="-254016" y="9230009"/>
            <a:ext cx="18796043" cy="937448"/>
            <a:chOff x="204" y="0"/>
            <a:chExt cx="25061391" cy="1249931"/>
          </a:xfrm>
        </p:grpSpPr>
        <p:grpSp>
          <p:nvGrpSpPr>
            <p:cNvPr id="538" name="Google Shape;538;p37"/>
            <p:cNvGrpSpPr/>
            <p:nvPr/>
          </p:nvGrpSpPr>
          <p:grpSpPr>
            <a:xfrm rot="5400000">
              <a:off x="12002369" y="-11663474"/>
              <a:ext cx="1249931" cy="24576878"/>
              <a:chOff x="0" y="-38100"/>
              <a:chExt cx="246900" cy="4854692"/>
            </a:xfrm>
          </p:grpSpPr>
          <p:sp>
            <p:nvSpPr>
              <p:cNvPr id="539" name="Google Shape;539;p3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40" name="Google Shape;540;p3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541" name="Google Shape;541;p3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542" name="Google Shape;542;p3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543" name="Google Shape;543;p3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544" name="Google Shape;544;p37"/>
          <p:cNvSpPr txBox="1"/>
          <p:nvPr/>
        </p:nvSpPr>
        <p:spPr>
          <a:xfrm>
            <a:off x="2554055" y="114300"/>
            <a:ext cx="131799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CLAIMS ABOUT AMERICAN INDIANS</a:t>
            </a:r>
            <a:endParaRPr/>
          </a:p>
        </p:txBody>
      </p:sp>
      <p:grpSp>
        <p:nvGrpSpPr>
          <p:cNvPr id="545" name="Google Shape;545;p37"/>
          <p:cNvGrpSpPr/>
          <p:nvPr/>
        </p:nvGrpSpPr>
        <p:grpSpPr>
          <a:xfrm>
            <a:off x="15859155" y="-98041"/>
            <a:ext cx="1562625" cy="1771271"/>
            <a:chOff x="0" y="-130721"/>
            <a:chExt cx="2083500" cy="2361695"/>
          </a:xfrm>
        </p:grpSpPr>
        <p:grpSp>
          <p:nvGrpSpPr>
            <p:cNvPr id="546" name="Google Shape;546;p37"/>
            <p:cNvGrpSpPr/>
            <p:nvPr/>
          </p:nvGrpSpPr>
          <p:grpSpPr>
            <a:xfrm>
              <a:off x="75599" y="-130721"/>
              <a:ext cx="1932614" cy="2361695"/>
              <a:chOff x="0" y="-47625"/>
              <a:chExt cx="704100" cy="860425"/>
            </a:xfrm>
          </p:grpSpPr>
          <p:sp>
            <p:nvSpPr>
              <p:cNvPr id="547" name="Google Shape;547;p3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3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549" name="Google Shape;549;p3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12</a:t>
              </a:r>
              <a:endParaRPr>
                <a:solidFill>
                  <a:schemeClr val="lt1"/>
                </a:solidFill>
              </a:endParaRPr>
            </a:p>
          </p:txBody>
        </p:sp>
      </p:grpSp>
      <p:sp>
        <p:nvSpPr>
          <p:cNvPr id="550" name="Google Shape;550;p37"/>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grpSp>
        <p:nvGrpSpPr>
          <p:cNvPr id="555" name="Google Shape;555;p38"/>
          <p:cNvGrpSpPr/>
          <p:nvPr/>
        </p:nvGrpSpPr>
        <p:grpSpPr>
          <a:xfrm>
            <a:off x="-31071" y="-180826"/>
            <a:ext cx="4239084" cy="10467826"/>
            <a:chOff x="0" y="-241102"/>
            <a:chExt cx="5652112" cy="13957102"/>
          </a:xfrm>
        </p:grpSpPr>
        <p:grpSp>
          <p:nvGrpSpPr>
            <p:cNvPr id="556" name="Google Shape;556;p38"/>
            <p:cNvGrpSpPr/>
            <p:nvPr/>
          </p:nvGrpSpPr>
          <p:grpSpPr>
            <a:xfrm>
              <a:off x="2826056" y="-241102"/>
              <a:ext cx="2826056" cy="13957102"/>
              <a:chOff x="0" y="-47625"/>
              <a:chExt cx="558233" cy="2756958"/>
            </a:xfrm>
          </p:grpSpPr>
          <p:sp>
            <p:nvSpPr>
              <p:cNvPr id="557" name="Google Shape;557;p38"/>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58" name="Google Shape;558;p38"/>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559" name="Google Shape;559;p38"/>
            <p:cNvGrpSpPr/>
            <p:nvPr/>
          </p:nvGrpSpPr>
          <p:grpSpPr>
            <a:xfrm>
              <a:off x="1413028" y="-241102"/>
              <a:ext cx="2826056" cy="13957102"/>
              <a:chOff x="0" y="-47625"/>
              <a:chExt cx="558233" cy="2756958"/>
            </a:xfrm>
          </p:grpSpPr>
          <p:sp>
            <p:nvSpPr>
              <p:cNvPr id="560" name="Google Shape;560;p38"/>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561" name="Google Shape;561;p38"/>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562" name="Google Shape;562;p38"/>
            <p:cNvGrpSpPr/>
            <p:nvPr/>
          </p:nvGrpSpPr>
          <p:grpSpPr>
            <a:xfrm>
              <a:off x="0" y="-241102"/>
              <a:ext cx="2826056" cy="13957102"/>
              <a:chOff x="0" y="-47625"/>
              <a:chExt cx="558233" cy="2756958"/>
            </a:xfrm>
          </p:grpSpPr>
          <p:sp>
            <p:nvSpPr>
              <p:cNvPr id="563" name="Google Shape;563;p38"/>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564" name="Google Shape;564;p38"/>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565" name="Google Shape;565;p38"/>
          <p:cNvSpPr txBox="1"/>
          <p:nvPr/>
        </p:nvSpPr>
        <p:spPr>
          <a:xfrm>
            <a:off x="4207988" y="2993553"/>
            <a:ext cx="14079900" cy="42999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All the real Indians died off, leaving behind no true American Indian descendents or cultural continuity in the present day.</a:t>
            </a:r>
            <a:endParaRPr sz="7200">
              <a:latin typeface="Halant"/>
              <a:ea typeface="Halant"/>
              <a:cs typeface="Halant"/>
              <a:sym typeface="Halant"/>
            </a:endParaRPr>
          </a:p>
        </p:txBody>
      </p:sp>
      <p:sp>
        <p:nvSpPr>
          <p:cNvPr id="566" name="Google Shape;566;p38"/>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567" name="Google Shape;567;p38"/>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568" name="Google Shape;568;p38"/>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569" name="Google Shape;569;p38"/>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570" name="Google Shape;570;p38"/>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571" name="Google Shape;571;p38"/>
          <p:cNvSpPr txBox="1"/>
          <p:nvPr/>
        </p:nvSpPr>
        <p:spPr>
          <a:xfrm>
            <a:off x="4572000" y="8362325"/>
            <a:ext cx="60357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5" name="Shape 575"/>
        <p:cNvGrpSpPr/>
        <p:nvPr/>
      </p:nvGrpSpPr>
      <p:grpSpPr>
        <a:xfrm>
          <a:off x="0" y="0"/>
          <a:ext cx="0" cy="0"/>
          <a:chOff x="0" y="0"/>
          <a:chExt cx="0" cy="0"/>
        </a:xfrm>
      </p:grpSpPr>
      <p:grpSp>
        <p:nvGrpSpPr>
          <p:cNvPr id="576" name="Google Shape;576;p39"/>
          <p:cNvGrpSpPr/>
          <p:nvPr/>
        </p:nvGrpSpPr>
        <p:grpSpPr>
          <a:xfrm>
            <a:off x="-31071" y="-180826"/>
            <a:ext cx="4239337" cy="10467984"/>
            <a:chOff x="0" y="-241102"/>
            <a:chExt cx="5652450" cy="13957313"/>
          </a:xfrm>
        </p:grpSpPr>
        <p:grpSp>
          <p:nvGrpSpPr>
            <p:cNvPr id="577" name="Google Shape;577;p39"/>
            <p:cNvGrpSpPr/>
            <p:nvPr/>
          </p:nvGrpSpPr>
          <p:grpSpPr>
            <a:xfrm>
              <a:off x="2826056" y="-241102"/>
              <a:ext cx="2826394" cy="13957313"/>
              <a:chOff x="0" y="-47625"/>
              <a:chExt cx="558300" cy="2757000"/>
            </a:xfrm>
          </p:grpSpPr>
          <p:sp>
            <p:nvSpPr>
              <p:cNvPr id="578" name="Google Shape;578;p39"/>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9" name="Google Shape;579;p39"/>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580" name="Google Shape;580;p39"/>
            <p:cNvGrpSpPr/>
            <p:nvPr/>
          </p:nvGrpSpPr>
          <p:grpSpPr>
            <a:xfrm>
              <a:off x="1413028" y="-241102"/>
              <a:ext cx="2826394" cy="13957313"/>
              <a:chOff x="0" y="-47625"/>
              <a:chExt cx="558300" cy="2757000"/>
            </a:xfrm>
          </p:grpSpPr>
          <p:sp>
            <p:nvSpPr>
              <p:cNvPr id="581" name="Google Shape;581;p39"/>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582" name="Google Shape;582;p39"/>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583" name="Google Shape;583;p39"/>
            <p:cNvGrpSpPr/>
            <p:nvPr/>
          </p:nvGrpSpPr>
          <p:grpSpPr>
            <a:xfrm>
              <a:off x="0" y="-241102"/>
              <a:ext cx="2826394" cy="13957313"/>
              <a:chOff x="0" y="-47625"/>
              <a:chExt cx="558300" cy="2757000"/>
            </a:xfrm>
          </p:grpSpPr>
          <p:sp>
            <p:nvSpPr>
              <p:cNvPr id="584" name="Google Shape;584;p39"/>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585" name="Google Shape;585;p39"/>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586" name="Google Shape;586;p39"/>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587" name="Google Shape;587;p39"/>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588" name="Google Shape;588;p39"/>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589" name="Google Shape;589;p39"/>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590" name="Google Shape;590;p39"/>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591" name="Google Shape;591;p39"/>
          <p:cNvSpPr txBox="1"/>
          <p:nvPr/>
        </p:nvSpPr>
        <p:spPr>
          <a:xfrm>
            <a:off x="5397899" y="2455950"/>
            <a:ext cx="12459000" cy="5375100"/>
          </a:xfrm>
          <a:prstGeom prst="rect">
            <a:avLst/>
          </a:prstGeom>
          <a:noFill/>
          <a:ln>
            <a:noFill/>
          </a:ln>
        </p:spPr>
        <p:txBody>
          <a:bodyPr anchorCtr="0" anchor="t" bIns="0" lIns="0" spcFirstLastPara="1" rIns="0" wrap="square" tIns="0">
            <a:spAutoFit/>
          </a:bodyPr>
          <a:lstStyle/>
          <a:p>
            <a:pPr indent="0" lvl="0" marL="0" rtl="0" algn="ctr">
              <a:lnSpc>
                <a:spcPct val="96999"/>
              </a:lnSpc>
              <a:spcBef>
                <a:spcPts val="0"/>
              </a:spcBef>
              <a:spcAft>
                <a:spcPts val="0"/>
              </a:spcAft>
              <a:buClr>
                <a:schemeClr val="dk1"/>
              </a:buClr>
              <a:buFont typeface="Arial"/>
              <a:buNone/>
            </a:pPr>
            <a:r>
              <a:rPr b="1" i="1" lang="en-US" sz="7200">
                <a:solidFill>
                  <a:schemeClr val="dk1"/>
                </a:solidFill>
                <a:latin typeface="Halant"/>
                <a:ea typeface="Halant"/>
                <a:cs typeface="Halant"/>
                <a:sym typeface="Halant"/>
              </a:rPr>
              <a:t>All the first peoples to live in the Western Hemisphere arrived from Asia through the Bering Land Bridge during the last Ice Age.</a:t>
            </a:r>
            <a:endParaRPr b="1" sz="7200">
              <a:latin typeface="Halant"/>
              <a:ea typeface="Halant"/>
              <a:cs typeface="Halant"/>
              <a:sym typeface="Halant"/>
            </a:endParaRPr>
          </a:p>
        </p:txBody>
      </p:sp>
      <p:sp>
        <p:nvSpPr>
          <p:cNvPr id="592" name="Google Shape;592;p39"/>
          <p:cNvSpPr txBox="1"/>
          <p:nvPr/>
        </p:nvSpPr>
        <p:spPr>
          <a:xfrm>
            <a:off x="4468060" y="8889350"/>
            <a:ext cx="54759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6" name="Shape 596"/>
        <p:cNvGrpSpPr/>
        <p:nvPr/>
      </p:nvGrpSpPr>
      <p:grpSpPr>
        <a:xfrm>
          <a:off x="0" y="0"/>
          <a:ext cx="0" cy="0"/>
          <a:chOff x="0" y="0"/>
          <a:chExt cx="0" cy="0"/>
        </a:xfrm>
      </p:grpSpPr>
      <p:grpSp>
        <p:nvGrpSpPr>
          <p:cNvPr id="597" name="Google Shape;597;p40"/>
          <p:cNvGrpSpPr/>
          <p:nvPr/>
        </p:nvGrpSpPr>
        <p:grpSpPr>
          <a:xfrm>
            <a:off x="-31071" y="-180826"/>
            <a:ext cx="4239337" cy="10467984"/>
            <a:chOff x="0" y="-241102"/>
            <a:chExt cx="5652450" cy="13957313"/>
          </a:xfrm>
        </p:grpSpPr>
        <p:grpSp>
          <p:nvGrpSpPr>
            <p:cNvPr id="598" name="Google Shape;598;p40"/>
            <p:cNvGrpSpPr/>
            <p:nvPr/>
          </p:nvGrpSpPr>
          <p:grpSpPr>
            <a:xfrm>
              <a:off x="2826056" y="-241102"/>
              <a:ext cx="2826394" cy="13957313"/>
              <a:chOff x="0" y="-47625"/>
              <a:chExt cx="558300" cy="2757000"/>
            </a:xfrm>
          </p:grpSpPr>
          <p:sp>
            <p:nvSpPr>
              <p:cNvPr id="599" name="Google Shape;599;p40"/>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600" name="Google Shape;600;p40"/>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01" name="Google Shape;601;p40"/>
            <p:cNvGrpSpPr/>
            <p:nvPr/>
          </p:nvGrpSpPr>
          <p:grpSpPr>
            <a:xfrm>
              <a:off x="1413028" y="-241102"/>
              <a:ext cx="2826394" cy="13957313"/>
              <a:chOff x="0" y="-47625"/>
              <a:chExt cx="558300" cy="2757000"/>
            </a:xfrm>
          </p:grpSpPr>
          <p:sp>
            <p:nvSpPr>
              <p:cNvPr id="602" name="Google Shape;602;p40"/>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3" name="Google Shape;603;p40"/>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04" name="Google Shape;604;p40"/>
            <p:cNvGrpSpPr/>
            <p:nvPr/>
          </p:nvGrpSpPr>
          <p:grpSpPr>
            <a:xfrm>
              <a:off x="0" y="-241102"/>
              <a:ext cx="2826394" cy="13957313"/>
              <a:chOff x="0" y="-47625"/>
              <a:chExt cx="558300" cy="2757000"/>
            </a:xfrm>
          </p:grpSpPr>
          <p:sp>
            <p:nvSpPr>
              <p:cNvPr id="605" name="Google Shape;605;p40"/>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06" name="Google Shape;606;p40"/>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607" name="Google Shape;607;p40"/>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08" name="Google Shape;608;p40"/>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09" name="Google Shape;609;p40"/>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610" name="Google Shape;610;p40"/>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611" name="Google Shape;611;p40"/>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612" name="Google Shape;612;p40"/>
          <p:cNvSpPr txBox="1"/>
          <p:nvPr/>
        </p:nvSpPr>
        <p:spPr>
          <a:xfrm>
            <a:off x="4287013" y="2903216"/>
            <a:ext cx="14079900" cy="42999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Native Americans lived in a state of anarchy without any form of structured government, laws, or order.</a:t>
            </a:r>
            <a:endParaRPr sz="7200">
              <a:latin typeface="Halant"/>
              <a:ea typeface="Halant"/>
              <a:cs typeface="Halant"/>
              <a:sym typeface="Halant"/>
            </a:endParaRPr>
          </a:p>
        </p:txBody>
      </p:sp>
      <p:sp>
        <p:nvSpPr>
          <p:cNvPr id="613" name="Google Shape;613;p40"/>
          <p:cNvSpPr txBox="1"/>
          <p:nvPr/>
        </p:nvSpPr>
        <p:spPr>
          <a:xfrm>
            <a:off x="4645750" y="8179825"/>
            <a:ext cx="604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7" name="Shape 617"/>
        <p:cNvGrpSpPr/>
        <p:nvPr/>
      </p:nvGrpSpPr>
      <p:grpSpPr>
        <a:xfrm>
          <a:off x="0" y="0"/>
          <a:ext cx="0" cy="0"/>
          <a:chOff x="0" y="0"/>
          <a:chExt cx="0" cy="0"/>
        </a:xfrm>
      </p:grpSpPr>
      <p:grpSp>
        <p:nvGrpSpPr>
          <p:cNvPr id="618" name="Google Shape;618;p41"/>
          <p:cNvGrpSpPr/>
          <p:nvPr/>
        </p:nvGrpSpPr>
        <p:grpSpPr>
          <a:xfrm>
            <a:off x="-31071" y="-180826"/>
            <a:ext cx="4239337" cy="10467984"/>
            <a:chOff x="0" y="-241102"/>
            <a:chExt cx="5652450" cy="13957313"/>
          </a:xfrm>
        </p:grpSpPr>
        <p:grpSp>
          <p:nvGrpSpPr>
            <p:cNvPr id="619" name="Google Shape;619;p41"/>
            <p:cNvGrpSpPr/>
            <p:nvPr/>
          </p:nvGrpSpPr>
          <p:grpSpPr>
            <a:xfrm>
              <a:off x="2826056" y="-241102"/>
              <a:ext cx="2826394" cy="13957313"/>
              <a:chOff x="0" y="-47625"/>
              <a:chExt cx="558300" cy="2757000"/>
            </a:xfrm>
          </p:grpSpPr>
          <p:sp>
            <p:nvSpPr>
              <p:cNvPr id="620" name="Google Shape;620;p4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621" name="Google Shape;621;p4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22" name="Google Shape;622;p41"/>
            <p:cNvGrpSpPr/>
            <p:nvPr/>
          </p:nvGrpSpPr>
          <p:grpSpPr>
            <a:xfrm>
              <a:off x="1413028" y="-241102"/>
              <a:ext cx="2826394" cy="13957313"/>
              <a:chOff x="0" y="-47625"/>
              <a:chExt cx="558300" cy="2757000"/>
            </a:xfrm>
          </p:grpSpPr>
          <p:sp>
            <p:nvSpPr>
              <p:cNvPr id="623" name="Google Shape;623;p4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24" name="Google Shape;624;p4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25" name="Google Shape;625;p41"/>
            <p:cNvGrpSpPr/>
            <p:nvPr/>
          </p:nvGrpSpPr>
          <p:grpSpPr>
            <a:xfrm>
              <a:off x="0" y="-241102"/>
              <a:ext cx="2826394" cy="13957313"/>
              <a:chOff x="0" y="-47625"/>
              <a:chExt cx="558300" cy="2757000"/>
            </a:xfrm>
          </p:grpSpPr>
          <p:sp>
            <p:nvSpPr>
              <p:cNvPr id="626" name="Google Shape;626;p4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27" name="Google Shape;627;p4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628" name="Google Shape;628;p41"/>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29" name="Google Shape;629;p41"/>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30" name="Google Shape;630;p41"/>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631" name="Google Shape;631;p41"/>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632" name="Google Shape;632;p41"/>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633" name="Google Shape;633;p41"/>
          <p:cNvSpPr txBox="1"/>
          <p:nvPr/>
        </p:nvSpPr>
        <p:spPr>
          <a:xfrm>
            <a:off x="4208263" y="1381103"/>
            <a:ext cx="14079900" cy="75249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Thanksgiving proves that Indians welcomed the Pilgrims with open arms and there existed a mutually beneficial relationship between the Native Americans and the early colonists.</a:t>
            </a:r>
            <a:endParaRPr sz="7200">
              <a:latin typeface="Halant"/>
              <a:ea typeface="Halant"/>
              <a:cs typeface="Halant"/>
              <a:sym typeface="Halant"/>
            </a:endParaRPr>
          </a:p>
        </p:txBody>
      </p:sp>
      <p:sp>
        <p:nvSpPr>
          <p:cNvPr id="634" name="Google Shape;634;p41"/>
          <p:cNvSpPr txBox="1"/>
          <p:nvPr/>
        </p:nvSpPr>
        <p:spPr>
          <a:xfrm>
            <a:off x="4645750" y="9018025"/>
            <a:ext cx="604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grpSp>
        <p:nvGrpSpPr>
          <p:cNvPr id="639" name="Google Shape;639;p42"/>
          <p:cNvGrpSpPr/>
          <p:nvPr/>
        </p:nvGrpSpPr>
        <p:grpSpPr>
          <a:xfrm>
            <a:off x="-31071" y="-180826"/>
            <a:ext cx="4239337" cy="10467984"/>
            <a:chOff x="0" y="-241102"/>
            <a:chExt cx="5652450" cy="13957313"/>
          </a:xfrm>
        </p:grpSpPr>
        <p:grpSp>
          <p:nvGrpSpPr>
            <p:cNvPr id="640" name="Google Shape;640;p42"/>
            <p:cNvGrpSpPr/>
            <p:nvPr/>
          </p:nvGrpSpPr>
          <p:grpSpPr>
            <a:xfrm>
              <a:off x="2826056" y="-241102"/>
              <a:ext cx="2826394" cy="13957313"/>
              <a:chOff x="0" y="-47625"/>
              <a:chExt cx="558300" cy="2757000"/>
            </a:xfrm>
          </p:grpSpPr>
          <p:sp>
            <p:nvSpPr>
              <p:cNvPr id="641" name="Google Shape;641;p42"/>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642" name="Google Shape;642;p42"/>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43" name="Google Shape;643;p42"/>
            <p:cNvGrpSpPr/>
            <p:nvPr/>
          </p:nvGrpSpPr>
          <p:grpSpPr>
            <a:xfrm>
              <a:off x="1413028" y="-241102"/>
              <a:ext cx="2826394" cy="13957313"/>
              <a:chOff x="0" y="-47625"/>
              <a:chExt cx="558300" cy="2757000"/>
            </a:xfrm>
          </p:grpSpPr>
          <p:sp>
            <p:nvSpPr>
              <p:cNvPr id="644" name="Google Shape;644;p42"/>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45" name="Google Shape;645;p42"/>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46" name="Google Shape;646;p42"/>
            <p:cNvGrpSpPr/>
            <p:nvPr/>
          </p:nvGrpSpPr>
          <p:grpSpPr>
            <a:xfrm>
              <a:off x="0" y="-241102"/>
              <a:ext cx="2826394" cy="13957313"/>
              <a:chOff x="0" y="-47625"/>
              <a:chExt cx="558300" cy="2757000"/>
            </a:xfrm>
          </p:grpSpPr>
          <p:sp>
            <p:nvSpPr>
              <p:cNvPr id="647" name="Google Shape;647;p42"/>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48" name="Google Shape;648;p42"/>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649" name="Google Shape;649;p42"/>
          <p:cNvSpPr txBox="1"/>
          <p:nvPr/>
        </p:nvSpPr>
        <p:spPr>
          <a:xfrm>
            <a:off x="4284463" y="2456003"/>
            <a:ext cx="14079900" cy="5375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Indians were savage and warlike, engaging in constant battles and violent practices that justified European efforts to civilize and pacify them.</a:t>
            </a:r>
            <a:endParaRPr sz="7200">
              <a:latin typeface="Halant"/>
              <a:ea typeface="Halant"/>
              <a:cs typeface="Halant"/>
              <a:sym typeface="Halant"/>
            </a:endParaRPr>
          </a:p>
        </p:txBody>
      </p:sp>
      <p:sp>
        <p:nvSpPr>
          <p:cNvPr id="650" name="Google Shape;650;p42"/>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51" name="Google Shape;651;p42"/>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52" name="Google Shape;652;p42"/>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653" name="Google Shape;653;p42"/>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654" name="Google Shape;654;p42"/>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655" name="Google Shape;655;p42"/>
          <p:cNvSpPr txBox="1"/>
          <p:nvPr/>
        </p:nvSpPr>
        <p:spPr>
          <a:xfrm>
            <a:off x="4645750" y="8179825"/>
            <a:ext cx="604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9" name="Shape 659"/>
        <p:cNvGrpSpPr/>
        <p:nvPr/>
      </p:nvGrpSpPr>
      <p:grpSpPr>
        <a:xfrm>
          <a:off x="0" y="0"/>
          <a:ext cx="0" cy="0"/>
          <a:chOff x="0" y="0"/>
          <a:chExt cx="0" cy="0"/>
        </a:xfrm>
      </p:grpSpPr>
      <p:grpSp>
        <p:nvGrpSpPr>
          <p:cNvPr id="660" name="Google Shape;660;p43"/>
          <p:cNvGrpSpPr/>
          <p:nvPr/>
        </p:nvGrpSpPr>
        <p:grpSpPr>
          <a:xfrm>
            <a:off x="-31071" y="-180826"/>
            <a:ext cx="4239337" cy="10467984"/>
            <a:chOff x="0" y="-241102"/>
            <a:chExt cx="5652450" cy="13957313"/>
          </a:xfrm>
        </p:grpSpPr>
        <p:grpSp>
          <p:nvGrpSpPr>
            <p:cNvPr id="661" name="Google Shape;661;p43"/>
            <p:cNvGrpSpPr/>
            <p:nvPr/>
          </p:nvGrpSpPr>
          <p:grpSpPr>
            <a:xfrm>
              <a:off x="2826056" y="-241102"/>
              <a:ext cx="2826394" cy="13957313"/>
              <a:chOff x="0" y="-47625"/>
              <a:chExt cx="558300" cy="2757000"/>
            </a:xfrm>
          </p:grpSpPr>
          <p:sp>
            <p:nvSpPr>
              <p:cNvPr id="662" name="Google Shape;662;p4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663" name="Google Shape;663;p43"/>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64" name="Google Shape;664;p43"/>
            <p:cNvGrpSpPr/>
            <p:nvPr/>
          </p:nvGrpSpPr>
          <p:grpSpPr>
            <a:xfrm>
              <a:off x="1413028" y="-241102"/>
              <a:ext cx="2826394" cy="13957313"/>
              <a:chOff x="0" y="-47625"/>
              <a:chExt cx="558300" cy="2757000"/>
            </a:xfrm>
          </p:grpSpPr>
          <p:sp>
            <p:nvSpPr>
              <p:cNvPr id="665" name="Google Shape;665;p4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66" name="Google Shape;666;p43"/>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67" name="Google Shape;667;p43"/>
            <p:cNvGrpSpPr/>
            <p:nvPr/>
          </p:nvGrpSpPr>
          <p:grpSpPr>
            <a:xfrm>
              <a:off x="0" y="-241102"/>
              <a:ext cx="2826394" cy="13957313"/>
              <a:chOff x="0" y="-47625"/>
              <a:chExt cx="558300" cy="2757000"/>
            </a:xfrm>
          </p:grpSpPr>
          <p:sp>
            <p:nvSpPr>
              <p:cNvPr id="668" name="Google Shape;668;p4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69" name="Google Shape;669;p43"/>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670" name="Google Shape;670;p43"/>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71" name="Google Shape;671;p43"/>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72" name="Google Shape;672;p43"/>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673" name="Google Shape;673;p43"/>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674" name="Google Shape;674;p43"/>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675" name="Google Shape;675;p43"/>
          <p:cNvSpPr txBox="1"/>
          <p:nvPr/>
        </p:nvSpPr>
        <p:spPr>
          <a:xfrm>
            <a:off x="4296600" y="1918538"/>
            <a:ext cx="13991400" cy="64500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Europeans brought civilization to the Indians, who lived in primitive conditions and lacked the advanced knowledge and cultural achievements of the Europeans.</a:t>
            </a:r>
            <a:endParaRPr sz="7200">
              <a:latin typeface="Halant"/>
              <a:ea typeface="Halant"/>
              <a:cs typeface="Halant"/>
              <a:sym typeface="Halant"/>
            </a:endParaRPr>
          </a:p>
        </p:txBody>
      </p:sp>
      <p:sp>
        <p:nvSpPr>
          <p:cNvPr id="676" name="Google Shape;676;p43"/>
          <p:cNvSpPr txBox="1"/>
          <p:nvPr/>
        </p:nvSpPr>
        <p:spPr>
          <a:xfrm>
            <a:off x="4645750" y="8637025"/>
            <a:ext cx="604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6"/>
          <p:cNvSpPr txBox="1"/>
          <p:nvPr/>
        </p:nvSpPr>
        <p:spPr>
          <a:xfrm>
            <a:off x="1791340" y="3962780"/>
            <a:ext cx="14705400" cy="2308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lang="en-US" sz="5000">
                <a:solidFill>
                  <a:schemeClr val="dk1"/>
                </a:solidFill>
                <a:latin typeface="Inter"/>
                <a:ea typeface="Inter"/>
                <a:cs typeface="Inter"/>
                <a:sym typeface="Inter"/>
              </a:rPr>
              <a:t>How can myths and facts be distinguished when interpreting historical events and what impact do myths have on understanding history?</a:t>
            </a:r>
            <a:endParaRPr sz="5000">
              <a:solidFill>
                <a:srgbClr val="231F20"/>
              </a:solidFill>
              <a:latin typeface="Inter"/>
              <a:ea typeface="Inter"/>
              <a:cs typeface="Inter"/>
              <a:sym typeface="Inter"/>
            </a:endParaRPr>
          </a:p>
        </p:txBody>
      </p:sp>
      <p:sp>
        <p:nvSpPr>
          <p:cNvPr id="181" name="Google Shape;181;p26"/>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2" name="Google Shape;182;p26"/>
          <p:cNvGrpSpPr/>
          <p:nvPr/>
        </p:nvGrpSpPr>
        <p:grpSpPr>
          <a:xfrm>
            <a:off x="-254016" y="9230009"/>
            <a:ext cx="18796043" cy="937448"/>
            <a:chOff x="204" y="0"/>
            <a:chExt cx="25061391" cy="1249931"/>
          </a:xfrm>
        </p:grpSpPr>
        <p:grpSp>
          <p:nvGrpSpPr>
            <p:cNvPr id="183" name="Google Shape;183;p26"/>
            <p:cNvGrpSpPr/>
            <p:nvPr/>
          </p:nvGrpSpPr>
          <p:grpSpPr>
            <a:xfrm rot="5400000">
              <a:off x="12002369" y="-11663474"/>
              <a:ext cx="1249931" cy="24576878"/>
              <a:chOff x="0" y="-38100"/>
              <a:chExt cx="246900" cy="4854692"/>
            </a:xfrm>
          </p:grpSpPr>
          <p:sp>
            <p:nvSpPr>
              <p:cNvPr id="184" name="Google Shape;184;p2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5" name="Google Shape;185;p2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6" name="Google Shape;186;p2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87" name="Google Shape;187;p2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8" name="Google Shape;188;p2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9" name="Google Shape;189;p26"/>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90" name="Google Shape;190;p26"/>
          <p:cNvGrpSpPr/>
          <p:nvPr/>
        </p:nvGrpSpPr>
        <p:grpSpPr>
          <a:xfrm>
            <a:off x="15859155" y="-98041"/>
            <a:ext cx="1562625" cy="1771271"/>
            <a:chOff x="0" y="-130721"/>
            <a:chExt cx="2083500" cy="2361695"/>
          </a:xfrm>
        </p:grpSpPr>
        <p:grpSp>
          <p:nvGrpSpPr>
            <p:cNvPr id="191" name="Google Shape;191;p26"/>
            <p:cNvGrpSpPr/>
            <p:nvPr/>
          </p:nvGrpSpPr>
          <p:grpSpPr>
            <a:xfrm>
              <a:off x="75599" y="-130721"/>
              <a:ext cx="1932614" cy="2361695"/>
              <a:chOff x="0" y="-47625"/>
              <a:chExt cx="704100" cy="860425"/>
            </a:xfrm>
          </p:grpSpPr>
          <p:sp>
            <p:nvSpPr>
              <p:cNvPr id="192" name="Google Shape;192;p2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4" name="Google Shape;194;p2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195" name="Google Shape;195;p26"/>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0" name="Shape 680"/>
        <p:cNvGrpSpPr/>
        <p:nvPr/>
      </p:nvGrpSpPr>
      <p:grpSpPr>
        <a:xfrm>
          <a:off x="0" y="0"/>
          <a:ext cx="0" cy="0"/>
          <a:chOff x="0" y="0"/>
          <a:chExt cx="0" cy="0"/>
        </a:xfrm>
      </p:grpSpPr>
      <p:grpSp>
        <p:nvGrpSpPr>
          <p:cNvPr id="681" name="Google Shape;681;p44"/>
          <p:cNvGrpSpPr/>
          <p:nvPr/>
        </p:nvGrpSpPr>
        <p:grpSpPr>
          <a:xfrm>
            <a:off x="-31071" y="-180826"/>
            <a:ext cx="4239337" cy="10467984"/>
            <a:chOff x="0" y="-241102"/>
            <a:chExt cx="5652450" cy="13957313"/>
          </a:xfrm>
        </p:grpSpPr>
        <p:grpSp>
          <p:nvGrpSpPr>
            <p:cNvPr id="682" name="Google Shape;682;p44"/>
            <p:cNvGrpSpPr/>
            <p:nvPr/>
          </p:nvGrpSpPr>
          <p:grpSpPr>
            <a:xfrm>
              <a:off x="2826056" y="-241102"/>
              <a:ext cx="2826394" cy="13957313"/>
              <a:chOff x="0" y="-47625"/>
              <a:chExt cx="558300" cy="2757000"/>
            </a:xfrm>
          </p:grpSpPr>
          <p:sp>
            <p:nvSpPr>
              <p:cNvPr id="683" name="Google Shape;683;p44"/>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684" name="Google Shape;684;p44"/>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85" name="Google Shape;685;p44"/>
            <p:cNvGrpSpPr/>
            <p:nvPr/>
          </p:nvGrpSpPr>
          <p:grpSpPr>
            <a:xfrm>
              <a:off x="1413028" y="-241102"/>
              <a:ext cx="2826394" cy="13957313"/>
              <a:chOff x="0" y="-47625"/>
              <a:chExt cx="558300" cy="2757000"/>
            </a:xfrm>
          </p:grpSpPr>
          <p:sp>
            <p:nvSpPr>
              <p:cNvPr id="686" name="Google Shape;686;p44"/>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87" name="Google Shape;687;p44"/>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88" name="Google Shape;688;p44"/>
            <p:cNvGrpSpPr/>
            <p:nvPr/>
          </p:nvGrpSpPr>
          <p:grpSpPr>
            <a:xfrm>
              <a:off x="0" y="-241102"/>
              <a:ext cx="2826394" cy="13957313"/>
              <a:chOff x="0" y="-47625"/>
              <a:chExt cx="558300" cy="2757000"/>
            </a:xfrm>
          </p:grpSpPr>
          <p:sp>
            <p:nvSpPr>
              <p:cNvPr id="689" name="Google Shape;689;p44"/>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90" name="Google Shape;690;p44"/>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691" name="Google Shape;691;p44"/>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92" name="Google Shape;692;p44"/>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93" name="Google Shape;693;p44"/>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694" name="Google Shape;694;p44"/>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695" name="Google Shape;695;p44"/>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696" name="Google Shape;696;p44"/>
          <p:cNvSpPr txBox="1"/>
          <p:nvPr/>
        </p:nvSpPr>
        <p:spPr>
          <a:xfrm>
            <a:off x="4208263" y="1828153"/>
            <a:ext cx="14079900" cy="64500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The Americas were a vast wilderness inhabited by small, scattered bands of Indigenous peoples who lived in harmony with nature, leaving it virtually unchanged by human activity.</a:t>
            </a:r>
            <a:endParaRPr sz="7200">
              <a:latin typeface="Halant"/>
              <a:ea typeface="Halant"/>
              <a:cs typeface="Halant"/>
              <a:sym typeface="Halant"/>
            </a:endParaRPr>
          </a:p>
        </p:txBody>
      </p:sp>
      <p:sp>
        <p:nvSpPr>
          <p:cNvPr id="697" name="Google Shape;697;p44"/>
          <p:cNvSpPr txBox="1"/>
          <p:nvPr/>
        </p:nvSpPr>
        <p:spPr>
          <a:xfrm>
            <a:off x="4645750" y="8713225"/>
            <a:ext cx="604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1" name="Shape 701"/>
        <p:cNvGrpSpPr/>
        <p:nvPr/>
      </p:nvGrpSpPr>
      <p:grpSpPr>
        <a:xfrm>
          <a:off x="0" y="0"/>
          <a:ext cx="0" cy="0"/>
          <a:chOff x="0" y="0"/>
          <a:chExt cx="0" cy="0"/>
        </a:xfrm>
      </p:grpSpPr>
      <p:grpSp>
        <p:nvGrpSpPr>
          <p:cNvPr id="702" name="Google Shape;702;p45"/>
          <p:cNvGrpSpPr/>
          <p:nvPr/>
        </p:nvGrpSpPr>
        <p:grpSpPr>
          <a:xfrm>
            <a:off x="-31071" y="-180826"/>
            <a:ext cx="4239337" cy="10467984"/>
            <a:chOff x="0" y="-241102"/>
            <a:chExt cx="5652450" cy="13957313"/>
          </a:xfrm>
        </p:grpSpPr>
        <p:grpSp>
          <p:nvGrpSpPr>
            <p:cNvPr id="703" name="Google Shape;703;p45"/>
            <p:cNvGrpSpPr/>
            <p:nvPr/>
          </p:nvGrpSpPr>
          <p:grpSpPr>
            <a:xfrm>
              <a:off x="2826056" y="-241102"/>
              <a:ext cx="2826394" cy="13957313"/>
              <a:chOff x="0" y="-47625"/>
              <a:chExt cx="558300" cy="2757000"/>
            </a:xfrm>
          </p:grpSpPr>
          <p:sp>
            <p:nvSpPr>
              <p:cNvPr id="704" name="Google Shape;704;p4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705" name="Google Shape;705;p45"/>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706" name="Google Shape;706;p45"/>
            <p:cNvGrpSpPr/>
            <p:nvPr/>
          </p:nvGrpSpPr>
          <p:grpSpPr>
            <a:xfrm>
              <a:off x="1413028" y="-241102"/>
              <a:ext cx="2826394" cy="13957313"/>
              <a:chOff x="0" y="-47625"/>
              <a:chExt cx="558300" cy="2757000"/>
            </a:xfrm>
          </p:grpSpPr>
          <p:sp>
            <p:nvSpPr>
              <p:cNvPr id="707" name="Google Shape;707;p4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708" name="Google Shape;708;p45"/>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709" name="Google Shape;709;p45"/>
            <p:cNvGrpSpPr/>
            <p:nvPr/>
          </p:nvGrpSpPr>
          <p:grpSpPr>
            <a:xfrm>
              <a:off x="0" y="-241102"/>
              <a:ext cx="2826394" cy="13957313"/>
              <a:chOff x="0" y="-47625"/>
              <a:chExt cx="558300" cy="2757000"/>
            </a:xfrm>
          </p:grpSpPr>
          <p:sp>
            <p:nvSpPr>
              <p:cNvPr id="710" name="Google Shape;710;p4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711" name="Google Shape;711;p45"/>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712" name="Google Shape;712;p45"/>
          <p:cNvSpPr txBox="1"/>
          <p:nvPr/>
        </p:nvSpPr>
        <p:spPr>
          <a:xfrm>
            <a:off x="4208275" y="2456000"/>
            <a:ext cx="13991400" cy="5375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Columbus discovered America, bringing European civilization to an unknown and uncharted land, previously isolated from the rest of the world.</a:t>
            </a:r>
            <a:endParaRPr sz="7200">
              <a:latin typeface="Halant"/>
              <a:ea typeface="Halant"/>
              <a:cs typeface="Halant"/>
              <a:sym typeface="Halant"/>
            </a:endParaRPr>
          </a:p>
        </p:txBody>
      </p:sp>
      <p:sp>
        <p:nvSpPr>
          <p:cNvPr id="713" name="Google Shape;713;p45"/>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714" name="Google Shape;714;p45"/>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715" name="Google Shape;715;p45"/>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716" name="Google Shape;716;p45"/>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717" name="Google Shape;717;p45"/>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718" name="Google Shape;718;p45"/>
          <p:cNvSpPr txBox="1"/>
          <p:nvPr/>
        </p:nvSpPr>
        <p:spPr>
          <a:xfrm>
            <a:off x="4645750" y="8179825"/>
            <a:ext cx="604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7"/>
          <p:cNvSpPr txBox="1"/>
          <p:nvPr/>
        </p:nvSpPr>
        <p:spPr>
          <a:xfrm>
            <a:off x="508805" y="4564500"/>
            <a:ext cx="6598200" cy="4282500"/>
          </a:xfrm>
          <a:prstGeom prst="rect">
            <a:avLst/>
          </a:prstGeom>
          <a:noFill/>
          <a:ln>
            <a:noFill/>
          </a:ln>
        </p:spPr>
        <p:txBody>
          <a:bodyPr anchorCtr="0" anchor="t" bIns="0" lIns="0" spcFirstLastPara="1" rIns="0" wrap="square" tIns="0">
            <a:spAutoFit/>
          </a:bodyPr>
          <a:lstStyle/>
          <a:p>
            <a:pPr indent="-422973" lvl="0" marL="457200" marR="0" rtl="0" algn="l">
              <a:lnSpc>
                <a:spcPct val="100000"/>
              </a:lnSpc>
              <a:spcBef>
                <a:spcPts val="0"/>
              </a:spcBef>
              <a:spcAft>
                <a:spcPts val="0"/>
              </a:spcAft>
              <a:buClr>
                <a:schemeClr val="dk1"/>
              </a:buClr>
              <a:buSzPts val="3061"/>
              <a:buFont typeface="Inter"/>
              <a:buChar char="●"/>
            </a:pPr>
            <a:r>
              <a:rPr lang="en-US" sz="3061">
                <a:solidFill>
                  <a:schemeClr val="dk1"/>
                </a:solidFill>
                <a:latin typeface="Inter"/>
                <a:ea typeface="Inter"/>
                <a:cs typeface="Inter"/>
                <a:sym typeface="Inter"/>
              </a:rPr>
              <a:t>What is a claim?</a:t>
            </a:r>
            <a:endParaRPr sz="3061">
              <a:solidFill>
                <a:schemeClr val="dk1"/>
              </a:solidFill>
              <a:latin typeface="Inter"/>
              <a:ea typeface="Inter"/>
              <a:cs typeface="Inter"/>
              <a:sym typeface="Inter"/>
            </a:endParaRPr>
          </a:p>
          <a:p>
            <a:pPr indent="0" lvl="0" marL="0" marR="0" rtl="0" algn="l">
              <a:lnSpc>
                <a:spcPct val="100000"/>
              </a:lnSpc>
              <a:spcBef>
                <a:spcPts val="1000"/>
              </a:spcBef>
              <a:spcAft>
                <a:spcPts val="0"/>
              </a:spcAft>
              <a:buNone/>
            </a:pPr>
            <a:r>
              <a:t/>
            </a:r>
            <a:endParaRPr sz="3061">
              <a:solidFill>
                <a:schemeClr val="dk1"/>
              </a:solidFill>
              <a:latin typeface="Inter"/>
              <a:ea typeface="Inter"/>
              <a:cs typeface="Inter"/>
              <a:sym typeface="Inter"/>
            </a:endParaRPr>
          </a:p>
          <a:p>
            <a:pPr indent="-422973" lvl="0" marL="457200" marR="0" rtl="0" algn="l">
              <a:lnSpc>
                <a:spcPct val="100000"/>
              </a:lnSpc>
              <a:spcBef>
                <a:spcPts val="1000"/>
              </a:spcBef>
              <a:spcAft>
                <a:spcPts val="0"/>
              </a:spcAft>
              <a:buClr>
                <a:schemeClr val="dk1"/>
              </a:buClr>
              <a:buSzPts val="3061"/>
              <a:buFont typeface="Inter"/>
              <a:buChar char="●"/>
            </a:pPr>
            <a:r>
              <a:rPr lang="en-US" sz="3061">
                <a:solidFill>
                  <a:schemeClr val="dk1"/>
                </a:solidFill>
                <a:latin typeface="Inter"/>
                <a:ea typeface="Inter"/>
                <a:cs typeface="Inter"/>
                <a:sym typeface="Inter"/>
              </a:rPr>
              <a:t>What are the four ways that human beings assess and test claims?</a:t>
            </a:r>
            <a:endParaRPr sz="3061">
              <a:solidFill>
                <a:schemeClr val="dk1"/>
              </a:solidFill>
              <a:latin typeface="Inter"/>
              <a:ea typeface="Inter"/>
              <a:cs typeface="Inter"/>
              <a:sym typeface="Inter"/>
            </a:endParaRPr>
          </a:p>
          <a:p>
            <a:pPr indent="0" lvl="0" marL="457200" marR="0" rtl="0" algn="l">
              <a:lnSpc>
                <a:spcPct val="100000"/>
              </a:lnSpc>
              <a:spcBef>
                <a:spcPts val="1000"/>
              </a:spcBef>
              <a:spcAft>
                <a:spcPts val="0"/>
              </a:spcAft>
              <a:buNone/>
            </a:pPr>
            <a:r>
              <a:t/>
            </a:r>
            <a:endParaRPr sz="3061">
              <a:solidFill>
                <a:schemeClr val="dk1"/>
              </a:solidFill>
              <a:latin typeface="Inter"/>
              <a:ea typeface="Inter"/>
              <a:cs typeface="Inter"/>
              <a:sym typeface="Inter"/>
            </a:endParaRPr>
          </a:p>
          <a:p>
            <a:pPr indent="-422973" lvl="0" marL="457200" marR="0" rtl="0" algn="l">
              <a:lnSpc>
                <a:spcPct val="100000"/>
              </a:lnSpc>
              <a:spcBef>
                <a:spcPts val="1000"/>
              </a:spcBef>
              <a:spcAft>
                <a:spcPts val="1000"/>
              </a:spcAft>
              <a:buClr>
                <a:schemeClr val="dk1"/>
              </a:buClr>
              <a:buSzPts val="3061"/>
              <a:buFont typeface="Inter"/>
              <a:buChar char="●"/>
            </a:pPr>
            <a:r>
              <a:rPr lang="en-US" sz="3061">
                <a:solidFill>
                  <a:schemeClr val="dk1"/>
                </a:solidFill>
                <a:latin typeface="Inter"/>
                <a:ea typeface="Inter"/>
                <a:cs typeface="Inter"/>
                <a:sym typeface="Inter"/>
              </a:rPr>
              <a:t>Why is it important to ask </a:t>
            </a:r>
            <a:r>
              <a:rPr lang="en-US" sz="3061">
                <a:solidFill>
                  <a:schemeClr val="dk1"/>
                </a:solidFill>
                <a:latin typeface="Inter"/>
                <a:ea typeface="Inter"/>
                <a:cs typeface="Inter"/>
                <a:sym typeface="Inter"/>
              </a:rPr>
              <a:t>questions about claims?</a:t>
            </a:r>
            <a:endParaRPr sz="3061">
              <a:solidFill>
                <a:schemeClr val="dk1"/>
              </a:solidFill>
              <a:latin typeface="Inter"/>
              <a:ea typeface="Inter"/>
              <a:cs typeface="Inter"/>
              <a:sym typeface="Inter"/>
            </a:endParaRPr>
          </a:p>
        </p:txBody>
      </p:sp>
      <p:sp>
        <p:nvSpPr>
          <p:cNvPr id="201" name="Google Shape;201;p27"/>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02" name="Google Shape;202;p27"/>
          <p:cNvGrpSpPr/>
          <p:nvPr/>
        </p:nvGrpSpPr>
        <p:grpSpPr>
          <a:xfrm>
            <a:off x="15859155" y="-98041"/>
            <a:ext cx="1562625" cy="1771271"/>
            <a:chOff x="0" y="-130721"/>
            <a:chExt cx="2083500" cy="2361695"/>
          </a:xfrm>
        </p:grpSpPr>
        <p:grpSp>
          <p:nvGrpSpPr>
            <p:cNvPr id="203" name="Google Shape;203;p27"/>
            <p:cNvGrpSpPr/>
            <p:nvPr/>
          </p:nvGrpSpPr>
          <p:grpSpPr>
            <a:xfrm>
              <a:off x="75599" y="-130721"/>
              <a:ext cx="1932614" cy="2361695"/>
              <a:chOff x="0" y="-47625"/>
              <a:chExt cx="704100" cy="860425"/>
            </a:xfrm>
          </p:grpSpPr>
          <p:sp>
            <p:nvSpPr>
              <p:cNvPr id="204" name="Google Shape;204;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2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6" name="Google Shape;206;p2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2</a:t>
              </a:r>
              <a:endParaRPr/>
            </a:p>
          </p:txBody>
        </p:sp>
      </p:grpSp>
      <p:sp>
        <p:nvSpPr>
          <p:cNvPr id="207" name="Google Shape;207;p27"/>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8" name="Google Shape;208;p27"/>
          <p:cNvGrpSpPr/>
          <p:nvPr/>
        </p:nvGrpSpPr>
        <p:grpSpPr>
          <a:xfrm>
            <a:off x="-254016" y="9230009"/>
            <a:ext cx="18796043" cy="937448"/>
            <a:chOff x="204" y="0"/>
            <a:chExt cx="25061391" cy="1249931"/>
          </a:xfrm>
        </p:grpSpPr>
        <p:grpSp>
          <p:nvGrpSpPr>
            <p:cNvPr id="209" name="Google Shape;209;p27"/>
            <p:cNvGrpSpPr/>
            <p:nvPr/>
          </p:nvGrpSpPr>
          <p:grpSpPr>
            <a:xfrm rot="5400000">
              <a:off x="12002369" y="-11663474"/>
              <a:ext cx="1249931" cy="24576878"/>
              <a:chOff x="0" y="-38100"/>
              <a:chExt cx="246900" cy="4854692"/>
            </a:xfrm>
          </p:grpSpPr>
          <p:sp>
            <p:nvSpPr>
              <p:cNvPr id="210" name="Google Shape;210;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1" name="Google Shape;211;p2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2" name="Google Shape;212;p2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13" name="Google Shape;213;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14" name="Google Shape;214;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15" name="Google Shape;215;p27"/>
          <p:cNvSpPr txBox="1"/>
          <p:nvPr/>
        </p:nvSpPr>
        <p:spPr>
          <a:xfrm>
            <a:off x="3166650" y="411150"/>
            <a:ext cx="119547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“HOW DO WE DECIDE </a:t>
            </a:r>
            <a:endParaRPr b="1" sz="8499">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WHAT WE BELIEVE?”</a:t>
            </a:r>
            <a:endParaRPr/>
          </a:p>
        </p:txBody>
      </p:sp>
      <p:pic>
        <p:nvPicPr>
          <p:cNvPr id="216" name="Google Shape;216;p27" title="DC 7th: U0L2 &quot;How Do We Decide What We Believe&quot;.mp4">
            <a:hlinkClick r:id="rId4"/>
          </p:cNvPr>
          <p:cNvPicPr preferRelativeResize="0"/>
          <p:nvPr/>
        </p:nvPicPr>
        <p:blipFill>
          <a:blip r:embed="rId5">
            <a:alphaModFix/>
          </a:blip>
          <a:stretch>
            <a:fillRect/>
          </a:stretch>
        </p:blipFill>
        <p:spPr>
          <a:xfrm>
            <a:off x="7274476" y="3027423"/>
            <a:ext cx="10366275" cy="5831025"/>
          </a:xfrm>
          <a:prstGeom prst="rect">
            <a:avLst/>
          </a:prstGeom>
          <a:noFill/>
          <a:ln>
            <a:noFill/>
          </a:ln>
        </p:spPr>
      </p:pic>
      <p:sp>
        <p:nvSpPr>
          <p:cNvPr id="217" name="Google Shape;217;p27"/>
          <p:cNvSpPr txBox="1"/>
          <p:nvPr/>
        </p:nvSpPr>
        <p:spPr>
          <a:xfrm>
            <a:off x="602850" y="3041850"/>
            <a:ext cx="6122400" cy="91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800">
                <a:solidFill>
                  <a:schemeClr val="dk1"/>
                </a:solidFill>
                <a:latin typeface="Halant"/>
                <a:ea typeface="Halant"/>
                <a:cs typeface="Halant"/>
                <a:sym typeface="Halant"/>
              </a:rPr>
              <a:t>Listen for the answers to these questions:</a:t>
            </a:r>
            <a:endParaRPr b="1" sz="3800">
              <a:solidFill>
                <a:schemeClr val="dk1"/>
              </a:solidFill>
              <a:latin typeface="Halant"/>
              <a:ea typeface="Halant"/>
              <a:cs typeface="Halant"/>
              <a:sym typeface="Halan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1000"/>
                                        <p:tgtEl>
                                          <p:spTgt spid="2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8"/>
          <p:cNvSpPr/>
          <p:nvPr/>
        </p:nvSpPr>
        <p:spPr>
          <a:xfrm>
            <a:off x="-509577" y="-98046"/>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23" name="Google Shape;223;p28"/>
          <p:cNvSpPr/>
          <p:nvPr/>
        </p:nvSpPr>
        <p:spPr>
          <a:xfrm>
            <a:off x="11450720" y="6758594"/>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24" name="Google Shape;224;p28"/>
          <p:cNvGrpSpPr/>
          <p:nvPr/>
        </p:nvGrpSpPr>
        <p:grpSpPr>
          <a:xfrm>
            <a:off x="-254016" y="9230009"/>
            <a:ext cx="18796043" cy="937448"/>
            <a:chOff x="204" y="0"/>
            <a:chExt cx="25061391" cy="1249931"/>
          </a:xfrm>
        </p:grpSpPr>
        <p:grpSp>
          <p:nvGrpSpPr>
            <p:cNvPr id="225" name="Google Shape;225;p28"/>
            <p:cNvGrpSpPr/>
            <p:nvPr/>
          </p:nvGrpSpPr>
          <p:grpSpPr>
            <a:xfrm rot="5400000">
              <a:off x="12002369" y="-11663474"/>
              <a:ext cx="1249931" cy="24576878"/>
              <a:chOff x="0" y="-38100"/>
              <a:chExt cx="246900" cy="4854692"/>
            </a:xfrm>
          </p:grpSpPr>
          <p:sp>
            <p:nvSpPr>
              <p:cNvPr id="226" name="Google Shape;226;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27" name="Google Shape;227;p2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8" name="Google Shape;228;p2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29" name="Google Shape;229;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30" name="Google Shape;230;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31" name="Google Shape;231;p28"/>
          <p:cNvGrpSpPr/>
          <p:nvPr/>
        </p:nvGrpSpPr>
        <p:grpSpPr>
          <a:xfrm>
            <a:off x="15859155" y="-98041"/>
            <a:ext cx="1562625" cy="1771271"/>
            <a:chOff x="0" y="-130721"/>
            <a:chExt cx="2083500" cy="2361695"/>
          </a:xfrm>
        </p:grpSpPr>
        <p:grpSp>
          <p:nvGrpSpPr>
            <p:cNvPr id="232" name="Google Shape;232;p28"/>
            <p:cNvGrpSpPr/>
            <p:nvPr/>
          </p:nvGrpSpPr>
          <p:grpSpPr>
            <a:xfrm>
              <a:off x="75599" y="-130721"/>
              <a:ext cx="1932614" cy="2361695"/>
              <a:chOff x="0" y="-47625"/>
              <a:chExt cx="704100" cy="860425"/>
            </a:xfrm>
          </p:grpSpPr>
          <p:sp>
            <p:nvSpPr>
              <p:cNvPr id="233" name="Google Shape;233;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2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5" name="Google Shape;235;p2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4</a:t>
              </a:r>
              <a:endParaRPr/>
            </a:p>
          </p:txBody>
        </p:sp>
      </p:grpSp>
      <p:grpSp>
        <p:nvGrpSpPr>
          <p:cNvPr id="236" name="Google Shape;236;p28"/>
          <p:cNvGrpSpPr/>
          <p:nvPr/>
        </p:nvGrpSpPr>
        <p:grpSpPr>
          <a:xfrm>
            <a:off x="5337757" y="283102"/>
            <a:ext cx="8880118" cy="8644840"/>
            <a:chOff x="5337757" y="283102"/>
            <a:chExt cx="8880118" cy="8644840"/>
          </a:xfrm>
        </p:grpSpPr>
        <p:sp>
          <p:nvSpPr>
            <p:cNvPr id="237" name="Google Shape;237;p28"/>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38" name="Google Shape;238;p28"/>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39" name="Google Shape;239;p28"/>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600">
                  <a:solidFill>
                    <a:srgbClr val="FFFFFF"/>
                  </a:solidFill>
                  <a:latin typeface="Inter"/>
                  <a:ea typeface="Inter"/>
                  <a:cs typeface="Inter"/>
                  <a:sym typeface="Inter"/>
                </a:rPr>
                <a:t>INTUITION</a:t>
              </a:r>
              <a:endParaRPr b="1" sz="36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240" name="Google Shape;240;p28"/>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41" name="Google Shape;241;p28"/>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42" name="Google Shape;242;p28"/>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243" name="Google Shape;243;p28"/>
            <p:cNvGrpSpPr/>
            <p:nvPr/>
          </p:nvGrpSpPr>
          <p:grpSpPr>
            <a:xfrm>
              <a:off x="8332401" y="3163614"/>
              <a:ext cx="2722257" cy="2638902"/>
              <a:chOff x="8468185" y="3354606"/>
              <a:chExt cx="2451600" cy="2451600"/>
            </a:xfrm>
          </p:grpSpPr>
          <p:sp>
            <p:nvSpPr>
              <p:cNvPr id="244" name="Google Shape;244;p28"/>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45" name="Google Shape;245;p28"/>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246" name="Google Shape;246;p28"/>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600">
                  <a:solidFill>
                    <a:srgbClr val="FFFFFF"/>
                  </a:solidFill>
                  <a:latin typeface="Inter"/>
                  <a:ea typeface="Inter"/>
                  <a:cs typeface="Inter"/>
                  <a:sym typeface="Inter"/>
                </a:rPr>
                <a:t>AUTHORITY</a:t>
              </a:r>
              <a:endParaRPr b="1" sz="36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247" name="Google Shape;247;p28"/>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600">
                  <a:solidFill>
                    <a:srgbClr val="FFFFFF"/>
                  </a:solidFill>
                  <a:latin typeface="Inter"/>
                  <a:ea typeface="Inter"/>
                  <a:cs typeface="Inter"/>
                  <a:sym typeface="Inter"/>
                </a:rPr>
                <a:t>LOGIC</a:t>
              </a:r>
              <a:endParaRPr b="1" sz="36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248" name="Google Shape;248;p28"/>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600">
                  <a:solidFill>
                    <a:srgbClr val="FFFFFF"/>
                  </a:solidFill>
                  <a:latin typeface="Inter"/>
                  <a:ea typeface="Inter"/>
                  <a:cs typeface="Inter"/>
                  <a:sym typeface="Inter"/>
                </a:rPr>
                <a:t>EVIDENCE</a:t>
              </a:r>
              <a:endParaRPr b="1" sz="36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249" name="Google Shape;249;p28"/>
          <p:cNvSpPr txBox="1"/>
          <p:nvPr/>
        </p:nvSpPr>
        <p:spPr>
          <a:xfrm>
            <a:off x="4572000" y="8749475"/>
            <a:ext cx="3766500" cy="36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000">
                <a:solidFill>
                  <a:schemeClr val="dk1"/>
                </a:solidFill>
                <a:latin typeface="Inter"/>
                <a:ea typeface="Inter"/>
                <a:cs typeface="Inter"/>
                <a:sym typeface="Inter"/>
              </a:rPr>
              <a:t>Adapted from Big History, the OER Project</a:t>
            </a:r>
            <a:endParaRPr sz="10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29"/>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55" name="Google Shape;255;p29"/>
          <p:cNvSpPr txBox="1"/>
          <p:nvPr/>
        </p:nvSpPr>
        <p:spPr>
          <a:xfrm>
            <a:off x="6404476" y="374550"/>
            <a:ext cx="93294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PRACTICE</a:t>
            </a:r>
            <a:endParaRPr/>
          </a:p>
        </p:txBody>
      </p:sp>
      <p:grpSp>
        <p:nvGrpSpPr>
          <p:cNvPr id="256" name="Google Shape;256;p29"/>
          <p:cNvGrpSpPr/>
          <p:nvPr/>
        </p:nvGrpSpPr>
        <p:grpSpPr>
          <a:xfrm>
            <a:off x="15859155" y="-98041"/>
            <a:ext cx="1562625" cy="1771271"/>
            <a:chOff x="0" y="-130721"/>
            <a:chExt cx="2083500" cy="2361695"/>
          </a:xfrm>
        </p:grpSpPr>
        <p:grpSp>
          <p:nvGrpSpPr>
            <p:cNvPr id="257" name="Google Shape;257;p29"/>
            <p:cNvGrpSpPr/>
            <p:nvPr/>
          </p:nvGrpSpPr>
          <p:grpSpPr>
            <a:xfrm>
              <a:off x="75599" y="-130721"/>
              <a:ext cx="1932614" cy="2361695"/>
              <a:chOff x="0" y="-47625"/>
              <a:chExt cx="704100" cy="860425"/>
            </a:xfrm>
          </p:grpSpPr>
          <p:sp>
            <p:nvSpPr>
              <p:cNvPr id="258" name="Google Shape;258;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2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0" name="Google Shape;260;p2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5</a:t>
              </a:r>
              <a:endParaRPr>
                <a:solidFill>
                  <a:schemeClr val="dk1"/>
                </a:solidFill>
              </a:endParaRPr>
            </a:p>
          </p:txBody>
        </p:sp>
      </p:grpSp>
      <p:sp>
        <p:nvSpPr>
          <p:cNvPr id="261" name="Google Shape;261;p29"/>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62" name="Google Shape;262;p29"/>
          <p:cNvSpPr txBox="1"/>
          <p:nvPr/>
        </p:nvSpPr>
        <p:spPr>
          <a:xfrm>
            <a:off x="8229625" y="1711775"/>
            <a:ext cx="9756000" cy="886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2880">
                <a:solidFill>
                  <a:srgbClr val="231F20"/>
                </a:solidFill>
                <a:latin typeface="Halant"/>
                <a:ea typeface="Halant"/>
                <a:cs typeface="Halant"/>
                <a:sym typeface="Halant"/>
              </a:rPr>
              <a:t>Directions:</a:t>
            </a:r>
            <a:r>
              <a:rPr lang="en-US" sz="2880">
                <a:solidFill>
                  <a:srgbClr val="231F20"/>
                </a:solidFill>
                <a:latin typeface="Halant"/>
                <a:ea typeface="Halant"/>
                <a:cs typeface="Halant"/>
                <a:sym typeface="Halant"/>
              </a:rPr>
              <a:t> Read the CLAIM. Then look at each supporting statement. Determine which claim tester is being used.</a:t>
            </a:r>
            <a:endParaRPr sz="100">
              <a:latin typeface="Halant"/>
              <a:ea typeface="Halant"/>
              <a:cs typeface="Halant"/>
              <a:sym typeface="Halant"/>
            </a:endParaRPr>
          </a:p>
        </p:txBody>
      </p:sp>
      <p:grpSp>
        <p:nvGrpSpPr>
          <p:cNvPr id="263" name="Google Shape;263;p29"/>
          <p:cNvGrpSpPr/>
          <p:nvPr/>
        </p:nvGrpSpPr>
        <p:grpSpPr>
          <a:xfrm>
            <a:off x="-254016" y="9230009"/>
            <a:ext cx="18796043" cy="937448"/>
            <a:chOff x="204" y="0"/>
            <a:chExt cx="25061391" cy="1249931"/>
          </a:xfrm>
        </p:grpSpPr>
        <p:grpSp>
          <p:nvGrpSpPr>
            <p:cNvPr id="264" name="Google Shape;264;p29"/>
            <p:cNvGrpSpPr/>
            <p:nvPr/>
          </p:nvGrpSpPr>
          <p:grpSpPr>
            <a:xfrm rot="5400000">
              <a:off x="12002369" y="-11663474"/>
              <a:ext cx="1249931" cy="24576878"/>
              <a:chOff x="0" y="-38100"/>
              <a:chExt cx="246900" cy="4854692"/>
            </a:xfrm>
          </p:grpSpPr>
          <p:sp>
            <p:nvSpPr>
              <p:cNvPr id="265" name="Google Shape;265;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66" name="Google Shape;266;p29"/>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7" name="Google Shape;267;p2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68" name="Google Shape;268;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69" name="Google Shape;269;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70" name="Google Shape;270;p29"/>
          <p:cNvGrpSpPr/>
          <p:nvPr/>
        </p:nvGrpSpPr>
        <p:grpSpPr>
          <a:xfrm>
            <a:off x="50769" y="585152"/>
            <a:ext cx="8880118" cy="8644840"/>
            <a:chOff x="5337757" y="283102"/>
            <a:chExt cx="8880118" cy="8644840"/>
          </a:xfrm>
        </p:grpSpPr>
        <p:sp>
          <p:nvSpPr>
            <p:cNvPr id="271" name="Google Shape;271;p29"/>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72" name="Google Shape;272;p29"/>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73" name="Google Shape;273;p29"/>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INTUITION</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274" name="Google Shape;274;p29"/>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75" name="Google Shape;275;p29"/>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76" name="Google Shape;276;p29"/>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277" name="Google Shape;277;p29"/>
            <p:cNvGrpSpPr/>
            <p:nvPr/>
          </p:nvGrpSpPr>
          <p:grpSpPr>
            <a:xfrm>
              <a:off x="8332401" y="3163614"/>
              <a:ext cx="2722257" cy="2638902"/>
              <a:chOff x="8468185" y="3354606"/>
              <a:chExt cx="2451600" cy="2451600"/>
            </a:xfrm>
          </p:grpSpPr>
          <p:sp>
            <p:nvSpPr>
              <p:cNvPr id="278" name="Google Shape;278;p29"/>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79" name="Google Shape;279;p29"/>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280" name="Google Shape;280;p29"/>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AUTHORITY</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281" name="Google Shape;281;p29"/>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LOGIC</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282" name="Google Shape;282;p29"/>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EVIDENCE</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283" name="Google Shape;283;p29"/>
          <p:cNvSpPr txBox="1"/>
          <p:nvPr/>
        </p:nvSpPr>
        <p:spPr>
          <a:xfrm>
            <a:off x="9012075" y="2674475"/>
            <a:ext cx="9156000" cy="6628200"/>
          </a:xfrm>
          <a:prstGeom prst="rect">
            <a:avLst/>
          </a:prstGeom>
          <a:solidFill>
            <a:srgbClr val="D9D9D9"/>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900">
                <a:solidFill>
                  <a:schemeClr val="dk1"/>
                </a:solidFill>
                <a:latin typeface="Inter"/>
                <a:ea typeface="Inter"/>
                <a:cs typeface="Inter"/>
                <a:sym typeface="Inter"/>
              </a:rPr>
              <a:t>CLAIM: </a:t>
            </a:r>
            <a:r>
              <a:rPr lang="en-US" sz="2900">
                <a:solidFill>
                  <a:schemeClr val="dk1"/>
                </a:solidFill>
                <a:latin typeface="Inter"/>
                <a:ea typeface="Inter"/>
                <a:cs typeface="Inter"/>
                <a:sym typeface="Inter"/>
              </a:rPr>
              <a:t>“The Earth is round.”</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2900">
                <a:solidFill>
                  <a:schemeClr val="dk1"/>
                </a:solidFill>
                <a:latin typeface="Inter"/>
                <a:ea typeface="Inter"/>
                <a:cs typeface="Inter"/>
                <a:sym typeface="Inter"/>
              </a:rPr>
              <a:t>SUPPORTING STATEMENT 1:</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“My science teacher said the Earth is round.”</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2:</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“This feels right because a lot of things I see in nature are round.”</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3:</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“I’ve seen pictures from space that show the Earth is round.</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4:</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“I’ve never heard of anyone falling off the edge of the Earth, so it might be round.</a:t>
            </a:r>
            <a:endParaRPr sz="2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30"/>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89" name="Google Shape;289;p30"/>
          <p:cNvSpPr txBox="1"/>
          <p:nvPr/>
        </p:nvSpPr>
        <p:spPr>
          <a:xfrm>
            <a:off x="6404476" y="374550"/>
            <a:ext cx="93294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PRACTICE</a:t>
            </a:r>
            <a:endParaRPr/>
          </a:p>
        </p:txBody>
      </p:sp>
      <p:grpSp>
        <p:nvGrpSpPr>
          <p:cNvPr id="290" name="Google Shape;290;p30"/>
          <p:cNvGrpSpPr/>
          <p:nvPr/>
        </p:nvGrpSpPr>
        <p:grpSpPr>
          <a:xfrm>
            <a:off x="15859155" y="-98041"/>
            <a:ext cx="1562625" cy="1771271"/>
            <a:chOff x="0" y="-130721"/>
            <a:chExt cx="2083500" cy="2361695"/>
          </a:xfrm>
        </p:grpSpPr>
        <p:grpSp>
          <p:nvGrpSpPr>
            <p:cNvPr id="291" name="Google Shape;291;p30"/>
            <p:cNvGrpSpPr/>
            <p:nvPr/>
          </p:nvGrpSpPr>
          <p:grpSpPr>
            <a:xfrm>
              <a:off x="75599" y="-130721"/>
              <a:ext cx="1932614" cy="2361695"/>
              <a:chOff x="0" y="-47625"/>
              <a:chExt cx="704100" cy="860425"/>
            </a:xfrm>
          </p:grpSpPr>
          <p:sp>
            <p:nvSpPr>
              <p:cNvPr id="292" name="Google Shape;292;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3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4" name="Google Shape;294;p3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6</a:t>
              </a:r>
              <a:endParaRPr>
                <a:solidFill>
                  <a:schemeClr val="dk1"/>
                </a:solidFill>
              </a:endParaRPr>
            </a:p>
          </p:txBody>
        </p:sp>
      </p:grpSp>
      <p:sp>
        <p:nvSpPr>
          <p:cNvPr id="295" name="Google Shape;295;p30"/>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96" name="Google Shape;296;p30"/>
          <p:cNvSpPr txBox="1"/>
          <p:nvPr/>
        </p:nvSpPr>
        <p:spPr>
          <a:xfrm>
            <a:off x="8229625" y="1711775"/>
            <a:ext cx="9756000" cy="886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2880">
                <a:solidFill>
                  <a:srgbClr val="231F20"/>
                </a:solidFill>
                <a:latin typeface="Halant"/>
                <a:ea typeface="Halant"/>
                <a:cs typeface="Halant"/>
                <a:sym typeface="Halant"/>
              </a:rPr>
              <a:t>Directions:</a:t>
            </a:r>
            <a:r>
              <a:rPr lang="en-US" sz="2880">
                <a:solidFill>
                  <a:srgbClr val="231F20"/>
                </a:solidFill>
                <a:latin typeface="Halant"/>
                <a:ea typeface="Halant"/>
                <a:cs typeface="Halant"/>
                <a:sym typeface="Halant"/>
              </a:rPr>
              <a:t> Read the CLAIM. Then look at each supporting statement. Determine which claim tester is being used.</a:t>
            </a:r>
            <a:endParaRPr sz="100">
              <a:latin typeface="Halant"/>
              <a:ea typeface="Halant"/>
              <a:cs typeface="Halant"/>
              <a:sym typeface="Halant"/>
            </a:endParaRPr>
          </a:p>
        </p:txBody>
      </p:sp>
      <p:grpSp>
        <p:nvGrpSpPr>
          <p:cNvPr id="297" name="Google Shape;297;p30"/>
          <p:cNvGrpSpPr/>
          <p:nvPr/>
        </p:nvGrpSpPr>
        <p:grpSpPr>
          <a:xfrm>
            <a:off x="-254016" y="9230009"/>
            <a:ext cx="18796043" cy="937448"/>
            <a:chOff x="204" y="0"/>
            <a:chExt cx="25061391" cy="1249931"/>
          </a:xfrm>
        </p:grpSpPr>
        <p:grpSp>
          <p:nvGrpSpPr>
            <p:cNvPr id="298" name="Google Shape;298;p30"/>
            <p:cNvGrpSpPr/>
            <p:nvPr/>
          </p:nvGrpSpPr>
          <p:grpSpPr>
            <a:xfrm rot="5400000">
              <a:off x="12002369" y="-11663474"/>
              <a:ext cx="1249931" cy="24576878"/>
              <a:chOff x="0" y="-38100"/>
              <a:chExt cx="246900" cy="4854692"/>
            </a:xfrm>
          </p:grpSpPr>
          <p:sp>
            <p:nvSpPr>
              <p:cNvPr id="299" name="Google Shape;299;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00" name="Google Shape;300;p30"/>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01" name="Google Shape;301;p30"/>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02" name="Google Shape;302;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03" name="Google Shape;303;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304" name="Google Shape;304;p30"/>
          <p:cNvGrpSpPr/>
          <p:nvPr/>
        </p:nvGrpSpPr>
        <p:grpSpPr>
          <a:xfrm>
            <a:off x="50769" y="585152"/>
            <a:ext cx="8880118" cy="8644840"/>
            <a:chOff x="5337757" y="283102"/>
            <a:chExt cx="8880118" cy="8644840"/>
          </a:xfrm>
        </p:grpSpPr>
        <p:sp>
          <p:nvSpPr>
            <p:cNvPr id="305" name="Google Shape;305;p30"/>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06" name="Google Shape;306;p30"/>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07" name="Google Shape;307;p30"/>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INTUITION</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308" name="Google Shape;308;p30"/>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09" name="Google Shape;309;p30"/>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10" name="Google Shape;310;p30"/>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311" name="Google Shape;311;p30"/>
            <p:cNvGrpSpPr/>
            <p:nvPr/>
          </p:nvGrpSpPr>
          <p:grpSpPr>
            <a:xfrm>
              <a:off x="8332401" y="3163614"/>
              <a:ext cx="2722257" cy="2638902"/>
              <a:chOff x="8468185" y="3354606"/>
              <a:chExt cx="2451600" cy="2451600"/>
            </a:xfrm>
          </p:grpSpPr>
          <p:sp>
            <p:nvSpPr>
              <p:cNvPr id="312" name="Google Shape;312;p30"/>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13" name="Google Shape;313;p30"/>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314" name="Google Shape;314;p30"/>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AUTHORITY</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315" name="Google Shape;315;p30"/>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LOGIC</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316" name="Google Shape;316;p30"/>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EVIDENCE</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317" name="Google Shape;317;p30"/>
          <p:cNvSpPr txBox="1"/>
          <p:nvPr/>
        </p:nvSpPr>
        <p:spPr>
          <a:xfrm>
            <a:off x="9012075" y="2674475"/>
            <a:ext cx="9156000" cy="6628200"/>
          </a:xfrm>
          <a:prstGeom prst="rect">
            <a:avLst/>
          </a:prstGeom>
          <a:solidFill>
            <a:srgbClr val="D9D9D9"/>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900">
                <a:solidFill>
                  <a:schemeClr val="dk1"/>
                </a:solidFill>
                <a:latin typeface="Inter"/>
                <a:ea typeface="Inter"/>
                <a:cs typeface="Inter"/>
                <a:sym typeface="Inter"/>
              </a:rPr>
              <a:t>CLAIM: </a:t>
            </a:r>
            <a:r>
              <a:rPr lang="en-US" sz="2900">
                <a:solidFill>
                  <a:schemeClr val="dk1"/>
                </a:solidFill>
                <a:latin typeface="Inter"/>
                <a:ea typeface="Inter"/>
                <a:cs typeface="Inter"/>
                <a:sym typeface="Inter"/>
              </a:rPr>
              <a:t>“The Earth is round.”</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1:</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F1AF4B"/>
                </a:highlight>
                <a:latin typeface="Inter"/>
                <a:ea typeface="Inter"/>
                <a:cs typeface="Inter"/>
                <a:sym typeface="Inter"/>
              </a:rPr>
              <a:t>“My science teacher said the Earth is round.”</a:t>
            </a:r>
            <a:endParaRPr sz="2900">
              <a:solidFill>
                <a:schemeClr val="dk1"/>
              </a:solidFill>
              <a:highlight>
                <a:srgbClr val="F1AF4B"/>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2:</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38E0A4"/>
                </a:highlight>
                <a:latin typeface="Inter"/>
                <a:ea typeface="Inter"/>
                <a:cs typeface="Inter"/>
                <a:sym typeface="Inter"/>
              </a:rPr>
              <a:t>“This feels right because a lot of things I see in nature are round.”</a:t>
            </a:r>
            <a:endParaRPr sz="2900">
              <a:solidFill>
                <a:schemeClr val="dk1"/>
              </a:solidFill>
              <a:highlight>
                <a:srgbClr val="38E0A4"/>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3:</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6484F3"/>
                </a:highlight>
                <a:latin typeface="Inter"/>
                <a:ea typeface="Inter"/>
                <a:cs typeface="Inter"/>
                <a:sym typeface="Inter"/>
              </a:rPr>
              <a:t>“I’ve seen pictures from space that show the Earth is round.</a:t>
            </a:r>
            <a:endParaRPr sz="2900">
              <a:solidFill>
                <a:schemeClr val="dk1"/>
              </a:solidFill>
              <a:highlight>
                <a:srgbClr val="6484F3"/>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4:</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E95C3D"/>
                </a:highlight>
                <a:latin typeface="Inter"/>
                <a:ea typeface="Inter"/>
                <a:cs typeface="Inter"/>
                <a:sym typeface="Inter"/>
              </a:rPr>
              <a:t>“I’ve never heard of anyone falling off the edge of the Earth, so it might be round.</a:t>
            </a:r>
            <a:endParaRPr sz="29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p:txBody>
      </p:sp>
      <p:cxnSp>
        <p:nvCxnSpPr>
          <p:cNvPr id="318" name="Google Shape;318;p30"/>
          <p:cNvCxnSpPr/>
          <p:nvPr/>
        </p:nvCxnSpPr>
        <p:spPr>
          <a:xfrm flipH="1">
            <a:off x="7381175" y="3976525"/>
            <a:ext cx="1711200" cy="387000"/>
          </a:xfrm>
          <a:prstGeom prst="straightConnector1">
            <a:avLst/>
          </a:prstGeom>
          <a:noFill/>
          <a:ln cap="flat" cmpd="sng" w="38100">
            <a:solidFill>
              <a:srgbClr val="000000"/>
            </a:solidFill>
            <a:prstDash val="solid"/>
            <a:round/>
            <a:headEnd len="med" w="med" type="none"/>
            <a:tailEnd len="med" w="med" type="stealth"/>
          </a:ln>
        </p:spPr>
      </p:cxnSp>
      <p:cxnSp>
        <p:nvCxnSpPr>
          <p:cNvPr id="319" name="Google Shape;319;p30"/>
          <p:cNvCxnSpPr>
            <a:endCxn id="307" idx="2"/>
          </p:cNvCxnSpPr>
          <p:nvPr/>
        </p:nvCxnSpPr>
        <p:spPr>
          <a:xfrm rot="10800000">
            <a:off x="4406538" y="2751925"/>
            <a:ext cx="4752300" cy="2618400"/>
          </a:xfrm>
          <a:prstGeom prst="straightConnector1">
            <a:avLst/>
          </a:prstGeom>
          <a:noFill/>
          <a:ln cap="flat" cmpd="sng" w="38100">
            <a:solidFill>
              <a:srgbClr val="000000"/>
            </a:solidFill>
            <a:prstDash val="solid"/>
            <a:round/>
            <a:headEnd len="med" w="med" type="none"/>
            <a:tailEnd len="med" w="med" type="stealth"/>
          </a:ln>
        </p:spPr>
      </p:cxnSp>
      <p:cxnSp>
        <p:nvCxnSpPr>
          <p:cNvPr id="320" name="Google Shape;320;p30"/>
          <p:cNvCxnSpPr/>
          <p:nvPr/>
        </p:nvCxnSpPr>
        <p:spPr>
          <a:xfrm rot="10800000">
            <a:off x="2538550" y="5469925"/>
            <a:ext cx="6603600" cy="1592700"/>
          </a:xfrm>
          <a:prstGeom prst="straightConnector1">
            <a:avLst/>
          </a:prstGeom>
          <a:noFill/>
          <a:ln cap="flat" cmpd="sng" w="38100">
            <a:solidFill>
              <a:srgbClr val="000000"/>
            </a:solidFill>
            <a:prstDash val="solid"/>
            <a:round/>
            <a:headEnd len="med" w="med" type="none"/>
            <a:tailEnd len="med" w="med" type="stealth"/>
          </a:ln>
        </p:spPr>
      </p:cxnSp>
      <p:cxnSp>
        <p:nvCxnSpPr>
          <p:cNvPr id="321" name="Google Shape;321;p30"/>
          <p:cNvCxnSpPr/>
          <p:nvPr/>
        </p:nvCxnSpPr>
        <p:spPr>
          <a:xfrm rot="10800000">
            <a:off x="5658000" y="7925550"/>
            <a:ext cx="3600300" cy="729900"/>
          </a:xfrm>
          <a:prstGeom prst="straightConnector1">
            <a:avLst/>
          </a:prstGeom>
          <a:noFill/>
          <a:ln cap="flat" cmpd="sng" w="38100">
            <a:solidFill>
              <a:srgbClr val="000000"/>
            </a:solidFill>
            <a:prstDash val="solid"/>
            <a:round/>
            <a:headEnd len="med" w="med" type="none"/>
            <a:tailEnd len="med" w="med" type="stealth"/>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31"/>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27" name="Google Shape;327;p31"/>
          <p:cNvSpPr txBox="1"/>
          <p:nvPr/>
        </p:nvSpPr>
        <p:spPr>
          <a:xfrm>
            <a:off x="6404476" y="374550"/>
            <a:ext cx="93294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PRACTICE</a:t>
            </a:r>
            <a:endParaRPr/>
          </a:p>
        </p:txBody>
      </p:sp>
      <p:grpSp>
        <p:nvGrpSpPr>
          <p:cNvPr id="328" name="Google Shape;328;p31"/>
          <p:cNvGrpSpPr/>
          <p:nvPr/>
        </p:nvGrpSpPr>
        <p:grpSpPr>
          <a:xfrm>
            <a:off x="15859155" y="-98041"/>
            <a:ext cx="1562625" cy="1771271"/>
            <a:chOff x="0" y="-130721"/>
            <a:chExt cx="2083500" cy="2361695"/>
          </a:xfrm>
        </p:grpSpPr>
        <p:grpSp>
          <p:nvGrpSpPr>
            <p:cNvPr id="329" name="Google Shape;329;p31"/>
            <p:cNvGrpSpPr/>
            <p:nvPr/>
          </p:nvGrpSpPr>
          <p:grpSpPr>
            <a:xfrm>
              <a:off x="75599" y="-130721"/>
              <a:ext cx="1932614" cy="2361695"/>
              <a:chOff x="0" y="-47625"/>
              <a:chExt cx="704100" cy="860425"/>
            </a:xfrm>
          </p:grpSpPr>
          <p:sp>
            <p:nvSpPr>
              <p:cNvPr id="330" name="Google Shape;330;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31"/>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32" name="Google Shape;332;p3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7</a:t>
              </a:r>
              <a:endParaRPr>
                <a:solidFill>
                  <a:schemeClr val="dk1"/>
                </a:solidFill>
              </a:endParaRPr>
            </a:p>
          </p:txBody>
        </p:sp>
      </p:grpSp>
      <p:sp>
        <p:nvSpPr>
          <p:cNvPr id="333" name="Google Shape;333;p31"/>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34" name="Google Shape;334;p31"/>
          <p:cNvSpPr txBox="1"/>
          <p:nvPr/>
        </p:nvSpPr>
        <p:spPr>
          <a:xfrm>
            <a:off x="8229625" y="1711775"/>
            <a:ext cx="9756000" cy="886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2880">
                <a:solidFill>
                  <a:srgbClr val="231F20"/>
                </a:solidFill>
                <a:latin typeface="Halant"/>
                <a:ea typeface="Halant"/>
                <a:cs typeface="Halant"/>
                <a:sym typeface="Halant"/>
              </a:rPr>
              <a:t>Directions:</a:t>
            </a:r>
            <a:r>
              <a:rPr lang="en-US" sz="2880">
                <a:solidFill>
                  <a:srgbClr val="231F20"/>
                </a:solidFill>
                <a:latin typeface="Halant"/>
                <a:ea typeface="Halant"/>
                <a:cs typeface="Halant"/>
                <a:sym typeface="Halant"/>
              </a:rPr>
              <a:t> Read the CLAIM. Then look at each supporting statement. Determine which claim tester is being used.</a:t>
            </a:r>
            <a:endParaRPr sz="100">
              <a:latin typeface="Halant"/>
              <a:ea typeface="Halant"/>
              <a:cs typeface="Halant"/>
              <a:sym typeface="Halant"/>
            </a:endParaRPr>
          </a:p>
        </p:txBody>
      </p:sp>
      <p:grpSp>
        <p:nvGrpSpPr>
          <p:cNvPr id="335" name="Google Shape;335;p31"/>
          <p:cNvGrpSpPr/>
          <p:nvPr/>
        </p:nvGrpSpPr>
        <p:grpSpPr>
          <a:xfrm>
            <a:off x="-254016" y="9230009"/>
            <a:ext cx="18796043" cy="937448"/>
            <a:chOff x="204" y="0"/>
            <a:chExt cx="25061391" cy="1249931"/>
          </a:xfrm>
        </p:grpSpPr>
        <p:grpSp>
          <p:nvGrpSpPr>
            <p:cNvPr id="336" name="Google Shape;336;p31"/>
            <p:cNvGrpSpPr/>
            <p:nvPr/>
          </p:nvGrpSpPr>
          <p:grpSpPr>
            <a:xfrm rot="5400000">
              <a:off x="12002369" y="-11663474"/>
              <a:ext cx="1249931" cy="24576878"/>
              <a:chOff x="0" y="-38100"/>
              <a:chExt cx="246900" cy="4854692"/>
            </a:xfrm>
          </p:grpSpPr>
          <p:sp>
            <p:nvSpPr>
              <p:cNvPr id="337" name="Google Shape;337;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38" name="Google Shape;338;p31"/>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39" name="Google Shape;339;p31"/>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40" name="Google Shape;340;p3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41" name="Google Shape;341;p3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342" name="Google Shape;342;p31"/>
          <p:cNvGrpSpPr/>
          <p:nvPr/>
        </p:nvGrpSpPr>
        <p:grpSpPr>
          <a:xfrm>
            <a:off x="50769" y="585152"/>
            <a:ext cx="8880118" cy="8644840"/>
            <a:chOff x="5337757" y="283102"/>
            <a:chExt cx="8880118" cy="8644840"/>
          </a:xfrm>
        </p:grpSpPr>
        <p:sp>
          <p:nvSpPr>
            <p:cNvPr id="343" name="Google Shape;343;p31"/>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44" name="Google Shape;344;p31"/>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45" name="Google Shape;345;p31"/>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INTUITION</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346" name="Google Shape;346;p31"/>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47" name="Google Shape;347;p31"/>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48" name="Google Shape;348;p31"/>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349" name="Google Shape;349;p31"/>
            <p:cNvGrpSpPr/>
            <p:nvPr/>
          </p:nvGrpSpPr>
          <p:grpSpPr>
            <a:xfrm>
              <a:off x="8332401" y="3163614"/>
              <a:ext cx="2722257" cy="2638902"/>
              <a:chOff x="8468185" y="3354606"/>
              <a:chExt cx="2451600" cy="2451600"/>
            </a:xfrm>
          </p:grpSpPr>
          <p:sp>
            <p:nvSpPr>
              <p:cNvPr id="350" name="Google Shape;350;p31"/>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51" name="Google Shape;351;p31"/>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352" name="Google Shape;352;p31"/>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AUTHORITY</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353" name="Google Shape;353;p31"/>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LOGIC</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354" name="Google Shape;354;p31"/>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EVIDENCE</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355" name="Google Shape;355;p31"/>
          <p:cNvSpPr txBox="1"/>
          <p:nvPr/>
        </p:nvSpPr>
        <p:spPr>
          <a:xfrm>
            <a:off x="9012075" y="2674475"/>
            <a:ext cx="9156000" cy="6628200"/>
          </a:xfrm>
          <a:prstGeom prst="rect">
            <a:avLst/>
          </a:prstGeom>
          <a:solidFill>
            <a:srgbClr val="D9D9D9"/>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900">
                <a:solidFill>
                  <a:schemeClr val="dk1"/>
                </a:solidFill>
                <a:latin typeface="Inter"/>
                <a:ea typeface="Inter"/>
                <a:cs typeface="Inter"/>
                <a:sym typeface="Inter"/>
              </a:rPr>
              <a:t>CLAIM: </a:t>
            </a:r>
            <a:r>
              <a:rPr lang="en-US" sz="2900">
                <a:solidFill>
                  <a:schemeClr val="dk1"/>
                </a:solidFill>
                <a:latin typeface="Inter"/>
                <a:ea typeface="Inter"/>
                <a:cs typeface="Inter"/>
                <a:sym typeface="Inter"/>
              </a:rPr>
              <a:t>“Smoking is harmful to your health”</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1:</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“Numerous studies show a high correlation between smoking and lung cancer.”</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2:</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“The Surgeon General warns that smoking causes cancer and other diseases.”</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3:</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“Smoking immediately causes coughing and discomfort so it isn’t healthy.”</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4:</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“I don’t think many athletes smoke.”</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32"/>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61" name="Google Shape;361;p32"/>
          <p:cNvSpPr txBox="1"/>
          <p:nvPr/>
        </p:nvSpPr>
        <p:spPr>
          <a:xfrm>
            <a:off x="6404476" y="374550"/>
            <a:ext cx="93294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PRACTICE</a:t>
            </a:r>
            <a:endParaRPr/>
          </a:p>
        </p:txBody>
      </p:sp>
      <p:grpSp>
        <p:nvGrpSpPr>
          <p:cNvPr id="362" name="Google Shape;362;p32"/>
          <p:cNvGrpSpPr/>
          <p:nvPr/>
        </p:nvGrpSpPr>
        <p:grpSpPr>
          <a:xfrm>
            <a:off x="15859155" y="-98041"/>
            <a:ext cx="1562625" cy="1771271"/>
            <a:chOff x="0" y="-130721"/>
            <a:chExt cx="2083500" cy="2361695"/>
          </a:xfrm>
        </p:grpSpPr>
        <p:grpSp>
          <p:nvGrpSpPr>
            <p:cNvPr id="363" name="Google Shape;363;p32"/>
            <p:cNvGrpSpPr/>
            <p:nvPr/>
          </p:nvGrpSpPr>
          <p:grpSpPr>
            <a:xfrm>
              <a:off x="75599" y="-130721"/>
              <a:ext cx="1932614" cy="2361695"/>
              <a:chOff x="0" y="-47625"/>
              <a:chExt cx="704100" cy="860425"/>
            </a:xfrm>
          </p:grpSpPr>
          <p:sp>
            <p:nvSpPr>
              <p:cNvPr id="364" name="Google Shape;364;p3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3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66" name="Google Shape;366;p32"/>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8</a:t>
              </a:r>
              <a:endParaRPr>
                <a:solidFill>
                  <a:schemeClr val="dk1"/>
                </a:solidFill>
              </a:endParaRPr>
            </a:p>
          </p:txBody>
        </p:sp>
      </p:grpSp>
      <p:sp>
        <p:nvSpPr>
          <p:cNvPr id="367" name="Google Shape;367;p32"/>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68" name="Google Shape;368;p32"/>
          <p:cNvSpPr txBox="1"/>
          <p:nvPr/>
        </p:nvSpPr>
        <p:spPr>
          <a:xfrm>
            <a:off x="8229625" y="1711775"/>
            <a:ext cx="9756000" cy="886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2880">
                <a:solidFill>
                  <a:srgbClr val="231F20"/>
                </a:solidFill>
                <a:latin typeface="Halant"/>
                <a:ea typeface="Halant"/>
                <a:cs typeface="Halant"/>
                <a:sym typeface="Halant"/>
              </a:rPr>
              <a:t>Directions:</a:t>
            </a:r>
            <a:r>
              <a:rPr lang="en-US" sz="2880">
                <a:solidFill>
                  <a:srgbClr val="231F20"/>
                </a:solidFill>
                <a:latin typeface="Halant"/>
                <a:ea typeface="Halant"/>
                <a:cs typeface="Halant"/>
                <a:sym typeface="Halant"/>
              </a:rPr>
              <a:t> Read the CLAIM. Then look at each supporting statement. Determine which claim tester is being used.</a:t>
            </a:r>
            <a:endParaRPr sz="100">
              <a:latin typeface="Halant"/>
              <a:ea typeface="Halant"/>
              <a:cs typeface="Halant"/>
              <a:sym typeface="Halant"/>
            </a:endParaRPr>
          </a:p>
        </p:txBody>
      </p:sp>
      <p:grpSp>
        <p:nvGrpSpPr>
          <p:cNvPr id="369" name="Google Shape;369;p32"/>
          <p:cNvGrpSpPr/>
          <p:nvPr/>
        </p:nvGrpSpPr>
        <p:grpSpPr>
          <a:xfrm>
            <a:off x="-254016" y="9230009"/>
            <a:ext cx="18796043" cy="937448"/>
            <a:chOff x="204" y="0"/>
            <a:chExt cx="25061391" cy="1249931"/>
          </a:xfrm>
        </p:grpSpPr>
        <p:grpSp>
          <p:nvGrpSpPr>
            <p:cNvPr id="370" name="Google Shape;370;p32"/>
            <p:cNvGrpSpPr/>
            <p:nvPr/>
          </p:nvGrpSpPr>
          <p:grpSpPr>
            <a:xfrm rot="5400000">
              <a:off x="12002369" y="-11663474"/>
              <a:ext cx="1249931" cy="24576878"/>
              <a:chOff x="0" y="-38100"/>
              <a:chExt cx="246900" cy="4854692"/>
            </a:xfrm>
          </p:grpSpPr>
          <p:sp>
            <p:nvSpPr>
              <p:cNvPr id="371" name="Google Shape;371;p3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72" name="Google Shape;372;p3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73" name="Google Shape;373;p32"/>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74" name="Google Shape;374;p3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75" name="Google Shape;375;p3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376" name="Google Shape;376;p32"/>
          <p:cNvGrpSpPr/>
          <p:nvPr/>
        </p:nvGrpSpPr>
        <p:grpSpPr>
          <a:xfrm>
            <a:off x="50769" y="585152"/>
            <a:ext cx="8880118" cy="8644840"/>
            <a:chOff x="5337757" y="283102"/>
            <a:chExt cx="8880118" cy="8644840"/>
          </a:xfrm>
        </p:grpSpPr>
        <p:sp>
          <p:nvSpPr>
            <p:cNvPr id="377" name="Google Shape;377;p32"/>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78" name="Google Shape;378;p32"/>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79" name="Google Shape;379;p32"/>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INTUITION</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380" name="Google Shape;380;p32"/>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81" name="Google Shape;381;p32"/>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82" name="Google Shape;382;p32"/>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383" name="Google Shape;383;p32"/>
            <p:cNvGrpSpPr/>
            <p:nvPr/>
          </p:nvGrpSpPr>
          <p:grpSpPr>
            <a:xfrm>
              <a:off x="8332401" y="3163614"/>
              <a:ext cx="2722257" cy="2638902"/>
              <a:chOff x="8468185" y="3354606"/>
              <a:chExt cx="2451600" cy="2451600"/>
            </a:xfrm>
          </p:grpSpPr>
          <p:sp>
            <p:nvSpPr>
              <p:cNvPr id="384" name="Google Shape;384;p32"/>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85" name="Google Shape;385;p32"/>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386" name="Google Shape;386;p32"/>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AUTHORITY</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387" name="Google Shape;387;p32"/>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LOGIC</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388" name="Google Shape;388;p32"/>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EVIDENCE</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389" name="Google Shape;389;p32"/>
          <p:cNvSpPr txBox="1"/>
          <p:nvPr/>
        </p:nvSpPr>
        <p:spPr>
          <a:xfrm>
            <a:off x="9012075" y="2674475"/>
            <a:ext cx="9156000" cy="6628200"/>
          </a:xfrm>
          <a:prstGeom prst="rect">
            <a:avLst/>
          </a:prstGeom>
          <a:solidFill>
            <a:srgbClr val="D9D9D9"/>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900">
                <a:solidFill>
                  <a:schemeClr val="dk1"/>
                </a:solidFill>
                <a:latin typeface="Inter"/>
                <a:ea typeface="Inter"/>
                <a:cs typeface="Inter"/>
                <a:sym typeface="Inter"/>
              </a:rPr>
              <a:t>CLAIM: </a:t>
            </a:r>
            <a:r>
              <a:rPr lang="en-US" sz="2900">
                <a:solidFill>
                  <a:schemeClr val="dk1"/>
                </a:solidFill>
                <a:latin typeface="Inter"/>
                <a:ea typeface="Inter"/>
                <a:cs typeface="Inter"/>
                <a:sym typeface="Inter"/>
              </a:rPr>
              <a:t>“Smoking is harmful to your health”</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1:</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6484F3"/>
                </a:highlight>
                <a:latin typeface="Inter"/>
                <a:ea typeface="Inter"/>
                <a:cs typeface="Inter"/>
                <a:sym typeface="Inter"/>
              </a:rPr>
              <a:t>“Numerous studies show a high correlation between smoking and lung cancer.”</a:t>
            </a:r>
            <a:endParaRPr sz="2900">
              <a:solidFill>
                <a:schemeClr val="dk1"/>
              </a:solidFill>
              <a:highlight>
                <a:srgbClr val="6484F3"/>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2:</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F1AF4B"/>
                </a:highlight>
                <a:latin typeface="Inter"/>
                <a:ea typeface="Inter"/>
                <a:cs typeface="Inter"/>
                <a:sym typeface="Inter"/>
              </a:rPr>
              <a:t>“The Surgeon General warns that smoking causes cancer and other diseases.”</a:t>
            </a:r>
            <a:endParaRPr sz="2900">
              <a:solidFill>
                <a:schemeClr val="dk1"/>
              </a:solidFill>
              <a:highlight>
                <a:srgbClr val="F1AF4B"/>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3:</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E95C3D"/>
                </a:highlight>
                <a:latin typeface="Inter"/>
                <a:ea typeface="Inter"/>
                <a:cs typeface="Inter"/>
                <a:sym typeface="Inter"/>
              </a:rPr>
              <a:t>“Smoking immediately causes coughing and discomfort so it isn’t healthy.”</a:t>
            </a:r>
            <a:endParaRPr sz="29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4:</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38E0A4"/>
                </a:highlight>
                <a:latin typeface="Inter"/>
                <a:ea typeface="Inter"/>
                <a:cs typeface="Inter"/>
                <a:sym typeface="Inter"/>
              </a:rPr>
              <a:t>“I don’t think many athletes smoke.”</a:t>
            </a:r>
            <a:endParaRPr sz="2900">
              <a:solidFill>
                <a:schemeClr val="dk1"/>
              </a:solidFill>
              <a:highlight>
                <a:srgbClr val="38E0A4"/>
              </a:highlight>
              <a:latin typeface="Inter"/>
              <a:ea typeface="Inter"/>
              <a:cs typeface="Inter"/>
              <a:sym typeface="Inter"/>
            </a:endParaRPr>
          </a:p>
          <a:p>
            <a:pPr indent="0" lvl="0" marL="0" rtl="0" algn="l">
              <a:spcBef>
                <a:spcPts val="0"/>
              </a:spcBef>
              <a:spcAft>
                <a:spcPts val="0"/>
              </a:spcAft>
              <a:buNone/>
            </a:pPr>
            <a:r>
              <a:t/>
            </a:r>
            <a:endParaRPr b="1"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p:txBody>
      </p:sp>
      <p:cxnSp>
        <p:nvCxnSpPr>
          <p:cNvPr id="390" name="Google Shape;390;p32"/>
          <p:cNvCxnSpPr/>
          <p:nvPr/>
        </p:nvCxnSpPr>
        <p:spPr>
          <a:xfrm flipH="1">
            <a:off x="2737775" y="3976525"/>
            <a:ext cx="6354600" cy="132900"/>
          </a:xfrm>
          <a:prstGeom prst="straightConnector1">
            <a:avLst/>
          </a:prstGeom>
          <a:noFill/>
          <a:ln cap="flat" cmpd="sng" w="38100">
            <a:solidFill>
              <a:srgbClr val="000000"/>
            </a:solidFill>
            <a:prstDash val="solid"/>
            <a:round/>
            <a:headEnd len="med" w="med" type="none"/>
            <a:tailEnd len="med" w="med" type="stealth"/>
          </a:ln>
        </p:spPr>
      </p:cxnSp>
      <p:cxnSp>
        <p:nvCxnSpPr>
          <p:cNvPr id="391" name="Google Shape;391;p32"/>
          <p:cNvCxnSpPr/>
          <p:nvPr/>
        </p:nvCxnSpPr>
        <p:spPr>
          <a:xfrm rot="10800000">
            <a:off x="7980675" y="5448175"/>
            <a:ext cx="1509900" cy="502800"/>
          </a:xfrm>
          <a:prstGeom prst="straightConnector1">
            <a:avLst/>
          </a:prstGeom>
          <a:noFill/>
          <a:ln cap="flat" cmpd="sng" w="38100">
            <a:solidFill>
              <a:srgbClr val="000000"/>
            </a:solidFill>
            <a:prstDash val="solid"/>
            <a:round/>
            <a:headEnd len="med" w="med" type="none"/>
            <a:tailEnd len="med" w="med" type="stealth"/>
          </a:ln>
        </p:spPr>
      </p:cxnSp>
      <p:cxnSp>
        <p:nvCxnSpPr>
          <p:cNvPr id="392" name="Google Shape;392;p32"/>
          <p:cNvCxnSpPr/>
          <p:nvPr/>
        </p:nvCxnSpPr>
        <p:spPr>
          <a:xfrm flipH="1">
            <a:off x="5558350" y="7062625"/>
            <a:ext cx="3583800" cy="265500"/>
          </a:xfrm>
          <a:prstGeom prst="straightConnector1">
            <a:avLst/>
          </a:prstGeom>
          <a:noFill/>
          <a:ln cap="flat" cmpd="sng" w="38100">
            <a:solidFill>
              <a:srgbClr val="000000"/>
            </a:solidFill>
            <a:prstDash val="solid"/>
            <a:round/>
            <a:headEnd len="med" w="med" type="none"/>
            <a:tailEnd len="med" w="med" type="stealth"/>
          </a:ln>
        </p:spPr>
      </p:cxnSp>
      <p:cxnSp>
        <p:nvCxnSpPr>
          <p:cNvPr id="393" name="Google Shape;393;p32"/>
          <p:cNvCxnSpPr/>
          <p:nvPr/>
        </p:nvCxnSpPr>
        <p:spPr>
          <a:xfrm rot="10800000">
            <a:off x="4994100" y="3047250"/>
            <a:ext cx="4264200" cy="5608200"/>
          </a:xfrm>
          <a:prstGeom prst="straightConnector1">
            <a:avLst/>
          </a:prstGeom>
          <a:noFill/>
          <a:ln cap="flat" cmpd="sng" w="38100">
            <a:solidFill>
              <a:srgbClr val="000000"/>
            </a:solidFill>
            <a:prstDash val="solid"/>
            <a:round/>
            <a:headEnd len="med" w="med" type="none"/>
            <a:tailEnd len="med" w="med" type="stealth"/>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33"/>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99" name="Google Shape;399;p33"/>
          <p:cNvSpPr txBox="1"/>
          <p:nvPr/>
        </p:nvSpPr>
        <p:spPr>
          <a:xfrm>
            <a:off x="6404476" y="374550"/>
            <a:ext cx="93294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PRACTICE</a:t>
            </a:r>
            <a:endParaRPr/>
          </a:p>
        </p:txBody>
      </p:sp>
      <p:grpSp>
        <p:nvGrpSpPr>
          <p:cNvPr id="400" name="Google Shape;400;p33"/>
          <p:cNvGrpSpPr/>
          <p:nvPr/>
        </p:nvGrpSpPr>
        <p:grpSpPr>
          <a:xfrm>
            <a:off x="15859155" y="-98041"/>
            <a:ext cx="1562625" cy="1771271"/>
            <a:chOff x="0" y="-130721"/>
            <a:chExt cx="2083500" cy="2361695"/>
          </a:xfrm>
        </p:grpSpPr>
        <p:grpSp>
          <p:nvGrpSpPr>
            <p:cNvPr id="401" name="Google Shape;401;p33"/>
            <p:cNvGrpSpPr/>
            <p:nvPr/>
          </p:nvGrpSpPr>
          <p:grpSpPr>
            <a:xfrm>
              <a:off x="75599" y="-130721"/>
              <a:ext cx="1932614" cy="2361695"/>
              <a:chOff x="0" y="-47625"/>
              <a:chExt cx="704100" cy="860425"/>
            </a:xfrm>
          </p:grpSpPr>
          <p:sp>
            <p:nvSpPr>
              <p:cNvPr id="402" name="Google Shape;402;p3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33"/>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04" name="Google Shape;404;p33"/>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9</a:t>
              </a:r>
              <a:endParaRPr>
                <a:solidFill>
                  <a:schemeClr val="dk1"/>
                </a:solidFill>
              </a:endParaRPr>
            </a:p>
          </p:txBody>
        </p:sp>
      </p:grpSp>
      <p:sp>
        <p:nvSpPr>
          <p:cNvPr id="405" name="Google Shape;405;p33"/>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406" name="Google Shape;406;p33"/>
          <p:cNvSpPr txBox="1"/>
          <p:nvPr/>
        </p:nvSpPr>
        <p:spPr>
          <a:xfrm>
            <a:off x="8229625" y="1711775"/>
            <a:ext cx="9756000" cy="886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2880">
                <a:solidFill>
                  <a:srgbClr val="231F20"/>
                </a:solidFill>
                <a:latin typeface="Halant"/>
                <a:ea typeface="Halant"/>
                <a:cs typeface="Halant"/>
                <a:sym typeface="Halant"/>
              </a:rPr>
              <a:t>Directions:</a:t>
            </a:r>
            <a:r>
              <a:rPr lang="en-US" sz="2880">
                <a:solidFill>
                  <a:srgbClr val="231F20"/>
                </a:solidFill>
                <a:latin typeface="Halant"/>
                <a:ea typeface="Halant"/>
                <a:cs typeface="Halant"/>
                <a:sym typeface="Halant"/>
              </a:rPr>
              <a:t> Read the CLAIM. Then look at each supporting statement. Determine which claim tester is being used.</a:t>
            </a:r>
            <a:endParaRPr sz="100">
              <a:latin typeface="Halant"/>
              <a:ea typeface="Halant"/>
              <a:cs typeface="Halant"/>
              <a:sym typeface="Halant"/>
            </a:endParaRPr>
          </a:p>
        </p:txBody>
      </p:sp>
      <p:grpSp>
        <p:nvGrpSpPr>
          <p:cNvPr id="407" name="Google Shape;407;p33"/>
          <p:cNvGrpSpPr/>
          <p:nvPr/>
        </p:nvGrpSpPr>
        <p:grpSpPr>
          <a:xfrm>
            <a:off x="-254016" y="9230009"/>
            <a:ext cx="18796043" cy="937448"/>
            <a:chOff x="204" y="0"/>
            <a:chExt cx="25061391" cy="1249931"/>
          </a:xfrm>
        </p:grpSpPr>
        <p:grpSp>
          <p:nvGrpSpPr>
            <p:cNvPr id="408" name="Google Shape;408;p33"/>
            <p:cNvGrpSpPr/>
            <p:nvPr/>
          </p:nvGrpSpPr>
          <p:grpSpPr>
            <a:xfrm rot="5400000">
              <a:off x="12002369" y="-11663474"/>
              <a:ext cx="1249931" cy="24576878"/>
              <a:chOff x="0" y="-38100"/>
              <a:chExt cx="246900" cy="4854692"/>
            </a:xfrm>
          </p:grpSpPr>
          <p:sp>
            <p:nvSpPr>
              <p:cNvPr id="409" name="Google Shape;409;p3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10" name="Google Shape;410;p33"/>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11" name="Google Shape;411;p33"/>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12" name="Google Shape;412;p3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13" name="Google Shape;413;p3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414" name="Google Shape;414;p33"/>
          <p:cNvGrpSpPr/>
          <p:nvPr/>
        </p:nvGrpSpPr>
        <p:grpSpPr>
          <a:xfrm>
            <a:off x="50769" y="585152"/>
            <a:ext cx="8880118" cy="8644840"/>
            <a:chOff x="5337757" y="283102"/>
            <a:chExt cx="8880118" cy="8644840"/>
          </a:xfrm>
        </p:grpSpPr>
        <p:sp>
          <p:nvSpPr>
            <p:cNvPr id="415" name="Google Shape;415;p33"/>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16" name="Google Shape;416;p33"/>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17" name="Google Shape;417;p33"/>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INTUITION</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418" name="Google Shape;418;p33"/>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19" name="Google Shape;419;p33"/>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20" name="Google Shape;420;p33"/>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421" name="Google Shape;421;p33"/>
            <p:cNvGrpSpPr/>
            <p:nvPr/>
          </p:nvGrpSpPr>
          <p:grpSpPr>
            <a:xfrm>
              <a:off x="8332401" y="3163614"/>
              <a:ext cx="2722257" cy="2638902"/>
              <a:chOff x="8468185" y="3354606"/>
              <a:chExt cx="2451600" cy="2451600"/>
            </a:xfrm>
          </p:grpSpPr>
          <p:sp>
            <p:nvSpPr>
              <p:cNvPr id="422" name="Google Shape;422;p33"/>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23" name="Google Shape;423;p33"/>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424" name="Google Shape;424;p33"/>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AUTHORITY</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425" name="Google Shape;425;p33"/>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LOGIC</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426" name="Google Shape;426;p33"/>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EVIDENCE</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427" name="Google Shape;427;p33"/>
          <p:cNvSpPr txBox="1"/>
          <p:nvPr/>
        </p:nvSpPr>
        <p:spPr>
          <a:xfrm>
            <a:off x="9012075" y="2674475"/>
            <a:ext cx="9156000" cy="6628200"/>
          </a:xfrm>
          <a:prstGeom prst="rect">
            <a:avLst/>
          </a:prstGeom>
          <a:solidFill>
            <a:srgbClr val="D9D9D9"/>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900">
                <a:solidFill>
                  <a:schemeClr val="dk1"/>
                </a:solidFill>
                <a:latin typeface="Inter"/>
                <a:ea typeface="Inter"/>
                <a:cs typeface="Inter"/>
                <a:sym typeface="Inter"/>
              </a:rPr>
              <a:t>CLAIM: </a:t>
            </a:r>
            <a:r>
              <a:rPr lang="en-US" sz="2900">
                <a:solidFill>
                  <a:schemeClr val="dk1"/>
                </a:solidFill>
                <a:latin typeface="Inter"/>
                <a:ea typeface="Inter"/>
                <a:cs typeface="Inter"/>
                <a:sym typeface="Inter"/>
              </a:rPr>
              <a:t>“Social media influences public opinion.”</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1:</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“Campaign managers for political figures emphasize using social media during elections.”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2:</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“Why else would companies spend millions on social media advertising?”</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3:</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“After I am online, I want certain products more.”</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4:</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“Recent polls show that many people use social media as their main source of news.”</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