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alant"/>
      <p:bold r:id="rId13"/>
    </p:embeddedFont>
    <p:embeddedFont>
      <p:font typeface="Inter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alant-bold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bold.fntdata"/><Relationship Id="rId14" Type="http://schemas.openxmlformats.org/officeDocument/2006/relationships/font" Target="fonts/Inter-regular.fntdata"/><Relationship Id="rId17" Type="http://schemas.openxmlformats.org/officeDocument/2006/relationships/font" Target="fonts/Inter-boldItalic.fntdata"/><Relationship Id="rId16" Type="http://schemas.openxmlformats.org/officeDocument/2006/relationships/font" Target="fonts/Inter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a4c8e3b82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2a4c8e3b82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109b2299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5f109b2299_0_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6179ae93bf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36179ae93bf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2b28340b15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32b28340b15_0_10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66f756d310_0_2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366f756d310_0_2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66f756d310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366f756d310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66f756d310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366f756d310_0_13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5" name="Google Shape;65;p13"/>
          <p:cNvSpPr txBox="1"/>
          <p:nvPr/>
        </p:nvSpPr>
        <p:spPr>
          <a:xfrm>
            <a:off x="2411126" y="3609029"/>
            <a:ext cx="63126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3: Seeds of Civilization</a:t>
            </a:r>
            <a:endParaRPr sz="300"/>
          </a:p>
        </p:txBody>
      </p:sp>
      <p:sp>
        <p:nvSpPr>
          <p:cNvPr id="66" name="Google Shape;66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7" name="Google Shape;67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8" name="Google Shape;68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9" name="Google Shape;69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0" name="Google Shape;70;p13"/>
          <p:cNvSpPr txBox="1"/>
          <p:nvPr/>
        </p:nvSpPr>
        <p:spPr>
          <a:xfrm>
            <a:off x="2411125" y="1362288"/>
            <a:ext cx="65022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KINGDOM OF MEROE</a:t>
            </a:r>
            <a:endParaRPr sz="6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2286000" y="1647975"/>
            <a:ext cx="6374400" cy="28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Contextualization </a:t>
            </a:r>
            <a:r>
              <a:rPr b="1"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&amp; Sourcing </a:t>
            </a:r>
            <a:r>
              <a:rPr b="1"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- </a:t>
            </a: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interpreting historical events, developments, or processes in light of the surrounding historical context. </a:t>
            </a: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It also means understanding key information about a historical source, such as its purpose, perspective, and reliability as a piece of evidence.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7420371" y="3904612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362324" y="836613"/>
            <a:ext cx="84195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HISTORICAL THINKING SKILL</a:t>
            </a:r>
            <a:endParaRPr sz="4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40228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91" name="Google Shape;9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3475" y="2024375"/>
            <a:ext cx="1640725" cy="164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 txBox="1"/>
          <p:nvPr/>
        </p:nvSpPr>
        <p:spPr>
          <a:xfrm>
            <a:off x="2286000" y="1647975"/>
            <a:ext cx="63744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Historical Significance - </a:t>
            </a:r>
            <a:r>
              <a:rPr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identifying and exploring the reasons why historical people, places, events, or ideas are worth remembering; that is, their historical significance.</a:t>
            </a:r>
            <a:endParaRPr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7" name="Google Shape;97;p15"/>
          <p:cNvSpPr/>
          <p:nvPr/>
        </p:nvSpPr>
        <p:spPr>
          <a:xfrm>
            <a:off x="7420371" y="3904612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8" name="Google Shape;98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9" name="Google Shape;99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0" name="Google Shape;100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1" name="Google Shape;101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2" name="Google Shape;102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103" name="Google Shape;103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4" name="Google Shape;104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05" name="Google Shape;105;p15"/>
          <p:cNvSpPr txBox="1"/>
          <p:nvPr/>
        </p:nvSpPr>
        <p:spPr>
          <a:xfrm>
            <a:off x="362324" y="836613"/>
            <a:ext cx="84195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HISTORICAL THINKING SKILL</a:t>
            </a:r>
            <a:endParaRPr sz="400"/>
          </a:p>
        </p:txBody>
      </p:sp>
      <p:grpSp>
        <p:nvGrpSpPr>
          <p:cNvPr id="106" name="Google Shape;106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7" name="Google Shape;107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8" name="Google Shape;108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" name="Google Shape;109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0" name="Google Shape;110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11" name="Google Shape;111;p15"/>
          <p:cNvSpPr/>
          <p:nvPr/>
        </p:nvSpPr>
        <p:spPr>
          <a:xfrm>
            <a:off x="-1313786" y="-40228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12" name="Google Shape;11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2400" y="1887350"/>
            <a:ext cx="1491625" cy="149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6"/>
          <p:cNvSpPr txBox="1"/>
          <p:nvPr/>
        </p:nvSpPr>
        <p:spPr>
          <a:xfrm>
            <a:off x="895670" y="1981390"/>
            <a:ext cx="7352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stories do artifacts and ancient texts tell about the Kingdom of Meroë?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8" name="Google Shape;118;p1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19" name="Google Shape;119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20" name="Google Shape;120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21" name="Google Shape;121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22" name="Google Shape;122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3" name="Google Shape;123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124" name="Google Shape;124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5" name="Google Shape;125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26" name="Google Shape;126;p16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127" name="Google Shape;127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28" name="Google Shape;128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9" name="Google Shape;129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" name="Google Shape;130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1" name="Google Shape;131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32" name="Google Shape;132;p1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62175" y="0"/>
            <a:ext cx="4485508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8" name="Google Shape;138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39" name="Google Shape;139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40" name="Google Shape;140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" name="Google Shape;141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2" name="Google Shape;142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43" name="Google Shape;143;p17"/>
          <p:cNvSpPr/>
          <p:nvPr/>
        </p:nvSpPr>
        <p:spPr>
          <a:xfrm>
            <a:off x="-1503861" y="-131843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4" name="Google Shape;144;p17"/>
          <p:cNvSpPr/>
          <p:nvPr/>
        </p:nvSpPr>
        <p:spPr>
          <a:xfrm>
            <a:off x="6882084" y="3979574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5" name="Google Shape;145;p17"/>
          <p:cNvSpPr txBox="1"/>
          <p:nvPr/>
        </p:nvSpPr>
        <p:spPr>
          <a:xfrm>
            <a:off x="219350" y="4335425"/>
            <a:ext cx="1934400" cy="70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Kushite heartland, and Kushite Empire of the Twenty-fifth Dynasty of Egypt, c. 700 BC. CC-BY-SA</a:t>
            </a:r>
            <a:endParaRPr sz="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8"/>
          <p:cNvSpPr txBox="1"/>
          <p:nvPr/>
        </p:nvSpPr>
        <p:spPr>
          <a:xfrm>
            <a:off x="514350" y="326625"/>
            <a:ext cx="8115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GALLERY WALK</a:t>
            </a:r>
            <a:endParaRPr b="1" sz="4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151" name="Google Shape;151;p18"/>
          <p:cNvGrpSpPr/>
          <p:nvPr/>
        </p:nvGrpSpPr>
        <p:grpSpPr>
          <a:xfrm>
            <a:off x="7892365" y="5"/>
            <a:ext cx="781313" cy="885635"/>
            <a:chOff x="0" y="-130721"/>
            <a:chExt cx="2083500" cy="2361695"/>
          </a:xfrm>
        </p:grpSpPr>
        <p:grpSp>
          <p:nvGrpSpPr>
            <p:cNvPr id="152" name="Google Shape;152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53" name="Google Shape;153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4" name="Google Shape;154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5" name="Google Shape;155;p1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b="1" sz="2800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156" name="Google Shape;156;p18"/>
          <p:cNvSpPr/>
          <p:nvPr/>
        </p:nvSpPr>
        <p:spPr>
          <a:xfrm>
            <a:off x="5099548" y="445246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7" name="Google Shape;157;p18"/>
          <p:cNvSpPr/>
          <p:nvPr/>
        </p:nvSpPr>
        <p:spPr>
          <a:xfrm>
            <a:off x="782211" y="-820585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58" name="Google Shape;158;p18"/>
          <p:cNvGrpSpPr/>
          <p:nvPr/>
        </p:nvGrpSpPr>
        <p:grpSpPr>
          <a:xfrm>
            <a:off x="92701" y="-72333"/>
            <a:ext cx="468740" cy="5216002"/>
            <a:chOff x="0" y="-38100"/>
            <a:chExt cx="246900" cy="2747433"/>
          </a:xfrm>
        </p:grpSpPr>
        <p:sp>
          <p:nvSpPr>
            <p:cNvPr id="159" name="Google Shape;159;p18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160" name="Google Shape;160;p18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1" name="Google Shape;161;p18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202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5</a:t>
            </a:r>
            <a:endParaRPr sz="700"/>
          </a:p>
        </p:txBody>
      </p:sp>
      <p:cxnSp>
        <p:nvCxnSpPr>
          <p:cNvPr id="162" name="Google Shape;162;p18"/>
          <p:cNvCxnSpPr/>
          <p:nvPr/>
        </p:nvCxnSpPr>
        <p:spPr>
          <a:xfrm rot="10800000">
            <a:off x="324267" y="-52334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3" name="Google Shape;163;p18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4" name="Google Shape;164;p18"/>
          <p:cNvSpPr txBox="1"/>
          <p:nvPr/>
        </p:nvSpPr>
        <p:spPr>
          <a:xfrm>
            <a:off x="806102" y="1708425"/>
            <a:ext cx="3124500" cy="19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b="1"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endParaRPr b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SzPts val="600"/>
              <a:buNone/>
            </a:pPr>
            <a:r>
              <a:rPr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For each source, complete the appropriate row on your student answer document.</a:t>
            </a:r>
            <a:endParaRPr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500"/>
              </a:spcBef>
              <a:spcAft>
                <a:spcPts val="500"/>
              </a:spcAft>
              <a:buSzPts val="600"/>
              <a:buNone/>
            </a:pPr>
            <a:r>
              <a:t/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65" name="Google Shape;165;p18" title="Copy of DC Project.png"/>
          <p:cNvPicPr preferRelativeResize="0"/>
          <p:nvPr/>
        </p:nvPicPr>
        <p:blipFill rotWithShape="1">
          <a:blip r:embed="rId4">
            <a:alphaModFix/>
          </a:blip>
          <a:srcRect b="0" l="7075" r="20722" t="0"/>
          <a:stretch/>
        </p:blipFill>
        <p:spPr>
          <a:xfrm>
            <a:off x="3885953" y="666528"/>
            <a:ext cx="5258050" cy="40963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9"/>
          <p:cNvSpPr/>
          <p:nvPr/>
        </p:nvSpPr>
        <p:spPr>
          <a:xfrm>
            <a:off x="6491430" y="3352077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1" name="Google Shape;171;p19"/>
          <p:cNvSpPr txBox="1"/>
          <p:nvPr/>
        </p:nvSpPr>
        <p:spPr>
          <a:xfrm>
            <a:off x="1339628" y="6848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PARTNER DISCUSSION</a:t>
            </a:r>
            <a:endParaRPr sz="700"/>
          </a:p>
        </p:txBody>
      </p:sp>
      <p:grpSp>
        <p:nvGrpSpPr>
          <p:cNvPr id="172" name="Google Shape;172;p19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73" name="Google Shape;173;p1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74" name="Google Shape;174;p1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5" name="Google Shape;175;p1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6" name="Google Shape;176;p1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7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177" name="Google Shape;177;p19"/>
          <p:cNvSpPr/>
          <p:nvPr/>
        </p:nvSpPr>
        <p:spPr>
          <a:xfrm>
            <a:off x="-1741340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78" name="Google Shape;178;p19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79" name="Google Shape;179;p1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80" name="Google Shape;180;p1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81" name="Google Shape;181;p1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2" name="Google Shape;182;p19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183" name="Google Shape;183;p1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4" name="Google Shape;184;p1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85" name="Google Shape;185;p19"/>
          <p:cNvGrpSpPr/>
          <p:nvPr/>
        </p:nvGrpSpPr>
        <p:grpSpPr>
          <a:xfrm>
            <a:off x="5103858" y="1512745"/>
            <a:ext cx="2944583" cy="2296282"/>
            <a:chOff x="5376825" y="1512437"/>
            <a:chExt cx="3094350" cy="2481394"/>
          </a:xfrm>
        </p:grpSpPr>
        <p:sp>
          <p:nvSpPr>
            <p:cNvPr id="186" name="Google Shape;186;p19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19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19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19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19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19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19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93" name="Google Shape;193;p19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4" name="Google Shape;194;p19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5" name="Google Shape;195;p19"/>
          <p:cNvSpPr txBox="1"/>
          <p:nvPr/>
        </p:nvSpPr>
        <p:spPr>
          <a:xfrm>
            <a:off x="432350" y="1842225"/>
            <a:ext cx="4328700" cy="18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Inter"/>
                <a:ea typeface="Inter"/>
                <a:cs typeface="Inter"/>
                <a:sym typeface="Inter"/>
              </a:rPr>
              <a:t>Based on what archaeologists have found, what do the artifacts and inscriptions tell us about what the people of Meroë valued and prioritized in their society?</a:t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