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CA4CFD0-D656-4BED-B2C8-098AE385110C}">
  <a:tblStyle styleId="{6CA4CFD0-D656-4BED-B2C8-098AE385110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fac97328_0_6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fac9732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152e17368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152e17368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2dfac97328_0_7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2dfac97328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IkHWtlru79bcHIdwWkn2y0C67MRzDGGIvg4OkwQHho8/view" TargetMode="External"/><Relationship Id="rId10" Type="http://schemas.openxmlformats.org/officeDocument/2006/relationships/hyperlink" Target="https://docs.google.com/presentation/d/19M-i07yRmidF1xD_k_OSwmdAsUhKcVxf_hWkxseF73o/view" TargetMode="External"/><Relationship Id="rId13" Type="http://schemas.openxmlformats.org/officeDocument/2006/relationships/hyperlink" Target="https://docs.google.com/presentation/d/1RO_pspJcuLvqWBYVeB4po3ep7rHK6R7EV34Sr2j-NUI/view" TargetMode="External"/><Relationship Id="rId12" Type="http://schemas.openxmlformats.org/officeDocument/2006/relationships/hyperlink" Target="https://docs.google.com/presentation/d/1_EAtKvO-LV_aGJTZBbt71xefiodUGo0Q5c8As7ZJd94/view" TargetMode="External"/><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9" Type="http://schemas.openxmlformats.org/officeDocument/2006/relationships/hyperlink" Target="https://youtu.be/02TbTARYGlE?feature=shared" TargetMode="External"/><Relationship Id="rId14" Type="http://schemas.openxmlformats.org/officeDocument/2006/relationships/hyperlink" Target="https://docs.google.com/presentation/d/1eBtP-3WzYjS436g9_QA6c78NNl8Ocy9zNcaODF36fc4/view" TargetMode="External"/><Relationship Id="rId5" Type="http://schemas.openxmlformats.org/officeDocument/2006/relationships/hyperlink" Target="https://docs.google.com/presentation/d/1_EAtKvO-LV_aGJTZBbt71xefiodUGo0Q5c8As7ZJd94/view" TargetMode="External"/><Relationship Id="rId6" Type="http://schemas.openxmlformats.org/officeDocument/2006/relationships/hyperlink" Target="https://docs.google.com/presentation/d/1eBtP-3WzYjS436g9_QA6c78NNl8Ocy9zNcaODF36fc4/view" TargetMode="External"/><Relationship Id="rId7" Type="http://schemas.openxmlformats.org/officeDocument/2006/relationships/hyperlink" Target="https://docs.google.com/presentation/d/1eBtP-3WzYjS436g9_QA6c78NNl8Ocy9zNcaODF36fc4/view" TargetMode="External"/><Relationship Id="rId8" Type="http://schemas.openxmlformats.org/officeDocument/2006/relationships/hyperlink" Target="https://docs.google.com/presentation/d/1RO_pspJcuLvqWBYVeB4po3ep7rHK6R7EV34Sr2j-NUI/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youtu.be/02TbTARYGlE?feature=shared" TargetMode="External"/><Relationship Id="rId6" Type="http://schemas.openxmlformats.org/officeDocument/2006/relationships/hyperlink" Target="https://youtu.be/02TbTARYGlE?feature=share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{6CA4CFD0-D656-4BED-B2C8-098AE385110C}</a:tableStyleId>
              </a:tblPr>
              <a:tblGrid>
                <a:gridCol w="1633350"/>
                <a:gridCol w="4045800"/>
                <a:gridCol w="3669725"/>
              </a:tblGrid>
              <a:tr h="3580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2: The Nile and</a:t>
                      </a:r>
                      <a:r>
                        <a:rPr b="1" lang="en" sz="1300">
                          <a:latin typeface="Inter"/>
                          <a:ea typeface="Inter"/>
                          <a:cs typeface="Inter"/>
                          <a:sym typeface="Inter"/>
                        </a:rPr>
                        <a:t> Ancient Egypt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43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the Nile River impact the development of Ancient Egypt?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56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3137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5">
                            <a:extLst>
                              <a:ext uri="{A12FA001-AC4F-418D-AE19-62706E023703}">
                                <ahyp:hlinkClr val="tx"/>
                              </a:ext>
                            </a:extLst>
                          </a:hlinkClick>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The Nile and Ancient Egypt </a:t>
                      </a:r>
                      <a:r>
                        <a:rPr lang="en" sz="1200" u="sng">
                          <a:solidFill>
                            <a:schemeClr val="hlink"/>
                          </a:solidFill>
                          <a:latin typeface="Inter"/>
                          <a:ea typeface="Inter"/>
                          <a:cs typeface="Inter"/>
                          <a:sym typeface="Inter"/>
                          <a:hlinkClick r:id="rId7"/>
                        </a:rPr>
                        <a:t>Presentation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The Nile and Ancient Egypt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Causation Video</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Do First Options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1"/>
                        </a:rPr>
                        <a:t>Printed Student Handouts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156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Irrigation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313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2"/>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156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Students will learn background information on Ancient Egypt by watching a Crash Course video by John Green and answer questions on </a:t>
                      </a:r>
                      <a:r>
                        <a:rPr lang="en" sz="1200" u="sng">
                          <a:solidFill>
                            <a:schemeClr val="hlink"/>
                          </a:solidFill>
                          <a:latin typeface="Inter"/>
                          <a:ea typeface="Inter"/>
                          <a:cs typeface="Inter"/>
                          <a:sym typeface="Inter"/>
                          <a:hlinkClick r:id="rId13"/>
                        </a:rPr>
                        <a:t>The Nile and Ancient Egypt Student Worksheet</a:t>
                      </a:r>
                      <a:r>
                        <a:rPr lang="en" sz="1200">
                          <a:latin typeface="Inter"/>
                          <a:ea typeface="Inter"/>
                          <a:cs typeface="Inter"/>
                          <a:sym typeface="Inter"/>
                        </a:rPr>
                        <a:t>.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375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Distribute student worksheet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Play video (Begin at 1:40, End at 3:30) using slide 4 of the </a:t>
                      </a:r>
                      <a:r>
                        <a:rPr lang="en" sz="1200" u="sng">
                          <a:solidFill>
                            <a:schemeClr val="hlink"/>
                          </a:solidFill>
                          <a:latin typeface="Inter"/>
                          <a:ea typeface="Inter"/>
                          <a:cs typeface="Inter"/>
                          <a:sym typeface="Inter"/>
                          <a:hlinkClick r:id="rId14"/>
                        </a:rPr>
                        <a:t>presentation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compare responses with a peer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Facilitate</a:t>
                      </a:r>
                      <a:r>
                        <a:rPr lang="en" sz="1200">
                          <a:latin typeface="Inter"/>
                          <a:ea typeface="Inter"/>
                          <a:cs typeface="Inter"/>
                          <a:sym typeface="Inter"/>
                        </a:rPr>
                        <a:t> a class debrief</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Watch the Crash Course video and answer the questions on student worksheet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Compare responses with a peer and add information as needed</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Engage in the class debrief</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{6CA4CFD0-D656-4BED-B2C8-098AE385110C}</a:tableStyleId>
              </a:tblPr>
              <a:tblGrid>
                <a:gridCol w="1673200"/>
                <a:gridCol w="4057350"/>
                <a:gridCol w="3702950"/>
              </a:tblGrid>
              <a:tr h="1807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The Nile and Ancient Egypt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4375">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Next,</a:t>
                      </a:r>
                      <a:r>
                        <a:rPr lang="en" sz="1200">
                          <a:solidFill>
                            <a:srgbClr val="000000"/>
                          </a:solidFill>
                          <a:latin typeface="Inter"/>
                          <a:ea typeface="Inter"/>
                          <a:cs typeface="Inter"/>
                          <a:sym typeface="Inter"/>
                        </a:rPr>
                        <a:t> explicitly introduc</a:t>
                      </a:r>
                      <a:r>
                        <a:rPr lang="en" sz="1200">
                          <a:latin typeface="Inter"/>
                          <a:ea typeface="Inter"/>
                          <a:cs typeface="Inter"/>
                          <a:sym typeface="Inter"/>
                        </a:rPr>
                        <a:t>e</a:t>
                      </a:r>
                      <a:r>
                        <a:rPr lang="en" sz="1200">
                          <a:solidFill>
                            <a:srgbClr val="000000"/>
                          </a:solidFill>
                          <a:latin typeface="Inter"/>
                          <a:ea typeface="Inter"/>
                          <a:cs typeface="Inter"/>
                          <a:sym typeface="Inter"/>
                        </a:rPr>
                        <a:t> students to the historical thinking skill of C</a:t>
                      </a:r>
                      <a:r>
                        <a:rPr lang="en" sz="1200">
                          <a:latin typeface="Inter"/>
                          <a:ea typeface="Inter"/>
                          <a:cs typeface="Inter"/>
                          <a:sym typeface="Inter"/>
                        </a:rPr>
                        <a:t>ausation using slides 5-6</a:t>
                      </a:r>
                      <a:r>
                        <a:rPr lang="en" sz="1200">
                          <a:solidFill>
                            <a:srgbClr val="000000"/>
                          </a:solidFill>
                          <a:latin typeface="Inter"/>
                          <a:ea typeface="Inter"/>
                          <a:cs typeface="Inter"/>
                          <a:sym typeface="Inter"/>
                        </a:rPr>
                        <a:t>. They will watch an introductory video, as well as complete an introductory guide of the skill.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91200">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and direct students to pages </a:t>
                      </a:r>
                      <a:r>
                        <a:rPr lang="en" sz="1200">
                          <a:latin typeface="Inter"/>
                          <a:ea typeface="Inter"/>
                          <a:cs typeface="Inter"/>
                          <a:sym typeface="Inter"/>
                        </a:rPr>
                        <a:t>2-3</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u="sng">
                          <a:solidFill>
                            <a:schemeClr val="hlink"/>
                          </a:solidFill>
                          <a:latin typeface="Inter"/>
                          <a:ea typeface="Inter"/>
                          <a:cs typeface="Inter"/>
                          <a:sym typeface="Inter"/>
                          <a:hlinkClick r:id="rId5"/>
                        </a:rPr>
                        <a:t>Play </a:t>
                      </a:r>
                      <a:r>
                        <a:rPr lang="en" sz="1200" u="sng">
                          <a:solidFill>
                            <a:schemeClr val="hlink"/>
                          </a:solidFill>
                          <a:latin typeface="Inter"/>
                          <a:ea typeface="Inter"/>
                          <a:cs typeface="Inter"/>
                          <a:sym typeface="Inter"/>
                          <a:hlinkClick r:id="rId6"/>
                        </a:rPr>
                        <a:t>video</a:t>
                      </a:r>
                      <a:r>
                        <a:rPr lang="en" sz="1200">
                          <a:solidFill>
                            <a:srgbClr val="000000"/>
                          </a:solidFill>
                          <a:latin typeface="Inter"/>
                          <a:ea typeface="Inter"/>
                          <a:cs typeface="Inter"/>
                          <a:sym typeface="Inter"/>
                        </a:rPr>
                        <a:t> and discuss questions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Lead</a:t>
                      </a:r>
                      <a:r>
                        <a:rPr lang="en" sz="1200">
                          <a:solidFill>
                            <a:srgbClr val="000000"/>
                          </a:solidFill>
                          <a:latin typeface="Inter"/>
                          <a:ea typeface="Inter"/>
                          <a:cs typeface="Inter"/>
                          <a:sym typeface="Inter"/>
                        </a:rPr>
                        <a:t> students through </a:t>
                      </a:r>
                      <a:r>
                        <a:rPr lang="en" sz="1200">
                          <a:latin typeface="Inter"/>
                          <a:ea typeface="Inter"/>
                          <a:cs typeface="Inter"/>
                          <a:sym typeface="Inter"/>
                        </a:rPr>
                        <a:t>the guide</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Follow along the video with the transcript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two video-based questions </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Causation Guide</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20550">
                <a:tc rowSpan="2">
                  <a:txBody>
                    <a:bodyPr/>
                    <a:lstStyle/>
                    <a:p>
                      <a:pPr indent="0" lvl="0" marL="0" rtl="0" algn="l">
                        <a:spcBef>
                          <a:spcPts val="0"/>
                        </a:spcBef>
                        <a:spcAft>
                          <a:spcPts val="0"/>
                        </a:spcAft>
                        <a:buNone/>
                      </a:pPr>
                      <a:r>
                        <a:rPr b="1" lang="en" sz="1300">
                          <a:latin typeface="Inter"/>
                          <a:ea typeface="Inter"/>
                          <a:cs typeface="Inter"/>
                          <a:sym typeface="Inter"/>
                        </a:rPr>
                        <a:t>ACTIVITY 3 - </a:t>
                      </a: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practice conducting online research to investigate the supporting question. They will take notes and organize information into four categories of the many ways the Nile shaped Ancient Egyptian civilization. This activity includes scaffolds to will allow 9th graders to build this skill. Consider chunking each step to gradually build students’ research </a:t>
                      </a:r>
                      <a:r>
                        <a:rPr lang="en" sz="1200">
                          <a:solidFill>
                            <a:schemeClr val="dk1"/>
                          </a:solidFill>
                          <a:latin typeface="Inter"/>
                          <a:ea typeface="Inter"/>
                          <a:cs typeface="Inter"/>
                          <a:sym typeface="Inter"/>
                        </a:rPr>
                        <a:t>capacity</a:t>
                      </a:r>
                      <a:r>
                        <a:rPr lang="en" sz="1200">
                          <a:solidFill>
                            <a:schemeClr val="dk1"/>
                          </a:solidFill>
                          <a:latin typeface="Inter"/>
                          <a:ea typeface="Inter"/>
                          <a:cs typeface="Inter"/>
                          <a:sym typeface="Inter"/>
                        </a:rPr>
                        <a:t> and/or having them partner up for this activity.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9955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Preview the </a:t>
                      </a:r>
                      <a:r>
                        <a:rPr lang="en" sz="1200">
                          <a:solidFill>
                            <a:schemeClr val="dk1"/>
                          </a:solidFill>
                          <a:latin typeface="Inter"/>
                          <a:ea typeface="Inter"/>
                          <a:cs typeface="Inter"/>
                          <a:sym typeface="Inter"/>
                        </a:rPr>
                        <a:t>research</a:t>
                      </a:r>
                      <a:r>
                        <a:rPr lang="en" sz="1200">
                          <a:solidFill>
                            <a:schemeClr val="dk1"/>
                          </a:solidFill>
                          <a:latin typeface="Inter"/>
                          <a:ea typeface="Inter"/>
                          <a:cs typeface="Inter"/>
                          <a:sym typeface="Inter"/>
                        </a:rPr>
                        <a:t> process with slides 7-10</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pages 4-7</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digital access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Model for students how to deconstruct the question for the “Social” Category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deconstruct the question for the remaining categories independently; monitor and provide feedback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tips on how to conduct online </a:t>
                      </a:r>
                      <a:r>
                        <a:rPr lang="en" sz="1200">
                          <a:solidFill>
                            <a:schemeClr val="dk1"/>
                          </a:solidFill>
                          <a:latin typeface="Inter"/>
                          <a:ea typeface="Inter"/>
                          <a:cs typeface="Inter"/>
                          <a:sym typeface="Inter"/>
                        </a:rPr>
                        <a:t>research</a:t>
                      </a:r>
                      <a:r>
                        <a:rPr lang="en" sz="1200">
                          <a:solidFill>
                            <a:schemeClr val="dk1"/>
                          </a:solidFill>
                          <a:latin typeface="Inter"/>
                          <a:ea typeface="Inter"/>
                          <a:cs typeface="Inter"/>
                          <a:sym typeface="Inter"/>
                        </a:rPr>
                        <a:t> using page 6</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complete the “Practice” round and review with the whole class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begin their research and jot down notes on page 7 (consider having students partner up for this portion)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progress and provide support/feedback</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key learning using slide 11 and instruct students to add to their notes.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clarifying question once teacher finishes introducing the activity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2 questions for each category to help guide research below on page 5</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the “Practice” round on page 6</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With a partner, search online, find facts about how the Nile River impacted Ancient Egyptian life for each category, and complete page 7</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to the teacher’s review on key learning and add additional information to notes on page 7</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{6CA4CFD0-D656-4BED-B2C8-098AE385110C}</a:tableStyleId>
              </a:tblPr>
              <a:tblGrid>
                <a:gridCol w="1673200"/>
                <a:gridCol w="4057350"/>
                <a:gridCol w="3702950"/>
              </a:tblGrid>
              <a:tr h="1885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The Nile and Ancient Egypt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55925">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To conclude the lesson, s</a:t>
                      </a:r>
                      <a:r>
                        <a:rPr lang="en" sz="1200">
                          <a:latin typeface="Inter"/>
                          <a:ea typeface="Inter"/>
                          <a:cs typeface="Inter"/>
                          <a:sym typeface="Inter"/>
                        </a:rPr>
                        <a:t>tudents will complete the Causation Graphic Organizer. </a:t>
                      </a:r>
                      <a:r>
                        <a:rPr lang="en" sz="1200">
                          <a:solidFill>
                            <a:schemeClr val="dk1"/>
                          </a:solidFill>
                          <a:latin typeface="Inter"/>
                          <a:ea typeface="Inter"/>
                          <a:cs typeface="Inter"/>
                          <a:sym typeface="Inter"/>
                        </a:rPr>
                        <a:t>Consider having students complete this portion independently and then compare answers with a partner before reviewing with the whole class. </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240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Explain the Causation</a:t>
                      </a:r>
                      <a:r>
                        <a:rPr lang="en" sz="1200">
                          <a:latin typeface="Inter"/>
                          <a:ea typeface="Inter"/>
                          <a:cs typeface="Inter"/>
                          <a:sym typeface="Inter"/>
                        </a:rPr>
                        <a:t> Graphic Organizer to students (page 8)</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Support students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Causation Graphic Organizer independently</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Compare answers with a partner</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Engage in the class debrief</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02275">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1.14 Locate and explain the significance of specific landforms and bodies of water to early complex societies in different regions between 10,000 BCE and 500 BCE.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1.15 Analyze the role of agricultural, technological and cultural innovations in the emergence and maintenance of early complex societies between 10,000 BCE and 500 BCE.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1.16 Explain how the development of cities in Africa, Asia, and the Americas between 10,000 BCE and 500 BCE led to common characteristics of early complex societies including social hierarchies, governments and laws, specialization and writing.</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1.17 Analyze how early religions and belief systems shaped the political, legal, economic and social structure of states in Africa, Asia and the Americas between 10,000 BCE and 500 BCE.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