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Lst>
  <p:sldSz cy="7772400" cx="10058400"/>
  <p:notesSz cx="6858000" cy="9144000"/>
  <p:embeddedFontLst>
    <p:embeddedFont>
      <p:font typeface="Inter"/>
      <p:regular r:id="rId11"/>
      <p:bold r:id="rId12"/>
      <p:italic r:id="rId13"/>
      <p:boldItalic r:id="rId14"/>
    </p:embeddedFont>
    <p:embeddedFont>
      <p:font typeface="Plus Jakarta Sans Medium"/>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4CC5EAC-BC01-4451-831B-06764EE8061D}">
  <a:tblStyle styleId="{24CC5EAC-BC01-4451-831B-06764EE8061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Medium-regular.fntdata"/><Relationship Id="rId14" Type="http://schemas.openxmlformats.org/officeDocument/2006/relationships/font" Target="fonts/Inter-boldItalic.fntdata"/><Relationship Id="rId17" Type="http://schemas.openxmlformats.org/officeDocument/2006/relationships/font" Target="fonts/PlusJakartaSansMedium-italic.fntdata"/><Relationship Id="rId16"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Medium-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dfac97328_0_65: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2dfac97328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6152e17368_0_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6152e17368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2dfac97328_0_75: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2dfac97328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NzDocmfGQncvaAWMZZLeSvUm7lvOTjhm5fSZYDoL_Nw/view" TargetMode="External"/><Relationship Id="rId10" Type="http://schemas.openxmlformats.org/officeDocument/2006/relationships/hyperlink" Target="https://docs.google.com/presentation/d/1pYjhWU4P_gHwbXBulzkyn7mPUDue_WgnXTNkmRdloLQ/view" TargetMode="External"/><Relationship Id="rId13" Type="http://schemas.openxmlformats.org/officeDocument/2006/relationships/hyperlink" Target="https://docs.google.com/presentation/d/1UaYJvIBJFEKaQlmY_9iOE8Pz2ZTlkxlzzwbISCT2F0g/view" TargetMode="External"/><Relationship Id="rId12" Type="http://schemas.openxmlformats.org/officeDocument/2006/relationships/hyperlink" Target="https://docs.google.com/presentation/d/1_EAtKvO-LV_aGJTZBbt71xefiodUGo0Q5c8As7ZJd94/view" TargetMode="External"/><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hyperlink" Target="https://docs.google.com/presentation/d/1ZtQu4ViMFnc7kUz9PmuFUIViZO04qOVYkM9R8MpZkK8/view" TargetMode="External"/><Relationship Id="rId14" Type="http://schemas.openxmlformats.org/officeDocument/2006/relationships/hyperlink" Target="https://docs.google.com/presentation/d/1f-1bDm1IrYMj-tjLL4z3Eh-bSuwtzAoRLXaENeAEXjs/view" TargetMode="External"/><Relationship Id="rId5" Type="http://schemas.openxmlformats.org/officeDocument/2006/relationships/hyperlink" Target="https://docs.google.com/presentation/d/1_EAtKvO-LV_aGJTZBbt71xefiodUGo0Q5c8As7ZJd94/view" TargetMode="External"/><Relationship Id="rId6" Type="http://schemas.openxmlformats.org/officeDocument/2006/relationships/hyperlink" Target="https://docs.google.com/presentation/d/1UaYJvIBJFEKaQlmY_9iOE8Pz2ZTlkxlzzwbISCT2F0g/view" TargetMode="External"/><Relationship Id="rId7" Type="http://schemas.openxmlformats.org/officeDocument/2006/relationships/hyperlink" Target="https://docs.google.com/presentation/d/1UaYJvIBJFEKaQlmY_9iOE8Pz2ZTlkxlzzwbISCT2F0g/view" TargetMode="External"/><Relationship Id="rId8" Type="http://schemas.openxmlformats.org/officeDocument/2006/relationships/hyperlink" Target="https://docs.google.com/presentation/d/1f-1bDm1IrYMj-tjLL4z3Eh-bSuwtzAoRLXaENeAEXjs/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cs.google.com/presentation/d/1ZtQu4ViMFnc7kUz9PmuFUIViZO04qOVYkM9R8MpZkK8/vie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00" name="Google Shape;100;p2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01" name="Google Shape;101;p2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355863" y="582125"/>
          <a:ext cx="3000000" cy="3000000"/>
        </p:xfrm>
        <a:graphic>
          <a:graphicData uri="http://schemas.openxmlformats.org/drawingml/2006/table">
            <a:tbl>
              <a:tblPr>
                <a:noFill/>
                <a:tableStyleId>{24CC5EAC-BC01-4451-831B-06764EE8061D}</a:tableStyleId>
              </a:tblPr>
              <a:tblGrid>
                <a:gridCol w="1633350"/>
                <a:gridCol w="4045800"/>
                <a:gridCol w="3669725"/>
              </a:tblGrid>
              <a:tr h="3192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3: The Pharaoh and Ancient Egyptian Society</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8530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what ways did pharaohs shape religion, government, and social life in Ancient Egypt?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59750">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Contextualization &amp; Sourcing</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 Significance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226075">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a:t>
                      </a: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The Pharaoh and Ancient Egyptian Society </a:t>
                      </a:r>
                      <a:r>
                        <a:rPr lang="en" sz="1200" u="sng">
                          <a:solidFill>
                            <a:schemeClr val="hlink"/>
                          </a:solidFill>
                          <a:latin typeface="Inter"/>
                          <a:ea typeface="Inter"/>
                          <a:cs typeface="Inter"/>
                          <a:sym typeface="Inter"/>
                          <a:hlinkClick r:id="rId7"/>
                        </a:rPr>
                        <a:t>Presentation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8"/>
                        </a:rPr>
                        <a:t>The Pharaoh and Ancient Egyptian Society Student Worksheet + Exemplars</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accent5"/>
                          </a:solidFill>
                          <a:latin typeface="Inter"/>
                          <a:ea typeface="Inter"/>
                          <a:cs typeface="Inter"/>
                          <a:sym typeface="Inter"/>
                          <a:hlinkClick r:id="rId9">
                            <a:extLst>
                              <a:ext uri="{A12FA001-AC4F-418D-AE19-62706E023703}">
                                <ahyp:hlinkClr val="tx"/>
                              </a:ext>
                            </a:extLst>
                          </a:hlinkClick>
                        </a:rPr>
                        <a:t>Exit Tickets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0"/>
                        </a:rPr>
                        <a:t>Do First Options</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11"/>
                        </a:rPr>
                        <a:t>Printed Student Materials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5975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a:t>
                      </a:r>
                      <a:r>
                        <a:rPr lang="en" sz="1200">
                          <a:solidFill>
                            <a:schemeClr val="dk1"/>
                          </a:solidFill>
                          <a:latin typeface="Inter"/>
                          <a:ea typeface="Inter"/>
                          <a:cs typeface="Inter"/>
                          <a:sym typeface="Inter"/>
                        </a:rPr>
                        <a:t>Pharaoh</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Give One, Get One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195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2"/>
                        </a:rPr>
                        <a:t>“Do First”</a:t>
                      </a:r>
                      <a:r>
                        <a:rPr lang="en" sz="1200">
                          <a:latin typeface="Inter"/>
                          <a:ea typeface="Inter"/>
                          <a:cs typeface="Inter"/>
                          <a:sym typeface="Inter"/>
                        </a:rPr>
                        <a:t> </a:t>
                      </a:r>
                      <a:r>
                        <a:rPr lang="en" sz="1200">
                          <a:solidFill>
                            <a:srgbClr val="000000"/>
                          </a:solidFill>
                          <a:latin typeface="Inter"/>
                          <a:ea typeface="Inter"/>
                          <a:cs typeface="Inter"/>
                          <a:sym typeface="Inter"/>
                        </a:rPr>
                        <a:t>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13025">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If desired, use </a:t>
                      </a:r>
                      <a:r>
                        <a:rPr lang="en" sz="1200" u="sng">
                          <a:solidFill>
                            <a:schemeClr val="hlink"/>
                          </a:solidFill>
                          <a:latin typeface="Inter"/>
                          <a:ea typeface="Inter"/>
                          <a:cs typeface="Inter"/>
                          <a:sym typeface="Inter"/>
                          <a:hlinkClick r:id="rId13"/>
                        </a:rPr>
                        <a:t>The Pharaoh and Ancient Egyptian Society Presentation</a:t>
                      </a:r>
                      <a:r>
                        <a:rPr lang="en" sz="1200">
                          <a:solidFill>
                            <a:schemeClr val="dk1"/>
                          </a:solidFill>
                          <a:latin typeface="Inter"/>
                          <a:ea typeface="Inter"/>
                          <a:cs typeface="Inter"/>
                          <a:sym typeface="Inter"/>
                        </a:rPr>
                        <a:t> to </a:t>
                      </a:r>
                      <a:r>
                        <a:rPr lang="en" sz="1200">
                          <a:solidFill>
                            <a:schemeClr val="dk1"/>
                          </a:solidFill>
                          <a:latin typeface="Inter"/>
                          <a:ea typeface="Inter"/>
                          <a:cs typeface="Inter"/>
                          <a:sym typeface="Inter"/>
                        </a:rPr>
                        <a:t>take students through the lesson. </a:t>
                      </a:r>
                      <a:r>
                        <a:rPr lang="en" sz="1200">
                          <a:solidFill>
                            <a:schemeClr val="dk1"/>
                          </a:solidFill>
                          <a:latin typeface="Inter"/>
                          <a:ea typeface="Inter"/>
                          <a:cs typeface="Inter"/>
                          <a:sym typeface="Inter"/>
                        </a:rPr>
                        <a:t>Guide students through a reading that provides the context for Queen Hatshepsut. They will answer comprehension questions as they read.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2260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Present slides 1-3, if desired</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a:t>
                      </a:r>
                      <a:r>
                        <a:rPr lang="en" sz="1200" u="sng">
                          <a:solidFill>
                            <a:schemeClr val="hlink"/>
                          </a:solidFill>
                          <a:latin typeface="Inter"/>
                          <a:ea typeface="Inter"/>
                          <a:cs typeface="Inter"/>
                          <a:sym typeface="Inter"/>
                          <a:hlinkClick r:id="rId14"/>
                        </a:rPr>
                        <a:t>student worksheet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complete page 1</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Instruct students to pair up and compare responses, then debrief answers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a:t>
                      </a:r>
                      <a:r>
                        <a:rPr lang="en" sz="1200">
                          <a:solidFill>
                            <a:schemeClr val="dk1"/>
                          </a:solidFill>
                          <a:latin typeface="Inter"/>
                          <a:ea typeface="Inter"/>
                          <a:cs typeface="Inter"/>
                          <a:sym typeface="Inter"/>
                        </a:rPr>
                        <a:t>“What is the Context?” - Queen Hatshepsut </a:t>
                      </a:r>
                      <a:r>
                        <a:rPr lang="en" sz="1200">
                          <a:solidFill>
                            <a:schemeClr val="dk1"/>
                          </a:solidFill>
                          <a:latin typeface="Inter"/>
                          <a:ea typeface="Inter"/>
                          <a:cs typeface="Inter"/>
                          <a:sym typeface="Inter"/>
                        </a:rPr>
                        <a:t> independently</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With a partner, compare answers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Participate in class debrief</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04" name="Google Shape;104;p2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Seeds of Civilization: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105" name="Google Shape;105;p2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9" name="Shape 109"/>
        <p:cNvGrpSpPr/>
        <p:nvPr/>
      </p:nvGrpSpPr>
      <p:grpSpPr>
        <a:xfrm>
          <a:off x="0" y="0"/>
          <a:ext cx="0" cy="0"/>
          <a:chOff x="0" y="0"/>
          <a:chExt cx="0" cy="0"/>
        </a:xfrm>
      </p:grpSpPr>
      <p:pic>
        <p:nvPicPr>
          <p:cNvPr id="110" name="Google Shape;110;p26"/>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11" name="Google Shape;111;p26"/>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12" name="Google Shape;112;p26"/>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3" name="Google Shape;113;p26"/>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4" name="Google Shape;114;p26"/>
          <p:cNvGraphicFramePr/>
          <p:nvPr/>
        </p:nvGraphicFramePr>
        <p:xfrm>
          <a:off x="279838" y="582125"/>
          <a:ext cx="3000000" cy="3000000"/>
        </p:xfrm>
        <a:graphic>
          <a:graphicData uri="http://schemas.openxmlformats.org/drawingml/2006/table">
            <a:tbl>
              <a:tblPr>
                <a:noFill/>
                <a:tableStyleId>{24CC5EAC-BC01-4451-831B-06764EE8061D}</a:tableStyleId>
              </a:tblPr>
              <a:tblGrid>
                <a:gridCol w="1673200"/>
                <a:gridCol w="4057350"/>
                <a:gridCol w="3702950"/>
              </a:tblGrid>
              <a:tr h="3020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3: The Pharaoh and Ancient Egyptian Society</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79875">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then engage in a close reading activity with two sources. Complete Document A as a class. Then, release students to work with a partner to complete the same process for Document B. These sources center Queen Hatshepsut’s contributions to Ancient Egypt.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4497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pages 2-3</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Model close reading process with Document A</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Determine student partners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a:t>
                      </a:r>
                      <a:r>
                        <a:rPr lang="en" sz="1200">
                          <a:solidFill>
                            <a:schemeClr val="dk1"/>
                          </a:solidFill>
                          <a:latin typeface="Inter"/>
                          <a:ea typeface="Inter"/>
                          <a:cs typeface="Inter"/>
                          <a:sym typeface="Inter"/>
                        </a:rPr>
                        <a:t>nstruct students to examine the visual source and answer the questions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student progress and provide support as needed</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Debrief the answers for Document B</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a:t>
                      </a:r>
                      <a:r>
                        <a:rPr lang="en" sz="1200">
                          <a:solidFill>
                            <a:schemeClr val="dk1"/>
                          </a:solidFill>
                          <a:latin typeface="Inter"/>
                          <a:ea typeface="Inter"/>
                          <a:cs typeface="Inter"/>
                          <a:sym typeface="Inter"/>
                        </a:rPr>
                        <a:t>omplete Document A with the class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Move to sit near partner</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Document B.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Participate in class debrief of Document B</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75825">
                <a:tc rowSpan="2">
                  <a:txBody>
                    <a:bodyPr/>
                    <a:lstStyle/>
                    <a:p>
                      <a:pPr indent="0" lvl="0" marL="0" rtl="0" algn="l">
                        <a:spcBef>
                          <a:spcPts val="0"/>
                        </a:spcBef>
                        <a:spcAft>
                          <a:spcPts val="0"/>
                        </a:spcAft>
                        <a:buNone/>
                      </a:pPr>
                      <a:r>
                        <a:rPr b="1" lang="en" sz="1300">
                          <a:latin typeface="Inter"/>
                          <a:ea typeface="Inter"/>
                          <a:cs typeface="Inter"/>
                          <a:sym typeface="Inter"/>
                        </a:rPr>
                        <a:t>ACTIVITY 3 - EXHIBIT</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latin typeface="Inter"/>
                          <a:ea typeface="Inter"/>
                          <a:cs typeface="Inter"/>
                          <a:sym typeface="Inter"/>
                        </a:rPr>
                        <a:t>Students will complete the THINKS analysis protocol for Document B. Since this is only the second time students are exposed to the process, the teacher should consider modeling or collectively completing a few boxes with students. If this strategy is chosen, teachers should prioritize having students complete the boxes relevant to “Notices”, “Intended Purpose”, and “Significance” on their own. </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†This can also be done on the Thinking Nation platform.</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7397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latin typeface="Inter"/>
                          <a:ea typeface="Inter"/>
                          <a:cs typeface="Inter"/>
                          <a:sym typeface="Inter"/>
                        </a:rPr>
                        <a:t>Review the THINKS protocol using slide 5</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Direct students to page 4 (or guide to the Thinking Nation Platform)</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Consider modeling or collectively completing “Target Audience”, “Historical Context” and “Key Perspective” with students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Have students complete the boxes relevant to “Notice”, </a:t>
                      </a:r>
                      <a:r>
                        <a:rPr lang="en" sz="1200">
                          <a:solidFill>
                            <a:schemeClr val="dk1"/>
                          </a:solidFill>
                          <a:latin typeface="Inter"/>
                          <a:ea typeface="Inter"/>
                          <a:cs typeface="Inter"/>
                          <a:sym typeface="Inter"/>
                        </a:rPr>
                        <a:t>“Intended Purpose” and “Significance” independently.</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Allow time to compare answers with a partner</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Facilitate a class debrief</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Complete THINKS Graphic Organizer</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Compare answers with a partner</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Engage in the class debrief</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15" name="Google Shape;115;p26"/>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Seeds of Civilization: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116" name="Google Shape;116;p26"/>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0" name="Shape 120"/>
        <p:cNvGrpSpPr/>
        <p:nvPr/>
      </p:nvGrpSpPr>
      <p:grpSpPr>
        <a:xfrm>
          <a:off x="0" y="0"/>
          <a:ext cx="0" cy="0"/>
          <a:chOff x="0" y="0"/>
          <a:chExt cx="0" cy="0"/>
        </a:xfrm>
      </p:grpSpPr>
      <p:pic>
        <p:nvPicPr>
          <p:cNvPr id="121" name="Google Shape;121;p27"/>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22" name="Google Shape;122;p27"/>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23" name="Google Shape;123;p27"/>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4" name="Google Shape;124;p27"/>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5" name="Google Shape;125;p27"/>
          <p:cNvGraphicFramePr/>
          <p:nvPr/>
        </p:nvGraphicFramePr>
        <p:xfrm>
          <a:off x="279838" y="582125"/>
          <a:ext cx="3000000" cy="3000000"/>
        </p:xfrm>
        <a:graphic>
          <a:graphicData uri="http://schemas.openxmlformats.org/drawingml/2006/table">
            <a:tbl>
              <a:tblPr>
                <a:noFill/>
                <a:tableStyleId>{24CC5EAC-BC01-4451-831B-06764EE8061D}</a:tableStyleId>
              </a:tblPr>
              <a:tblGrid>
                <a:gridCol w="1673200"/>
                <a:gridCol w="4057350"/>
                <a:gridCol w="3702950"/>
              </a:tblGrid>
              <a:tr h="1026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3: The Pharaoh and Ancient Egyptian Society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17100">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Students will complete an </a:t>
                      </a:r>
                      <a:r>
                        <a:rPr lang="en" sz="1200" u="sng">
                          <a:solidFill>
                            <a:schemeClr val="hlink"/>
                          </a:solidFill>
                          <a:latin typeface="Inter"/>
                          <a:ea typeface="Inter"/>
                          <a:cs typeface="Inter"/>
                          <a:sym typeface="Inter"/>
                          <a:hlinkClick r:id="rId5"/>
                        </a:rPr>
                        <a:t>“Exit Ticket”</a:t>
                      </a:r>
                      <a:r>
                        <a:rPr lang="en" sz="1200">
                          <a:latin typeface="Inter"/>
                          <a:ea typeface="Inter"/>
                          <a:cs typeface="Inter"/>
                          <a:sym typeface="Inter"/>
                        </a:rPr>
                        <a:t> in which they reflect on their learnings from the day using the Triangle, Square, Circle approach. The questions will reinforce the supporting question, will demonstrate their understanding, and provide feedback about concepts that need review or further explanations.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426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a:t>
                      </a:r>
                      <a:r>
                        <a:rPr lang="en" sz="1200">
                          <a:latin typeface="Inter"/>
                          <a:ea typeface="Inter"/>
                          <a:cs typeface="Inter"/>
                          <a:sym typeface="Inter"/>
                        </a:rPr>
                        <a:t>e</a:t>
                      </a:r>
                      <a:r>
                        <a:rPr lang="en" sz="1200">
                          <a:solidFill>
                            <a:srgbClr val="000000"/>
                          </a:solidFill>
                          <a:latin typeface="Inter"/>
                          <a:ea typeface="Inter"/>
                          <a:cs typeface="Inter"/>
                          <a:sym typeface="Inter"/>
                        </a:rPr>
                        <a:t>xit </a:t>
                      </a:r>
                      <a:r>
                        <a:rPr lang="en" sz="1200">
                          <a:latin typeface="Inter"/>
                          <a:ea typeface="Inter"/>
                          <a:cs typeface="Inter"/>
                          <a:sym typeface="Inter"/>
                        </a:rPr>
                        <a:t>t</a:t>
                      </a:r>
                      <a:r>
                        <a:rPr lang="en" sz="1200">
                          <a:solidFill>
                            <a:srgbClr val="000000"/>
                          </a:solidFill>
                          <a:latin typeface="Inter"/>
                          <a:ea typeface="Inter"/>
                          <a:cs typeface="Inter"/>
                          <a:sym typeface="Inter"/>
                        </a:rPr>
                        <a:t>icket and explain what each shape means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Answer the exit ticket questions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17100">
                <a:tc>
                  <a:txBody>
                    <a:bodyPr/>
                    <a:lstStyle/>
                    <a:p>
                      <a:pPr indent="0" lvl="0" marL="0" rtl="0" algn="l">
                        <a:spcBef>
                          <a:spcPts val="0"/>
                        </a:spcBef>
                        <a:spcAft>
                          <a:spcPts val="0"/>
                        </a:spcAft>
                        <a:buClr>
                          <a:srgbClr val="000000"/>
                        </a:buClr>
                        <a:buSzPts val="1100"/>
                        <a:buFont typeface="Arial"/>
                        <a:buNone/>
                      </a:pPr>
                      <a:r>
                        <a:rPr b="1" lang="en" sz="1300">
                          <a:solidFill>
                            <a:srgbClr val="000000"/>
                          </a:solidFill>
                          <a:latin typeface="Inter"/>
                          <a:ea typeface="Inter"/>
                          <a:cs typeface="Inter"/>
                          <a:sym typeface="Inter"/>
                        </a:rPr>
                        <a:t>STANDARD(S)</a:t>
                      </a:r>
                      <a:endParaRPr b="1" sz="13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1.16 Explain how the development of cities in Africa, Asia, and the Americas between 10,000 BCE and 500 BCE led to common characteristics of early complex societies including social hierarchies, governments and laws, specialization and writing.</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1.17 Analyze how early religions and belief systems shaped the political, legal, economic and social structure of states in Africa, Asia and the Americas between 10,000 BCE and 500 BCE.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1.18 Compare the role of women in different societies, including ways in which women exercised power between 10,000 BCE and 500 BCE.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bl>
          </a:graphicData>
        </a:graphic>
      </p:graphicFrame>
      <p:sp>
        <p:nvSpPr>
          <p:cNvPr id="126" name="Google Shape;126;p27"/>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Seeds of Civilization: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127" name="Google Shape;127;p27"/>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