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y="10058400" cx="7772400"/>
  <p:notesSz cx="6858000" cy="9144000"/>
  <p:embeddedFontLst>
    <p:embeddedFont>
      <p:font typeface="Halant"/>
      <p:regular r:id="rId24"/>
      <p:bold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1A7A40-6B57-4E9C-9B2F-F475BEB374B5}">
  <a:tblStyle styleId="{F11A7A40-6B57-4E9C-9B2F-F475BEB374B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Halant-regular.fntdata"/><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Halant-bold.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689f2d4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689f2d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453f412e9c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3453f412e9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73753fe11e_0_3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73753fe11e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73753fe11e_0_4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73753fe11e_0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373753fe11e_0_4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373753fe11e_0_4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373753fe11e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373753fe11e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73753fe11e_0_6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373753fe11e_0_6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73753fe11e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73753fe11e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73753fe11e_0_2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73753fe11e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73753fe11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73753fe1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73753fe11e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73753fe11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73753fe11e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73753fe11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73753fe11e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73753fe11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73753fe11e_0_5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73753fe11e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366faa1187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366faa118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hyperlink" Target="https://youtu.be/Z3Wvw6BivVI?feature=shared&amp;t=10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hyperlink" Target="https://youtu.be/02TbTARYGlE?feature=shar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worldhistory.org/article/1123/social-structure-in-ancient-egypt/" TargetMode="External"/><Relationship Id="rId11" Type="http://schemas.openxmlformats.org/officeDocument/2006/relationships/image" Target="../media/image10.png"/><Relationship Id="rId10" Type="http://schemas.openxmlformats.org/officeDocument/2006/relationships/hyperlink" Target="https://www.worldhistory.org/article/1079/trade-in-ancient-egypt/" TargetMode="External"/><Relationship Id="rId9" Type="http://schemas.openxmlformats.org/officeDocument/2006/relationships/hyperlink" Target="https://www.worldhistory.org/Egyptian_Writing/" TargetMode="External"/><Relationship Id="rId5" Type="http://schemas.openxmlformats.org/officeDocument/2006/relationships/hyperlink" Target="https://www.ees.ac.uk/resource/women-in-ancient-egypt.html" TargetMode="External"/><Relationship Id="rId6" Type="http://schemas.openxmlformats.org/officeDocument/2006/relationships/hyperlink" Target="https://www.worldhistory.org/collection/250/ancient-egypt-government--religion/" TargetMode="External"/><Relationship Id="rId7" Type="http://schemas.openxmlformats.org/officeDocument/2006/relationships/hyperlink" Target="https://www.si.edu/spotlight/ancient-egypt/mummies" TargetMode="External"/><Relationship Id="rId8" Type="http://schemas.openxmlformats.org/officeDocument/2006/relationships/hyperlink" Target="https://www.si.edu/spotlight/ancient-egypt/pyrami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hyperlink" Target="https://youtu.be/02TbTARYGlE?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 Id="rId7"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hyperlink" Target="https://youtu.be/Z3Wvw6BivVI?feature=shared&amp;t=10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49" name="Google Shape;149;p37"/>
          <p:cNvGraphicFramePr/>
          <p:nvPr/>
        </p:nvGraphicFramePr>
        <p:xfrm>
          <a:off x="315750" y="1268650"/>
          <a:ext cx="3000000" cy="3000000"/>
        </p:xfrm>
        <a:graphic>
          <a:graphicData uri="http://schemas.openxmlformats.org/drawingml/2006/table">
            <a:tbl>
              <a:tblPr>
                <a:noFill/>
                <a:tableStyleId>{F11A7A40-6B57-4E9C-9B2F-F475BEB374B5}</a:tableStyleId>
              </a:tblPr>
              <a:tblGrid>
                <a:gridCol w="7140900"/>
              </a:tblGrid>
              <a:tr h="4337300">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37"/>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51" name="Google Shape;151;p37"/>
          <p:cNvSpPr txBox="1"/>
          <p:nvPr/>
        </p:nvSpPr>
        <p:spPr>
          <a:xfrm>
            <a:off x="315750" y="5706854"/>
            <a:ext cx="7140900" cy="3359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6" name="Shape 286"/>
        <p:cNvGrpSpPr/>
        <p:nvPr/>
      </p:nvGrpSpPr>
      <p:grpSpPr>
        <a:xfrm>
          <a:off x="0" y="0"/>
          <a:ext cx="0" cy="0"/>
          <a:chOff x="0" y="0"/>
          <a:chExt cx="0" cy="0"/>
        </a:xfrm>
      </p:grpSpPr>
      <p:sp>
        <p:nvSpPr>
          <p:cNvPr id="287" name="Google Shape;287;p4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Causation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88" name="Google Shape;288;p4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9" name="Google Shape;289;p46"/>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290" name="Google Shape;290;p4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1" name="Google Shape;291;p46"/>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92" name="Google Shape;292;p46"/>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293" name="Google Shape;293;p46"/>
          <p:cNvGraphicFramePr/>
          <p:nvPr/>
        </p:nvGraphicFramePr>
        <p:xfrm>
          <a:off x="315750" y="1408150"/>
          <a:ext cx="3000000" cy="3000000"/>
        </p:xfrm>
        <a:graphic>
          <a:graphicData uri="http://schemas.openxmlformats.org/drawingml/2006/table">
            <a:tbl>
              <a:tblPr>
                <a:noFill/>
                <a:tableStyleId>{F11A7A40-6B57-4E9C-9B2F-F475BEB374B5}</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Hi, I'm Zach Coté of Thinking Nation and in today's video we're going to look at the historical thinking skill of causation. So let's start with the definition: Thinking historically means considering why certain things happened and what effects occurred because of an event development or process. It also means recognizing that there are multiple causes of and multiple effects from any given historical event, development, or process. So one way that I like to think about or process the skill of causation is through the lens of origin stories. Now we have origin stories of creation, of culture, of our place in society. Or maybe if we're looking into the fictional world, we have origin stories around superheroes, or villains, or heroes in stories and books and movies. And these tales, or these origin stories, are really stories of causation. How did we get to where we are? Or how did this person end up in the place that they are? You know, even when we reflect about our own life, we're often thinking with the skill of causation. How did I end up here?—can sometimes be a really positive question and sometimes it can be a really hard question. But in both instances, it really is a historical question utilizing this this historical thinking skill. So when historians integrate the skill of causation into their study of the past, they're really recognizing two things. First, nothing is monocausal. There's never a singular cause for a historical event. But second, it's okay to make a claim about a primary cause. And really, that's part of what scholars do, is that we use evidence to make claims. So when we're studying the past we can kind of think of causes as primary causes and secondary causes, and if we really want to get into it, we can even identify some as tertiary causes. But each of these layers of causes recognize that there's always influence toward something becoming a reality and also impact because of that reality. And there's layers behind that. And I think what's really exciting, is when we do causation well, we better uncover the complexity of the past. And that's really important because human beings are complex. I am a complex individual—to some I'm a father, to one I'm a husband, to groups I'm a friend or a brother or a dad or a teacher. And these different identities make me complex and history is the same way. History is is a complicated story of humanity and so when historians think through the lens of causation and we recognize that there are primary secondary or even tertiary causes and effects of historical events, developments, or processes, we're acknowledging the complexity of the past—which I also think helps us acknowledge the complexity of ourselves and those around us. And that's really how we think through the skill of causation.</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94" name="Google Shape;294;p46"/>
          <p:cNvSpPr txBox="1"/>
          <p:nvPr/>
        </p:nvSpPr>
        <p:spPr>
          <a:xfrm>
            <a:off x="427050" y="7447898"/>
            <a:ext cx="6918300" cy="2001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200">
                <a:solidFill>
                  <a:schemeClr val="dk1"/>
                </a:solidFill>
                <a:latin typeface="Inter"/>
                <a:ea typeface="Inter"/>
                <a:cs typeface="Inter"/>
                <a:sym typeface="Inter"/>
              </a:rPr>
              <a:t>How do origin stories help to understand the skill of causation?</a:t>
            </a:r>
            <a:endParaRPr sz="1100">
              <a:solidFill>
                <a:srgbClr val="000000"/>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Origin stories, like those of superheroes and villains, help us ask the question of “How did we get where we are?” This forces us to think of various causes.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200">
                <a:solidFill>
                  <a:schemeClr val="dk1"/>
                </a:solidFill>
                <a:latin typeface="Inter"/>
                <a:ea typeface="Inter"/>
                <a:cs typeface="Inter"/>
                <a:sym typeface="Inter"/>
              </a:rPr>
              <a:t>How does causation help to understand the complexity of the past?</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By considering where a cause or effect is primary, secondary, or tertiary, we evaluate the complicated story of the past.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8" name="Shape 298"/>
        <p:cNvGrpSpPr/>
        <p:nvPr/>
      </p:nvGrpSpPr>
      <p:grpSpPr>
        <a:xfrm>
          <a:off x="0" y="0"/>
          <a:ext cx="0" cy="0"/>
          <a:chOff x="0" y="0"/>
          <a:chExt cx="0" cy="0"/>
        </a:xfrm>
      </p:grpSpPr>
      <p:cxnSp>
        <p:nvCxnSpPr>
          <p:cNvPr id="299" name="Google Shape;299;p47"/>
          <p:cNvCxnSpPr>
            <a:endCxn id="300"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301" name="Google Shape;301;p47"/>
          <p:cNvCxnSpPr>
            <a:endCxn id="302"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303" name="Google Shape;303;p47"/>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304" name="Google Shape;304;p4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r>
              <a:rPr lang="en" sz="2500">
                <a:solidFill>
                  <a:schemeClr val="dk1"/>
                </a:solidFill>
                <a:latin typeface="Plus Jakarta Sans"/>
                <a:ea typeface="Plus Jakarta Sans"/>
                <a:cs typeface="Plus Jakarta Sans"/>
                <a:sym typeface="Plus Jakarta Sans"/>
              </a:rPr>
              <a:t> (Exemplar)</a:t>
            </a:r>
            <a:endParaRPr sz="1700">
              <a:solidFill>
                <a:schemeClr val="dk1"/>
              </a:solidFill>
              <a:latin typeface="Halant"/>
              <a:ea typeface="Halant"/>
              <a:cs typeface="Halant"/>
              <a:sym typeface="Halant"/>
            </a:endParaRPr>
          </a:p>
        </p:txBody>
      </p:sp>
      <p:sp>
        <p:nvSpPr>
          <p:cNvPr id="305" name="Google Shape;305;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6" name="Google Shape;306;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7" name="Google Shape;307;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8" name="Google Shape;308;p4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09" name="Google Shape;309;p47"/>
          <p:cNvSpPr txBox="1"/>
          <p:nvPr/>
        </p:nvSpPr>
        <p:spPr>
          <a:xfrm>
            <a:off x="1816375" y="11732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310" name="Google Shape;310;p47"/>
          <p:cNvGraphicFramePr/>
          <p:nvPr/>
        </p:nvGraphicFramePr>
        <p:xfrm>
          <a:off x="469050" y="7265138"/>
          <a:ext cx="3000000" cy="3000000"/>
        </p:xfrm>
        <a:graphic>
          <a:graphicData uri="http://schemas.openxmlformats.org/drawingml/2006/table">
            <a:tbl>
              <a:tblPr>
                <a:noFill/>
                <a:tableStyleId>{F11A7A40-6B57-4E9C-9B2F-F475BEB374B5}</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 </a:t>
                      </a:r>
                      <a:r>
                        <a:rPr b="1" lang="en" sz="1000">
                          <a:solidFill>
                            <a:srgbClr val="E95C3D"/>
                          </a:solidFill>
                          <a:latin typeface="Inter"/>
                          <a:ea typeface="Inter"/>
                          <a:cs typeface="Inter"/>
                          <a:sym typeface="Inter"/>
                        </a:rPr>
                        <a:t>Reduced overall waste for school</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 </a:t>
                      </a:r>
                      <a:r>
                        <a:rPr b="1" lang="en" sz="1000">
                          <a:solidFill>
                            <a:srgbClr val="E95C3D"/>
                          </a:solidFill>
                          <a:latin typeface="Inter"/>
                          <a:ea typeface="Inter"/>
                          <a:cs typeface="Inter"/>
                          <a:sym typeface="Inter"/>
                        </a:rPr>
                        <a:t>Eco-friendly actions at home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r>
                        <a:rPr b="1" lang="en" sz="1000">
                          <a:solidFill>
                            <a:srgbClr val="E95C3D"/>
                          </a:solidFill>
                          <a:latin typeface="Inter"/>
                          <a:ea typeface="Inter"/>
                          <a:cs typeface="Inter"/>
                          <a:sym typeface="Inter"/>
                        </a:rPr>
                        <a:t>Similar actions at other schools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By revealing the impact of a historical event, a topic becomes more meaningful and relevant. It can help anticipate outcomes in similar situations and learn from past events. It can help us make informed decisions.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11" name="Google Shape;311;p47"/>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300" name="Google Shape;300;p47"/>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312" name="Google Shape;312;p47"/>
          <p:cNvCxnSpPr>
            <a:stCxn id="313" idx="3"/>
            <a:endCxn id="303"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302" name="Google Shape;302;p47"/>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314" name="Google Shape;314;p47"/>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315" name="Google Shape;315;p47"/>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316" name="Google Shape;316;p47"/>
          <p:cNvPicPr preferRelativeResize="0"/>
          <p:nvPr/>
        </p:nvPicPr>
        <p:blipFill>
          <a:blip r:embed="rId5">
            <a:alphaModFix/>
          </a:blip>
          <a:stretch>
            <a:fillRect/>
          </a:stretch>
        </p:blipFill>
        <p:spPr>
          <a:xfrm>
            <a:off x="469050" y="1282587"/>
            <a:ext cx="1056525" cy="1056525"/>
          </a:xfrm>
          <a:prstGeom prst="rect">
            <a:avLst/>
          </a:prstGeom>
          <a:noFill/>
          <a:ln>
            <a:noFill/>
          </a:ln>
        </p:spPr>
      </p:pic>
      <p:sp>
        <p:nvSpPr>
          <p:cNvPr id="313" name="Google Shape;313;p47"/>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0" name="Shape 320"/>
        <p:cNvGrpSpPr/>
        <p:nvPr/>
      </p:nvGrpSpPr>
      <p:grpSpPr>
        <a:xfrm>
          <a:off x="0" y="0"/>
          <a:ext cx="0" cy="0"/>
          <a:chOff x="0" y="0"/>
          <a:chExt cx="0" cy="0"/>
        </a:xfrm>
      </p:grpSpPr>
      <p:sp>
        <p:nvSpPr>
          <p:cNvPr id="321" name="Google Shape;321;p48"/>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 (Exemplar)</a:t>
            </a:r>
            <a:endParaRPr sz="2200">
              <a:solidFill>
                <a:srgbClr val="000000"/>
              </a:solidFill>
              <a:latin typeface="Halant"/>
              <a:ea typeface="Halant"/>
              <a:cs typeface="Halant"/>
              <a:sym typeface="Halant"/>
            </a:endParaRPr>
          </a:p>
        </p:txBody>
      </p:sp>
      <p:sp>
        <p:nvSpPr>
          <p:cNvPr id="322" name="Google Shape;322;p48"/>
          <p:cNvSpPr txBox="1"/>
          <p:nvPr/>
        </p:nvSpPr>
        <p:spPr>
          <a:xfrm>
            <a:off x="1286275" y="5865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323" name="Google Shape;323;p48"/>
          <p:cNvSpPr/>
          <p:nvPr/>
        </p:nvSpPr>
        <p:spPr>
          <a:xfrm>
            <a:off x="1197025" y="2412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u="sng">
                <a:latin typeface="Inter"/>
                <a:ea typeface="Inter"/>
                <a:cs typeface="Inter"/>
                <a:sym typeface="Inter"/>
              </a:rPr>
              <a:t>Social</a:t>
            </a:r>
            <a:endParaRPr b="1" sz="1200" u="sng">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How people lived and interacted with each other</a:t>
            </a:r>
            <a:endParaRPr sz="1200">
              <a:latin typeface="Inter"/>
              <a:ea typeface="Inter"/>
              <a:cs typeface="Inter"/>
              <a:sym typeface="Inter"/>
            </a:endParaRPr>
          </a:p>
        </p:txBody>
      </p:sp>
      <p:sp>
        <p:nvSpPr>
          <p:cNvPr id="324" name="Google Shape;324;p48"/>
          <p:cNvSpPr/>
          <p:nvPr/>
        </p:nvSpPr>
        <p:spPr>
          <a:xfrm>
            <a:off x="1197025" y="3183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u="sng">
                <a:latin typeface="Inter"/>
                <a:ea typeface="Inter"/>
                <a:cs typeface="Inter"/>
                <a:sym typeface="Inter"/>
              </a:rPr>
              <a:t>Cultural</a:t>
            </a:r>
            <a:endParaRPr b="1" sz="1200" u="sng">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Beliefs, traditions, religion, and ways of life</a:t>
            </a:r>
            <a:endParaRPr sz="1200">
              <a:latin typeface="Inter"/>
              <a:ea typeface="Inter"/>
              <a:cs typeface="Inter"/>
              <a:sym typeface="Inter"/>
            </a:endParaRPr>
          </a:p>
        </p:txBody>
      </p:sp>
      <p:sp>
        <p:nvSpPr>
          <p:cNvPr id="325" name="Google Shape;325;p48"/>
          <p:cNvSpPr/>
          <p:nvPr/>
        </p:nvSpPr>
        <p:spPr>
          <a:xfrm>
            <a:off x="4032475" y="2412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u="sng">
                <a:latin typeface="Inter"/>
                <a:ea typeface="Inter"/>
                <a:cs typeface="Inter"/>
                <a:sym typeface="Inter"/>
              </a:rPr>
              <a:t>Political</a:t>
            </a:r>
            <a:endParaRPr b="1" sz="1200" u="sng">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How power and leadership were organized</a:t>
            </a:r>
            <a:endParaRPr sz="1200">
              <a:latin typeface="Inter"/>
              <a:ea typeface="Inter"/>
              <a:cs typeface="Inter"/>
              <a:sym typeface="Inter"/>
            </a:endParaRPr>
          </a:p>
        </p:txBody>
      </p:sp>
      <p:sp>
        <p:nvSpPr>
          <p:cNvPr id="326" name="Google Shape;326;p48"/>
          <p:cNvSpPr/>
          <p:nvPr/>
        </p:nvSpPr>
        <p:spPr>
          <a:xfrm>
            <a:off x="4032475" y="3214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u="sng">
                <a:latin typeface="Inter"/>
                <a:ea typeface="Inter"/>
                <a:cs typeface="Inter"/>
                <a:sym typeface="Inter"/>
              </a:rPr>
              <a:t>Economic</a:t>
            </a:r>
            <a:endParaRPr b="1" sz="1200" u="sng">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Jobs, trade, farming, and use of resources</a:t>
            </a:r>
            <a:endParaRPr sz="1200">
              <a:latin typeface="Inter"/>
              <a:ea typeface="Inter"/>
              <a:cs typeface="Inter"/>
              <a:sym typeface="Inter"/>
            </a:endParaRPr>
          </a:p>
        </p:txBody>
      </p:sp>
      <p:sp>
        <p:nvSpPr>
          <p:cNvPr id="327" name="Google Shape;327;p48"/>
          <p:cNvSpPr txBox="1"/>
          <p:nvPr/>
        </p:nvSpPr>
        <p:spPr>
          <a:xfrm>
            <a:off x="375025" y="1608750"/>
            <a:ext cx="7035300" cy="6444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simplify finding useful information.</a:t>
            </a:r>
            <a:endParaRPr>
              <a:latin typeface="Halant"/>
              <a:ea typeface="Halant"/>
              <a:cs typeface="Halant"/>
              <a:sym typeface="Halant"/>
            </a:endParaRPr>
          </a:p>
        </p:txBody>
      </p:sp>
      <p:sp>
        <p:nvSpPr>
          <p:cNvPr id="328" name="Google Shape;328;p48"/>
          <p:cNvSpPr txBox="1"/>
          <p:nvPr/>
        </p:nvSpPr>
        <p:spPr>
          <a:xfrm>
            <a:off x="375025" y="39721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329" name="Google Shape;329;p48"/>
          <p:cNvCxnSpPr/>
          <p:nvPr/>
        </p:nvCxnSpPr>
        <p:spPr>
          <a:xfrm>
            <a:off x="466700" y="38907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330" name="Google Shape;330;p48"/>
          <p:cNvGraphicFramePr/>
          <p:nvPr/>
        </p:nvGraphicFramePr>
        <p:xfrm>
          <a:off x="466700" y="4542650"/>
          <a:ext cx="3000000" cy="3000000"/>
        </p:xfrm>
        <a:graphic>
          <a:graphicData uri="http://schemas.openxmlformats.org/drawingml/2006/table">
            <a:tbl>
              <a:tblPr>
                <a:noFill/>
                <a:tableStyleId>{F11A7A40-6B57-4E9C-9B2F-F475BEB374B5}</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was the social structure like in Ancient Egypt?</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were the roles of women in Ancient Egypt?</a:t>
                      </a:r>
                      <a:endParaRPr b="1" sz="1200">
                        <a:solidFill>
                          <a:srgbClr val="E7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control of the Nile River help Ancient Egyptian leaders gain and maintain power?</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role did the Nile play in unifying the different regions of Ancient Egypt?</a:t>
                      </a:r>
                      <a:endParaRPr b="1" sz="1200">
                        <a:solidFill>
                          <a:srgbClr val="E7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7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In what ways did the Nile influence the religious practices of Ancient Egyptians?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are examples of Ancient Egyptian art and writing?</a:t>
                      </a:r>
                      <a:endParaRPr b="1" sz="1200">
                        <a:solidFill>
                          <a:srgbClr val="E7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7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Did Ancient Egyptians trade with other civilizations?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the Nile’s flooding cycle support farming and food production in Ancient Egypt?</a:t>
                      </a:r>
                      <a:endParaRPr b="1" sz="1200">
                        <a:solidFill>
                          <a:srgbClr val="E7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331" name="Google Shape;331;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2" name="Google Shape;332;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3" name="Google Shape;333;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7" name="Shape 337"/>
        <p:cNvGrpSpPr/>
        <p:nvPr/>
      </p:nvGrpSpPr>
      <p:grpSpPr>
        <a:xfrm>
          <a:off x="0" y="0"/>
          <a:ext cx="0" cy="0"/>
          <a:chOff x="0" y="0"/>
          <a:chExt cx="0" cy="0"/>
        </a:xfrm>
      </p:grpSpPr>
      <p:sp>
        <p:nvSpPr>
          <p:cNvPr id="338" name="Google Shape;338;p49"/>
          <p:cNvSpPr txBox="1"/>
          <p:nvPr/>
        </p:nvSpPr>
        <p:spPr>
          <a:xfrm>
            <a:off x="518700" y="5452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339" name="Google Shape;339;p49"/>
          <p:cNvGraphicFramePr/>
          <p:nvPr/>
        </p:nvGraphicFramePr>
        <p:xfrm>
          <a:off x="518700" y="1470950"/>
          <a:ext cx="3000000" cy="3000000"/>
        </p:xfrm>
        <a:graphic>
          <a:graphicData uri="http://schemas.openxmlformats.org/drawingml/2006/table">
            <a:tbl>
              <a:tblPr>
                <a:noFill/>
                <a:tableStyleId>{F11A7A40-6B57-4E9C-9B2F-F475BEB374B5}</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340" name="Google Shape;340;p49"/>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 (Exemplar)</a:t>
            </a:r>
            <a:endParaRPr sz="2200">
              <a:solidFill>
                <a:srgbClr val="000000"/>
              </a:solidFill>
              <a:latin typeface="Halant"/>
              <a:ea typeface="Halant"/>
              <a:cs typeface="Halant"/>
              <a:sym typeface="Halant"/>
            </a:endParaRPr>
          </a:p>
        </p:txBody>
      </p:sp>
      <p:sp>
        <p:nvSpPr>
          <p:cNvPr id="341" name="Google Shape;341;p49"/>
          <p:cNvSpPr txBox="1"/>
          <p:nvPr/>
        </p:nvSpPr>
        <p:spPr>
          <a:xfrm>
            <a:off x="518700" y="5255975"/>
            <a:ext cx="1138200" cy="400200"/>
          </a:xfrm>
          <a:prstGeom prst="rect">
            <a:avLst/>
          </a:prstGeom>
          <a:noFill/>
          <a:ln cap="flat" cmpd="sng" w="19050">
            <a:solidFill>
              <a:srgbClr val="E95C3D"/>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342" name="Google Shape;342;p49"/>
          <p:cNvSpPr txBox="1"/>
          <p:nvPr/>
        </p:nvSpPr>
        <p:spPr>
          <a:xfrm>
            <a:off x="1846525" y="5255975"/>
            <a:ext cx="5407200" cy="13854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hypothetical search results. Read them carefully and determine which source is more trustworthy. </a:t>
            </a:r>
            <a:endParaRPr sz="1300">
              <a:solidFill>
                <a:schemeClr val="dk1"/>
              </a:solidFill>
              <a:latin typeface="Halant"/>
              <a:ea typeface="Halant"/>
              <a:cs typeface="Halant"/>
              <a:sym typeface="Halant"/>
            </a:endParaRPr>
          </a:p>
        </p:txBody>
      </p:sp>
      <p:sp>
        <p:nvSpPr>
          <p:cNvPr id="343" name="Google Shape;343;p49"/>
          <p:cNvSpPr/>
          <p:nvPr/>
        </p:nvSpPr>
        <p:spPr>
          <a:xfrm>
            <a:off x="581625" y="67456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344" name="Google Shape;344;p49"/>
          <p:cNvSpPr/>
          <p:nvPr/>
        </p:nvSpPr>
        <p:spPr>
          <a:xfrm>
            <a:off x="581625" y="79477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345" name="Google Shape;345;p49"/>
          <p:cNvSpPr txBox="1"/>
          <p:nvPr/>
        </p:nvSpPr>
        <p:spPr>
          <a:xfrm>
            <a:off x="4685125" y="67783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site is more trustworthy and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75C3D"/>
                </a:solidFill>
                <a:latin typeface="Inter"/>
                <a:ea typeface="Inter"/>
                <a:cs typeface="Inter"/>
                <a:sym typeface="Inter"/>
              </a:rPr>
              <a:t>The second site is more trustworthy because it’s from a museum, which includes expert material, and is designed for educational purposes.</a:t>
            </a:r>
            <a:endParaRPr sz="1200">
              <a:solidFill>
                <a:schemeClr val="dk1"/>
              </a:solidFill>
              <a:latin typeface="Inter"/>
              <a:ea typeface="Inter"/>
              <a:cs typeface="Inter"/>
              <a:sym typeface="Inter"/>
            </a:endParaRPr>
          </a:p>
        </p:txBody>
      </p:sp>
      <p:sp>
        <p:nvSpPr>
          <p:cNvPr id="346" name="Google Shape;346;p49"/>
          <p:cNvSpPr txBox="1"/>
          <p:nvPr/>
        </p:nvSpPr>
        <p:spPr>
          <a:xfrm>
            <a:off x="325200" y="70938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347" name="Google Shape;347;p49"/>
          <p:cNvSpPr txBox="1"/>
          <p:nvPr/>
        </p:nvSpPr>
        <p:spPr>
          <a:xfrm>
            <a:off x="325200" y="8600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pic>
        <p:nvPicPr>
          <p:cNvPr id="348" name="Google Shape;348;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9" name="Google Shape;349;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0" name="Google Shape;350;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4" name="Shape 354"/>
        <p:cNvGrpSpPr/>
        <p:nvPr/>
      </p:nvGrpSpPr>
      <p:grpSpPr>
        <a:xfrm>
          <a:off x="0" y="0"/>
          <a:ext cx="0" cy="0"/>
          <a:chOff x="0" y="0"/>
          <a:chExt cx="0" cy="0"/>
        </a:xfrm>
      </p:grpSpPr>
      <p:sp>
        <p:nvSpPr>
          <p:cNvPr id="355" name="Google Shape;355;p50"/>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 (Exemplar)</a:t>
            </a:r>
            <a:endParaRPr sz="2200">
              <a:solidFill>
                <a:srgbClr val="000000"/>
              </a:solidFill>
              <a:latin typeface="Halant"/>
              <a:ea typeface="Halant"/>
              <a:cs typeface="Halant"/>
              <a:sym typeface="Halant"/>
            </a:endParaRPr>
          </a:p>
        </p:txBody>
      </p:sp>
      <p:graphicFrame>
        <p:nvGraphicFramePr>
          <p:cNvPr id="356" name="Google Shape;356;p50"/>
          <p:cNvGraphicFramePr/>
          <p:nvPr/>
        </p:nvGraphicFramePr>
        <p:xfrm>
          <a:off x="343263" y="1414150"/>
          <a:ext cx="3000000" cy="3000000"/>
        </p:xfrm>
        <a:graphic>
          <a:graphicData uri="http://schemas.openxmlformats.org/drawingml/2006/table">
            <a:tbl>
              <a:tblPr>
                <a:noFill/>
                <a:tableStyleId>{F11A7A40-6B57-4E9C-9B2F-F475BEB374B5}</a:tableStyleId>
              </a:tblPr>
              <a:tblGrid>
                <a:gridCol w="986900"/>
                <a:gridCol w="1383925"/>
                <a:gridCol w="4715125"/>
              </a:tblGrid>
              <a:tr h="4063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17494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u="sng">
                          <a:solidFill>
                            <a:schemeClr val="hlink"/>
                          </a:solidFill>
                          <a:latin typeface="Inter"/>
                          <a:ea typeface="Inter"/>
                          <a:cs typeface="Inter"/>
                          <a:sym typeface="Inter"/>
                          <a:hlinkClick r:id="rId3"/>
                        </a:rPr>
                        <a:t>World History Encyclopedia - Jobs</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4"/>
                        </a:rPr>
                        <a:t>World History Encyclopedia - Social Structure</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rPr b="1" lang="en" sz="1100" u="sng">
                          <a:solidFill>
                            <a:schemeClr val="hlink"/>
                          </a:solidFill>
                          <a:latin typeface="Inter"/>
                          <a:ea typeface="Inter"/>
                          <a:cs typeface="Inter"/>
                          <a:sym typeface="Inter"/>
                          <a:hlinkClick r:id="rId5"/>
                        </a:rPr>
                        <a:t>Egypt Exploration Society (women)</a:t>
                      </a:r>
                      <a:endParaRPr b="1" sz="1100">
                        <a:solidFill>
                          <a:srgbClr val="E75C3D"/>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pharaoh sat at the top of the social hierarchy, seen as both a king and a living god.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majority of people were peasant farmers, who worked the land, paid taxes, and were vital to the economy.</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In ancient Egypt, scribes were highly valued, highly educated individuals responsible for writing, record-keeping, and administrative tasks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At the bottom were slaves, often prisoners of war or people in debt, though their roles varied and they were sometimes respected.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Queens (i.e. a Pharaoh’s wife) played an important part in maintaining royal power, Some women surpassed queenship to become Pharaohs themselves.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Women in ancient Egypt could buy and inherit property.</a:t>
                      </a:r>
                      <a:endParaRPr sz="1100">
                        <a:latin typeface="Inter"/>
                        <a:ea typeface="Inter"/>
                        <a:cs typeface="Inter"/>
                        <a:sym typeface="Inter"/>
                      </a:endParaRPr>
                    </a:p>
                  </a:txBody>
                  <a:tcPr marT="91425" marB="91425" marR="91425" marL="91425"/>
                </a:tc>
              </a:tr>
              <a:tr h="125282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6"/>
                        </a:rPr>
                        <a:t>World History Encyclopedia</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 was a theocratic monarchy: the king (later called pharaoh) ruled by divine mandate and served as a bridge between the gods and the people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Char char="●"/>
                      </a:pPr>
                      <a:r>
                        <a:rPr b="1" lang="en" sz="1100">
                          <a:solidFill>
                            <a:srgbClr val="E75C3D"/>
                          </a:solidFill>
                          <a:latin typeface="Inter"/>
                          <a:ea typeface="Inter"/>
                          <a:cs typeface="Inter"/>
                          <a:sym typeface="Inter"/>
                        </a:rPr>
                        <a:t>The king/pharaoh issued laws, led building projects, directed trade and agriculture, and commanded the military from the capital .</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Next in power was the vizier—the top official—who oversaw the bureaucracy, legal system, taxation, public works, and, from the New Kingdom onward, the police</a:t>
                      </a:r>
                      <a:endParaRPr sz="1100">
                        <a:latin typeface="Inter"/>
                        <a:ea typeface="Inter"/>
                        <a:cs typeface="Inter"/>
                        <a:sym typeface="Inter"/>
                      </a:endParaRPr>
                    </a:p>
                  </a:txBody>
                  <a:tcPr marT="91425" marB="91425" marR="91425" marL="91425"/>
                </a:tc>
              </a:tr>
              <a:tr h="14559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7"/>
                        </a:rPr>
                        <a:t>Smithsonian Institute - Mummificatio</a:t>
                      </a:r>
                      <a:r>
                        <a:rPr lang="en" sz="1100">
                          <a:latin typeface="Inter"/>
                          <a:ea typeface="Inter"/>
                          <a:cs typeface="Inter"/>
                          <a:sym typeface="Inter"/>
                        </a:rPr>
                        <a:t> and </a:t>
                      </a:r>
                      <a:r>
                        <a:rPr b="1" lang="en" sz="1100" u="sng">
                          <a:solidFill>
                            <a:schemeClr val="hlink"/>
                          </a:solidFill>
                          <a:latin typeface="Inter"/>
                          <a:ea typeface="Inter"/>
                          <a:cs typeface="Inter"/>
                          <a:sym typeface="Inter"/>
                          <a:hlinkClick r:id="rId8"/>
                        </a:rPr>
                        <a:t>Pyramids</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9"/>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believed life was eternal, influencing their burial practices, temple construction(pyramids), and focus on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Egyptians mummified their dead to preserve the body for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Egyptian writing is known as hieroglyphics ('sacred carvings') and developed at some point prior to the Early Dynastic</a:t>
                      </a:r>
                      <a:endParaRPr sz="1100">
                        <a:latin typeface="Inter"/>
                        <a:ea typeface="Inter"/>
                        <a:cs typeface="Inter"/>
                        <a:sym typeface="Inter"/>
                      </a:endParaRPr>
                    </a:p>
                  </a:txBody>
                  <a:tcPr marT="91425" marB="91425" marR="91425" marL="91425"/>
                </a:tc>
              </a:tr>
              <a:tr h="1377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10"/>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Trade began between Upper and Lower Egypt, and between the different districts of those regions, prior to unification c. 3150 BCE.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Mesopotamia was an early trade partner</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Gold was mined by slaves primarily in Nubia and Egypt's neighboring kings often sent letters requesting vast quantities be sent.</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built ships as early as 3000 BCE by lashing planks of wood together and stuffing the gaps with reeds.</a:t>
                      </a:r>
                      <a:endParaRPr b="1" sz="1100">
                        <a:solidFill>
                          <a:srgbClr val="E75C3D"/>
                        </a:solidFill>
                        <a:latin typeface="Inter"/>
                        <a:ea typeface="Inter"/>
                        <a:cs typeface="Inter"/>
                        <a:sym typeface="Inter"/>
                      </a:endParaRPr>
                    </a:p>
                  </a:txBody>
                  <a:tcPr marT="91425" marB="91425" marR="91425" marL="91425"/>
                </a:tc>
              </a:tr>
            </a:tbl>
          </a:graphicData>
        </a:graphic>
      </p:graphicFrame>
      <p:pic>
        <p:nvPicPr>
          <p:cNvPr id="357" name="Google Shape;357;p50"/>
          <p:cNvPicPr preferRelativeResize="0"/>
          <p:nvPr/>
        </p:nvPicPr>
        <p:blipFill>
          <a:blip r:embed="rId11">
            <a:alphaModFix/>
          </a:blip>
          <a:stretch>
            <a:fillRect/>
          </a:stretch>
        </p:blipFill>
        <p:spPr>
          <a:xfrm>
            <a:off x="381544" y="9348271"/>
            <a:ext cx="431174" cy="431174"/>
          </a:xfrm>
          <a:prstGeom prst="rect">
            <a:avLst/>
          </a:prstGeom>
          <a:noFill/>
          <a:ln>
            <a:noFill/>
          </a:ln>
        </p:spPr>
      </p:pic>
      <p:sp>
        <p:nvSpPr>
          <p:cNvPr id="358" name="Google Shape;358;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9" name="Google Shape;359;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0" name="Google Shape;360;p50"/>
          <p:cNvSpPr txBox="1"/>
          <p:nvPr/>
        </p:nvSpPr>
        <p:spPr>
          <a:xfrm>
            <a:off x="518775" y="564975"/>
            <a:ext cx="6735000" cy="7968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it’s time to start researching! Use your sub-questions to search and find facts about Ancient Egyptians and the influence of the Nile. Write bullet point notes under each of the 4 categories. Some sources have been provided to help you get started!</a:t>
            </a:r>
            <a:endParaRPr>
              <a:solidFill>
                <a:schemeClr val="dk1"/>
              </a:solidFill>
              <a:latin typeface="Halant"/>
              <a:ea typeface="Halant"/>
              <a:cs typeface="Halant"/>
              <a:sym typeface="Halan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4" name="Shape 364"/>
        <p:cNvGrpSpPr/>
        <p:nvPr/>
      </p:nvGrpSpPr>
      <p:grpSpPr>
        <a:xfrm>
          <a:off x="0" y="0"/>
          <a:ext cx="0" cy="0"/>
          <a:chOff x="0" y="0"/>
          <a:chExt cx="0" cy="0"/>
        </a:xfrm>
      </p:grpSpPr>
      <p:cxnSp>
        <p:nvCxnSpPr>
          <p:cNvPr id="365" name="Google Shape;365;p51"/>
          <p:cNvCxnSpPr>
            <a:stCxn id="366" idx="3"/>
            <a:endCxn id="367"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368" name="Google Shape;368;p51"/>
          <p:cNvCxnSpPr>
            <a:stCxn id="366" idx="3"/>
            <a:endCxn id="369"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370" name="Google Shape;370;p51"/>
          <p:cNvCxnSpPr>
            <a:stCxn id="366" idx="3"/>
            <a:endCxn id="371"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372" name="Google Shape;372;p5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373" name="Google Shape;373;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74" name="Google Shape;37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75" name="Google Shape;375;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76" name="Google Shape;376;p5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77" name="Google Shape;377;p51"/>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Rationale: </a:t>
            </a:r>
            <a:r>
              <a:rPr b="1" lang="en" sz="1200">
                <a:solidFill>
                  <a:srgbClr val="E95C3D"/>
                </a:solidFill>
                <a:latin typeface="Inter"/>
                <a:ea typeface="Inter"/>
                <a:cs typeface="Inter"/>
                <a:sym typeface="Inter"/>
              </a:rPr>
              <a:t>The Nile River made farming and trade possible, creating a strong and stable economy in Ancient Egypt. The Nile's yearly flooding provided fertile soil for farming. This reliable food supply allowed the economy to grow and supported population increases, job specialization, and trade. A strong economy laid the foundation for the development of other parts of civilization, like government, religion, and social structure.</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366" name="Google Shape;366;p51"/>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Impact of the Nile River</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369" name="Google Shape;369;p51"/>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Cultural:The Nile influenced religious beliefs, including ideas about gods and the afterlife. Egyptians built temples and pyramids. Writing systems developed to record beliefs and events.</a:t>
            </a:r>
            <a:endParaRPr b="1" sz="1200">
              <a:solidFill>
                <a:srgbClr val="E95C3D"/>
              </a:solidFill>
              <a:latin typeface="Inter"/>
              <a:ea typeface="Inter"/>
              <a:cs typeface="Inter"/>
              <a:sym typeface="Inter"/>
            </a:endParaRPr>
          </a:p>
        </p:txBody>
      </p:sp>
      <p:sp>
        <p:nvSpPr>
          <p:cNvPr id="378" name="Google Shape;378;p51"/>
          <p:cNvSpPr txBox="1"/>
          <p:nvPr/>
        </p:nvSpPr>
        <p:spPr>
          <a:xfrm>
            <a:off x="3262725" y="1962950"/>
            <a:ext cx="15435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Economic</a:t>
            </a:r>
            <a:endParaRPr b="1">
              <a:solidFill>
                <a:srgbClr val="E95C3D"/>
              </a:solidFill>
              <a:latin typeface="Inter"/>
              <a:ea typeface="Inter"/>
              <a:cs typeface="Inter"/>
              <a:sym typeface="Inter"/>
            </a:endParaRPr>
          </a:p>
        </p:txBody>
      </p:sp>
      <p:sp>
        <p:nvSpPr>
          <p:cNvPr id="379" name="Google Shape;379;p51"/>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380" name="Google Shape;380;p51"/>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381" name="Google Shape;381;p51"/>
          <p:cNvSpPr txBox="1"/>
          <p:nvPr/>
        </p:nvSpPr>
        <p:spPr>
          <a:xfrm>
            <a:off x="453700" y="1815500"/>
            <a:ext cx="25527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 and explain the significance of each secondary effect.</a:t>
            </a:r>
            <a:endParaRPr i="1" sz="1200">
              <a:latin typeface="Plus Jakarta Sans"/>
              <a:ea typeface="Plus Jakarta Sans"/>
              <a:cs typeface="Plus Jakarta Sans"/>
              <a:sym typeface="Plus Jakarta Sans"/>
            </a:endParaRPr>
          </a:p>
        </p:txBody>
      </p:sp>
      <p:sp>
        <p:nvSpPr>
          <p:cNvPr id="371" name="Google Shape;371;p51"/>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Political: Pharaohs used the Nile to unite and control the land. Officials managed irrigation, taxes, and construction projects.The river helped leaders expand and protect their territory.</a:t>
            </a:r>
            <a:endParaRPr b="1" sz="1200">
              <a:solidFill>
                <a:srgbClr val="E95C3D"/>
              </a:solidFill>
              <a:latin typeface="Inter"/>
              <a:ea typeface="Inter"/>
              <a:cs typeface="Inter"/>
              <a:sym typeface="Inter"/>
            </a:endParaRPr>
          </a:p>
        </p:txBody>
      </p:sp>
      <p:sp>
        <p:nvSpPr>
          <p:cNvPr id="367" name="Google Shape;367;p51"/>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Social: Farming allowed people to settle in one place and form organized communities. A social hierarchy developed with pharaohs at the top and farmers and laborers at the bottom.</a:t>
            </a:r>
            <a:endParaRPr b="1" sz="1200">
              <a:solidFill>
                <a:srgbClr val="E95C3D"/>
              </a:solidFill>
              <a:latin typeface="Inter"/>
              <a:ea typeface="Inter"/>
              <a:cs typeface="Inter"/>
              <a:sym typeface="Inter"/>
            </a:endParaRPr>
          </a:p>
        </p:txBody>
      </p:sp>
      <p:cxnSp>
        <p:nvCxnSpPr>
          <p:cNvPr id="382" name="Google Shape;382;p51"/>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pic>
        <p:nvPicPr>
          <p:cNvPr id="383" name="Google Shape;383;p51"/>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Causation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38"/>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62" name="Google Shape;162;p38"/>
          <p:cNvGraphicFramePr/>
          <p:nvPr/>
        </p:nvGraphicFramePr>
        <p:xfrm>
          <a:off x="315750" y="1408150"/>
          <a:ext cx="3000000" cy="3000000"/>
        </p:xfrm>
        <a:graphic>
          <a:graphicData uri="http://schemas.openxmlformats.org/drawingml/2006/table">
            <a:tbl>
              <a:tblPr>
                <a:noFill/>
                <a:tableStyleId>{F11A7A40-6B57-4E9C-9B2F-F475BEB374B5}</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Hi, I'm Zach Coté of Thinking Nation and in today's video we're going to look at the historical thinking skill of causation. So let's start with the definition: Thinking historically means considering why certain things happened and what effects occurred because of an </a:t>
                      </a:r>
                      <a:r>
                        <a:rPr lang="en" sz="1200">
                          <a:solidFill>
                            <a:schemeClr val="dk1"/>
                          </a:solidFill>
                          <a:latin typeface="Inter"/>
                          <a:ea typeface="Inter"/>
                          <a:cs typeface="Inter"/>
                          <a:sym typeface="Inter"/>
                        </a:rPr>
                        <a:t>e</a:t>
                      </a:r>
                      <a:r>
                        <a:rPr lang="en" sz="1200">
                          <a:solidFill>
                            <a:schemeClr val="dk1"/>
                          </a:solidFill>
                          <a:latin typeface="Inter"/>
                          <a:ea typeface="Inter"/>
                          <a:cs typeface="Inter"/>
                          <a:sym typeface="Inter"/>
                        </a:rPr>
                        <a:t>vent development or process. It also means recognizing that there are multiple causes of and multiple effects from any given historical event, development, or process. So one way that I like to think about or process the skill of causation is through the lens of origin stories. Now we have origin stories of </a:t>
                      </a: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reation, </a:t>
                      </a:r>
                      <a:r>
                        <a:rPr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f culture, of our place in society. Or maybe if we're looking into the fictional world, we have origin stories around superheroes, or villains, or heroes in stories and books and movies. And these tales, or these origin stories, are really stories of causation. How did we get to where we are? Or how did this person end up in the place that they are? You know, even when we reflect about our own life, we're often thinking with the skill of causation. How did I end up here?—can sometimes be a really positive question and sometimes it can be a really hard question. But in both instances, it really is a historical question utilizing this this historical </a:t>
                      </a: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hinking skill. So when historians integrate the skill of causation into their study of the past, they're really recognizing two things. First, nothing is monocausal. There's never a singular cause for a historical event. But second, it's okay to make a claim about a primary cause. And really, that's part of what scholars do, is that we use evidence to make claims. So when we're studying the past we can kind of think of causes as primary causes and secondary causes, and if we really want to get into it, we can even identify some as tertiary causes. But each of these layers of causes recognize that there's always influence toward something becoming a reality and also impact because of that reality. And there's layers behind that. And I think what's really exciting, is when we do </a:t>
                      </a: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ausation well, we better uncover the complexity of the past. And that's really important because human beings are complex. I am a complex individual—to some I'm a father, to one I'm a husband, to groups I'm a friend or a brother or a dad or a teacher. And these different identities make me complex and history is the same way. History is is a complicated story of humanity and so when historians think through the lens of causation and we recognize that there are primary secondary or even tertiary causes and effects of historical events, developments, or processes, we're acknowledging the complexity of the past—which I also think helps us acknowledge the complexity of ourselves and those around us. And that's really how we think through the skill of causation.</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63" name="Google Shape;163;p38"/>
          <p:cNvSpPr txBox="1"/>
          <p:nvPr/>
        </p:nvSpPr>
        <p:spPr>
          <a:xfrm>
            <a:off x="427050" y="7447898"/>
            <a:ext cx="6918300" cy="160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200">
                <a:solidFill>
                  <a:schemeClr val="dk1"/>
                </a:solidFill>
                <a:latin typeface="Inter"/>
                <a:ea typeface="Inter"/>
                <a:cs typeface="Inter"/>
                <a:sym typeface="Inter"/>
              </a:rPr>
              <a:t>How do origin stories help to understand the skill of causation?</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200">
                <a:solidFill>
                  <a:schemeClr val="dk1"/>
                </a:solidFill>
                <a:latin typeface="Inter"/>
                <a:ea typeface="Inter"/>
                <a:cs typeface="Inter"/>
                <a:sym typeface="Inter"/>
              </a:rPr>
              <a:t>How does causation help to understand the complexity of the past?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169" name="Google Shape;169;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3" name="Google Shape;173;p39"/>
          <p:cNvSpPr txBox="1"/>
          <p:nvPr/>
        </p:nvSpPr>
        <p:spPr>
          <a:xfrm>
            <a:off x="1816375" y="11732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74" name="Google Shape;174;p39"/>
          <p:cNvGraphicFramePr/>
          <p:nvPr/>
        </p:nvGraphicFramePr>
        <p:xfrm>
          <a:off x="469050" y="7265138"/>
          <a:ext cx="3000000" cy="3000000"/>
        </p:xfrm>
        <a:graphic>
          <a:graphicData uri="http://schemas.openxmlformats.org/drawingml/2006/table">
            <a:tbl>
              <a:tblPr>
                <a:noFill/>
                <a:tableStyleId>{F11A7A40-6B57-4E9C-9B2F-F475BEB374B5}</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school assembly as historical event. List a primary cause of the assembly followed by two secondary causes.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cause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Cause:</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Cause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Cause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5" name="Google Shape;175;p39"/>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6" name="Google Shape;176;p39"/>
          <p:cNvSpPr txBox="1"/>
          <p:nvPr/>
        </p:nvSpPr>
        <p:spPr>
          <a:xfrm>
            <a:off x="635250" y="3317963"/>
            <a:ext cx="2040900" cy="30240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cause of a historical event. This is never the only cause, but the evidence suggests it is the most significant.</a:t>
            </a:r>
            <a:endParaRPr sz="1700">
              <a:latin typeface="Inter"/>
              <a:ea typeface="Inter"/>
              <a:cs typeface="Inter"/>
              <a:sym typeface="Inter"/>
            </a:endParaRPr>
          </a:p>
        </p:txBody>
      </p:sp>
      <p:sp>
        <p:nvSpPr>
          <p:cNvPr id="177" name="Google Shape;177;p39"/>
          <p:cNvSpPr txBox="1"/>
          <p:nvPr/>
        </p:nvSpPr>
        <p:spPr>
          <a:xfrm>
            <a:off x="5515650" y="3670075"/>
            <a:ext cx="1621500" cy="1721400"/>
          </a:xfrm>
          <a:prstGeom prst="rect">
            <a:avLst/>
          </a:prstGeom>
          <a:no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
        <p:nvSpPr>
          <p:cNvPr id="178" name="Google Shape;178;p39"/>
          <p:cNvSpPr txBox="1"/>
          <p:nvPr/>
        </p:nvSpPr>
        <p:spPr>
          <a:xfrm>
            <a:off x="3144676" y="53825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causes,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179" name="Google Shape;179;p39"/>
          <p:cNvCxnSpPr/>
          <p:nvPr/>
        </p:nvCxnSpPr>
        <p:spPr>
          <a:xfrm flipH="1" rot="10800000">
            <a:off x="2920811" y="3785141"/>
            <a:ext cx="2350200" cy="6000"/>
          </a:xfrm>
          <a:prstGeom prst="straightConnector1">
            <a:avLst/>
          </a:prstGeom>
          <a:noFill/>
          <a:ln cap="flat" cmpd="sng" w="19050">
            <a:solidFill>
              <a:schemeClr val="dk2"/>
            </a:solidFill>
            <a:prstDash val="solid"/>
            <a:round/>
            <a:headEnd len="med" w="med" type="none"/>
            <a:tailEnd len="med" w="med" type="triangle"/>
          </a:ln>
        </p:spPr>
      </p:cxnSp>
      <p:cxnSp>
        <p:nvCxnSpPr>
          <p:cNvPr id="180" name="Google Shape;180;p39"/>
          <p:cNvCxnSpPr/>
          <p:nvPr/>
        </p:nvCxnSpPr>
        <p:spPr>
          <a:xfrm flipH="1" rot="10800000">
            <a:off x="2920811" y="5266169"/>
            <a:ext cx="2350200" cy="14400"/>
          </a:xfrm>
          <a:prstGeom prst="straightConnector1">
            <a:avLst/>
          </a:prstGeom>
          <a:noFill/>
          <a:ln cap="flat" cmpd="sng" w="19050">
            <a:solidFill>
              <a:schemeClr val="dk2"/>
            </a:solidFill>
            <a:prstDash val="solid"/>
            <a:round/>
            <a:headEnd len="med" w="med" type="none"/>
            <a:tailEnd len="med" w="med" type="triangle"/>
          </a:ln>
        </p:spPr>
      </p:cxnSp>
      <p:sp>
        <p:nvSpPr>
          <p:cNvPr id="181" name="Google Shape;181;p39"/>
          <p:cNvSpPr txBox="1"/>
          <p:nvPr/>
        </p:nvSpPr>
        <p:spPr>
          <a:xfrm>
            <a:off x="3144676" y="38931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causes behind it.</a:t>
            </a:r>
            <a:endParaRPr sz="1200">
              <a:latin typeface="Inter"/>
              <a:ea typeface="Inter"/>
              <a:cs typeface="Inter"/>
              <a:sym typeface="Inter"/>
            </a:endParaRPr>
          </a:p>
        </p:txBody>
      </p:sp>
      <p:sp>
        <p:nvSpPr>
          <p:cNvPr id="182" name="Google Shape;182;p39"/>
          <p:cNvSpPr txBox="1"/>
          <p:nvPr/>
        </p:nvSpPr>
        <p:spPr>
          <a:xfrm>
            <a:off x="3153450" y="30020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Causes</a:t>
            </a:r>
            <a:endParaRPr b="1">
              <a:latin typeface="Inter"/>
              <a:ea typeface="Inter"/>
              <a:cs typeface="Inter"/>
              <a:sym typeface="Inter"/>
            </a:endParaRPr>
          </a:p>
        </p:txBody>
      </p:sp>
      <p:sp>
        <p:nvSpPr>
          <p:cNvPr id="183" name="Google Shape;183;p39"/>
          <p:cNvSpPr txBox="1"/>
          <p:nvPr/>
        </p:nvSpPr>
        <p:spPr>
          <a:xfrm>
            <a:off x="635250" y="271982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How did we get here?</a:t>
            </a:r>
            <a:endParaRPr sz="1300">
              <a:latin typeface="Inter"/>
              <a:ea typeface="Inter"/>
              <a:cs typeface="Inter"/>
              <a:sym typeface="Inter"/>
            </a:endParaRPr>
          </a:p>
        </p:txBody>
      </p:sp>
      <p:pic>
        <p:nvPicPr>
          <p:cNvPr id="184" name="Google Shape;184;p39"/>
          <p:cNvPicPr preferRelativeResize="0"/>
          <p:nvPr/>
        </p:nvPicPr>
        <p:blipFill>
          <a:blip r:embed="rId5">
            <a:alphaModFix/>
          </a:blip>
          <a:stretch>
            <a:fillRect/>
          </a:stretch>
        </p:blipFill>
        <p:spPr>
          <a:xfrm>
            <a:off x="469050" y="1282587"/>
            <a:ext cx="1056525" cy="1056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pic>
        <p:nvPicPr>
          <p:cNvPr id="189" name="Google Shape;189;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0" name="Google Shape;190;p40"/>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191" name="Google Shape;191;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2" name="Google Shape;19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4" name="Google Shape;194;p40"/>
          <p:cNvSpPr txBox="1"/>
          <p:nvPr/>
        </p:nvSpPr>
        <p:spPr>
          <a:xfrm>
            <a:off x="664225" y="701281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195" name="Google Shape;195;p40"/>
          <p:cNvSpPr/>
          <p:nvPr/>
        </p:nvSpPr>
        <p:spPr>
          <a:xfrm>
            <a:off x="664225" y="574378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196" name="Google Shape;196;p40"/>
          <p:cNvSpPr txBox="1"/>
          <p:nvPr/>
        </p:nvSpPr>
        <p:spPr>
          <a:xfrm>
            <a:off x="2920025" y="701281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197" name="Google Shape;197;p40"/>
          <p:cNvSpPr txBox="1"/>
          <p:nvPr/>
        </p:nvSpPr>
        <p:spPr>
          <a:xfrm>
            <a:off x="5175825" y="701978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198" name="Google Shape;198;p40"/>
          <p:cNvCxnSpPr>
            <a:stCxn id="195" idx="2"/>
            <a:endCxn id="194" idx="0"/>
          </p:cNvCxnSpPr>
          <p:nvPr/>
        </p:nvCxnSpPr>
        <p:spPr>
          <a:xfrm flipH="1">
            <a:off x="1617775" y="643258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199" name="Google Shape;199;p40"/>
          <p:cNvCxnSpPr>
            <a:stCxn id="195" idx="2"/>
            <a:endCxn id="196" idx="0"/>
          </p:cNvCxnSpPr>
          <p:nvPr/>
        </p:nvCxnSpPr>
        <p:spPr>
          <a:xfrm>
            <a:off x="3873475" y="643258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200" name="Google Shape;200;p40"/>
          <p:cNvCxnSpPr>
            <a:stCxn id="195" idx="2"/>
            <a:endCxn id="197" idx="0"/>
          </p:cNvCxnSpPr>
          <p:nvPr/>
        </p:nvCxnSpPr>
        <p:spPr>
          <a:xfrm>
            <a:off x="3873475" y="643258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201" name="Google Shape;201;p40"/>
          <p:cNvSpPr txBox="1"/>
          <p:nvPr/>
        </p:nvSpPr>
        <p:spPr>
          <a:xfrm>
            <a:off x="1946475" y="1838425"/>
            <a:ext cx="5161800" cy="1282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202" name="Google Shape;202;p40"/>
          <p:cNvPicPr preferRelativeResize="0"/>
          <p:nvPr/>
        </p:nvPicPr>
        <p:blipFill>
          <a:blip r:embed="rId5">
            <a:alphaModFix/>
          </a:blip>
          <a:stretch>
            <a:fillRect/>
          </a:stretch>
        </p:blipFill>
        <p:spPr>
          <a:xfrm>
            <a:off x="664275" y="1838425"/>
            <a:ext cx="1282200" cy="1282200"/>
          </a:xfrm>
          <a:prstGeom prst="rect">
            <a:avLst/>
          </a:prstGeom>
          <a:noFill/>
          <a:ln>
            <a:noFill/>
          </a:ln>
        </p:spPr>
      </p:pic>
      <p:sp>
        <p:nvSpPr>
          <p:cNvPr id="203" name="Google Shape;203;p40"/>
          <p:cNvSpPr txBox="1"/>
          <p:nvPr/>
        </p:nvSpPr>
        <p:spPr>
          <a:xfrm>
            <a:off x="664225" y="346733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209" name="Google Shape;209;p41"/>
          <p:cNvSpPr txBox="1"/>
          <p:nvPr/>
        </p:nvSpPr>
        <p:spPr>
          <a:xfrm>
            <a:off x="1286275" y="5865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210" name="Google Shape;210;p41"/>
          <p:cNvSpPr/>
          <p:nvPr/>
        </p:nvSpPr>
        <p:spPr>
          <a:xfrm>
            <a:off x="1197025" y="2412819"/>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Social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How people lived and interacted with each other</a:t>
            </a:r>
            <a:endParaRPr sz="1200">
              <a:latin typeface="Inter"/>
              <a:ea typeface="Inter"/>
              <a:cs typeface="Inter"/>
              <a:sym typeface="Inter"/>
            </a:endParaRPr>
          </a:p>
        </p:txBody>
      </p:sp>
      <p:sp>
        <p:nvSpPr>
          <p:cNvPr id="211" name="Google Shape;211;p41"/>
          <p:cNvSpPr/>
          <p:nvPr/>
        </p:nvSpPr>
        <p:spPr>
          <a:xfrm>
            <a:off x="1197025" y="3183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Cultural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Beliefs, traditions, religion, and ways of life</a:t>
            </a:r>
            <a:endParaRPr sz="1200">
              <a:latin typeface="Inter"/>
              <a:ea typeface="Inter"/>
              <a:cs typeface="Inter"/>
              <a:sym typeface="Inter"/>
            </a:endParaRPr>
          </a:p>
        </p:txBody>
      </p:sp>
      <p:sp>
        <p:nvSpPr>
          <p:cNvPr id="212" name="Google Shape;212;p41"/>
          <p:cNvSpPr/>
          <p:nvPr/>
        </p:nvSpPr>
        <p:spPr>
          <a:xfrm>
            <a:off x="4032475" y="2412819"/>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Political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How power and leadership were organized</a:t>
            </a:r>
            <a:endParaRPr sz="1200">
              <a:latin typeface="Inter"/>
              <a:ea typeface="Inter"/>
              <a:cs typeface="Inter"/>
              <a:sym typeface="Inter"/>
            </a:endParaRPr>
          </a:p>
        </p:txBody>
      </p:sp>
      <p:sp>
        <p:nvSpPr>
          <p:cNvPr id="213" name="Google Shape;213;p41"/>
          <p:cNvSpPr/>
          <p:nvPr/>
        </p:nvSpPr>
        <p:spPr>
          <a:xfrm>
            <a:off x="4032475" y="3183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Economic</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Jobs, trade, farming, and use of resources</a:t>
            </a:r>
            <a:endParaRPr sz="1200">
              <a:latin typeface="Inter"/>
              <a:ea typeface="Inter"/>
              <a:cs typeface="Inter"/>
              <a:sym typeface="Inter"/>
            </a:endParaRPr>
          </a:p>
        </p:txBody>
      </p:sp>
      <p:sp>
        <p:nvSpPr>
          <p:cNvPr id="214" name="Google Shape;214;p41"/>
          <p:cNvSpPr txBox="1"/>
          <p:nvPr/>
        </p:nvSpPr>
        <p:spPr>
          <a:xfrm>
            <a:off x="375025" y="1608750"/>
            <a:ext cx="7035300" cy="6444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simplify finding useful information.</a:t>
            </a:r>
            <a:endParaRPr>
              <a:latin typeface="Halant"/>
              <a:ea typeface="Halant"/>
              <a:cs typeface="Halant"/>
              <a:sym typeface="Halant"/>
            </a:endParaRPr>
          </a:p>
        </p:txBody>
      </p:sp>
      <p:sp>
        <p:nvSpPr>
          <p:cNvPr id="215" name="Google Shape;215;p41"/>
          <p:cNvSpPr txBox="1"/>
          <p:nvPr/>
        </p:nvSpPr>
        <p:spPr>
          <a:xfrm>
            <a:off x="375025" y="39721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216" name="Google Shape;216;p41"/>
          <p:cNvCxnSpPr/>
          <p:nvPr/>
        </p:nvCxnSpPr>
        <p:spPr>
          <a:xfrm>
            <a:off x="466700" y="38907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217" name="Google Shape;217;p41"/>
          <p:cNvGraphicFramePr/>
          <p:nvPr/>
        </p:nvGraphicFramePr>
        <p:xfrm>
          <a:off x="466700" y="4542650"/>
          <a:ext cx="3000000" cy="3000000"/>
        </p:xfrm>
        <a:graphic>
          <a:graphicData uri="http://schemas.openxmlformats.org/drawingml/2006/table">
            <a:tbl>
              <a:tblPr>
                <a:noFill/>
                <a:tableStyleId>{F11A7A40-6B57-4E9C-9B2F-F475BEB374B5}</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pic>
        <p:nvPicPr>
          <p:cNvPr id="218" name="Google Shape;218;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9" name="Google Shape;21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0" name="Google Shape;22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sp>
        <p:nvSpPr>
          <p:cNvPr id="225" name="Google Shape;225;p42"/>
          <p:cNvSpPr txBox="1"/>
          <p:nvPr/>
        </p:nvSpPr>
        <p:spPr>
          <a:xfrm>
            <a:off x="518700" y="5452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226" name="Google Shape;226;p42"/>
          <p:cNvGraphicFramePr/>
          <p:nvPr/>
        </p:nvGraphicFramePr>
        <p:xfrm>
          <a:off x="518700" y="1470950"/>
          <a:ext cx="3000000" cy="3000000"/>
        </p:xfrm>
        <a:graphic>
          <a:graphicData uri="http://schemas.openxmlformats.org/drawingml/2006/table">
            <a:tbl>
              <a:tblPr>
                <a:noFill/>
                <a:tableStyleId>{F11A7A40-6B57-4E9C-9B2F-F475BEB374B5}</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227" name="Google Shape;227;p42"/>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228" name="Google Shape;228;p42"/>
          <p:cNvSpPr txBox="1"/>
          <p:nvPr/>
        </p:nvSpPr>
        <p:spPr>
          <a:xfrm>
            <a:off x="594900" y="5789375"/>
            <a:ext cx="1138200" cy="400200"/>
          </a:xfrm>
          <a:prstGeom prst="rect">
            <a:avLst/>
          </a:prstGeom>
          <a:noFill/>
          <a:ln cap="flat" cmpd="sng" w="19050">
            <a:solidFill>
              <a:srgbClr val="E95C3D"/>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29" name="Google Shape;229;p42"/>
          <p:cNvSpPr txBox="1"/>
          <p:nvPr/>
        </p:nvSpPr>
        <p:spPr>
          <a:xfrm>
            <a:off x="1846525" y="5255975"/>
            <a:ext cx="5407200" cy="13854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hypothetical search results. Read them carefully and determine which source is more trustworthy. </a:t>
            </a:r>
            <a:endParaRPr sz="1300">
              <a:solidFill>
                <a:schemeClr val="dk1"/>
              </a:solidFill>
              <a:latin typeface="Halant"/>
              <a:ea typeface="Halant"/>
              <a:cs typeface="Halant"/>
              <a:sym typeface="Halant"/>
            </a:endParaRPr>
          </a:p>
        </p:txBody>
      </p:sp>
      <p:sp>
        <p:nvSpPr>
          <p:cNvPr id="230" name="Google Shape;230;p42"/>
          <p:cNvSpPr/>
          <p:nvPr/>
        </p:nvSpPr>
        <p:spPr>
          <a:xfrm>
            <a:off x="581625" y="67456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231" name="Google Shape;231;p42"/>
          <p:cNvSpPr/>
          <p:nvPr/>
        </p:nvSpPr>
        <p:spPr>
          <a:xfrm>
            <a:off x="581625" y="79477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232" name="Google Shape;232;p42"/>
          <p:cNvSpPr txBox="1"/>
          <p:nvPr/>
        </p:nvSpPr>
        <p:spPr>
          <a:xfrm>
            <a:off x="4685125" y="67783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site is more trustworthy and why?</a:t>
            </a:r>
            <a:endParaRPr sz="1200">
              <a:solidFill>
                <a:schemeClr val="dk1"/>
              </a:solidFill>
              <a:latin typeface="Inter"/>
              <a:ea typeface="Inter"/>
              <a:cs typeface="Inter"/>
              <a:sym typeface="Inter"/>
            </a:endParaRPr>
          </a:p>
        </p:txBody>
      </p:sp>
      <p:sp>
        <p:nvSpPr>
          <p:cNvPr id="233" name="Google Shape;233;p42"/>
          <p:cNvSpPr txBox="1"/>
          <p:nvPr/>
        </p:nvSpPr>
        <p:spPr>
          <a:xfrm>
            <a:off x="325200" y="70938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234" name="Google Shape;234;p42"/>
          <p:cNvSpPr txBox="1"/>
          <p:nvPr/>
        </p:nvSpPr>
        <p:spPr>
          <a:xfrm>
            <a:off x="325200" y="8600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pic>
        <p:nvPicPr>
          <p:cNvPr id="235" name="Google Shape;235;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6" name="Google Shape;23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3"/>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243" name="Google Shape;243;p43"/>
          <p:cNvSpPr txBox="1"/>
          <p:nvPr/>
        </p:nvSpPr>
        <p:spPr>
          <a:xfrm>
            <a:off x="518775" y="564975"/>
            <a:ext cx="6735000" cy="7968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it’s time to start researching! Use your sub-questions to search and find facts about Ancient Egyptians and the influence of the Nile. Write bullet point notes under each of the 4 categories. Some sources have been provided to help you get started!</a:t>
            </a:r>
            <a:endParaRPr>
              <a:solidFill>
                <a:schemeClr val="dk1"/>
              </a:solidFill>
              <a:latin typeface="Halant"/>
              <a:ea typeface="Halant"/>
              <a:cs typeface="Halant"/>
              <a:sym typeface="Halant"/>
            </a:endParaRPr>
          </a:p>
        </p:txBody>
      </p:sp>
      <p:graphicFrame>
        <p:nvGraphicFramePr>
          <p:cNvPr id="244" name="Google Shape;244;p43"/>
          <p:cNvGraphicFramePr/>
          <p:nvPr/>
        </p:nvGraphicFramePr>
        <p:xfrm>
          <a:off x="330788" y="1414150"/>
          <a:ext cx="3000000" cy="3000000"/>
        </p:xfrm>
        <a:graphic>
          <a:graphicData uri="http://schemas.openxmlformats.org/drawingml/2006/table">
            <a:tbl>
              <a:tblPr>
                <a:noFill/>
                <a:tableStyleId>{F11A7A40-6B57-4E9C-9B2F-F475BEB374B5}</a:tableStyleId>
              </a:tblPr>
              <a:tblGrid>
                <a:gridCol w="1133650"/>
                <a:gridCol w="1365825"/>
                <a:gridCol w="459892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100">
                        <a:solidFill>
                          <a:srgbClr val="E7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hlink"/>
                          </a:solidFill>
                          <a:latin typeface="Inter"/>
                          <a:ea typeface="Inter"/>
                          <a:cs typeface="Inter"/>
                          <a:sym typeface="Inter"/>
                          <a:hlinkClick r:id="rId6"/>
                        </a:rPr>
                        <a:t>World History Encyclopedia</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245" name="Google Shape;245;p43"/>
          <p:cNvPicPr preferRelativeResize="0"/>
          <p:nvPr/>
        </p:nvPicPr>
        <p:blipFill>
          <a:blip r:embed="rId7">
            <a:alphaModFix/>
          </a:blip>
          <a:stretch>
            <a:fillRect/>
          </a:stretch>
        </p:blipFill>
        <p:spPr>
          <a:xfrm>
            <a:off x="381544" y="9348271"/>
            <a:ext cx="431174" cy="431174"/>
          </a:xfrm>
          <a:prstGeom prst="rect">
            <a:avLst/>
          </a:prstGeom>
          <a:noFill/>
          <a:ln>
            <a:noFill/>
          </a:ln>
        </p:spPr>
      </p:pic>
      <p:sp>
        <p:nvSpPr>
          <p:cNvPr id="246" name="Google Shape;24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1" name="Shape 251"/>
        <p:cNvGrpSpPr/>
        <p:nvPr/>
      </p:nvGrpSpPr>
      <p:grpSpPr>
        <a:xfrm>
          <a:off x="0" y="0"/>
          <a:ext cx="0" cy="0"/>
          <a:chOff x="0" y="0"/>
          <a:chExt cx="0" cy="0"/>
        </a:xfrm>
      </p:grpSpPr>
      <p:cxnSp>
        <p:nvCxnSpPr>
          <p:cNvPr id="252" name="Google Shape;252;p44"/>
          <p:cNvCxnSpPr>
            <a:stCxn id="253" idx="3"/>
            <a:endCxn id="254"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255" name="Google Shape;255;p44"/>
          <p:cNvCxnSpPr>
            <a:stCxn id="253" idx="3"/>
            <a:endCxn id="256"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53" idx="3"/>
            <a:endCxn id="258"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260" name="Google Shape;260;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1" name="Google Shape;261;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2" name="Google Shape;262;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3" name="Google Shape;263;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64" name="Google Shape;264;p44"/>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53" name="Google Shape;253;p44"/>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Impact of the Nile River</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256" name="Google Shape;256;p44"/>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265" name="Google Shape;265;p44"/>
          <p:cNvSpPr txBox="1"/>
          <p:nvPr/>
        </p:nvSpPr>
        <p:spPr>
          <a:xfrm>
            <a:off x="3262725" y="1962950"/>
            <a:ext cx="15435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266" name="Google Shape;266;p44"/>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267" name="Google Shape;267;p44"/>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268" name="Google Shape;268;p44"/>
          <p:cNvSpPr txBox="1"/>
          <p:nvPr/>
        </p:nvSpPr>
        <p:spPr>
          <a:xfrm>
            <a:off x="453700" y="1815500"/>
            <a:ext cx="25527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 and explain the significance of each secondary effect.</a:t>
            </a:r>
            <a:endParaRPr i="1" sz="1200">
              <a:latin typeface="Plus Jakarta Sans"/>
              <a:ea typeface="Plus Jakarta Sans"/>
              <a:cs typeface="Plus Jakarta Sans"/>
              <a:sym typeface="Plus Jakarta Sans"/>
            </a:endParaRPr>
          </a:p>
        </p:txBody>
      </p:sp>
      <p:sp>
        <p:nvSpPr>
          <p:cNvPr id="258" name="Google Shape;258;p44"/>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254" name="Google Shape;254;p44"/>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269" name="Google Shape;269;p44"/>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pic>
        <p:nvPicPr>
          <p:cNvPr id="270" name="Google Shape;270;p44"/>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4" name="Shape 274"/>
        <p:cNvGrpSpPr/>
        <p:nvPr/>
      </p:nvGrpSpPr>
      <p:grpSpPr>
        <a:xfrm>
          <a:off x="0" y="0"/>
          <a:ext cx="0" cy="0"/>
          <a:chOff x="0" y="0"/>
          <a:chExt cx="0" cy="0"/>
        </a:xfrm>
      </p:grpSpPr>
      <p:sp>
        <p:nvSpPr>
          <p:cNvPr id="275" name="Google Shape;275;p45"/>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Ancient Egypt (Exemplar)</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76" name="Google Shape;276;p4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7" name="Google Shape;277;p4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78" name="Google Shape;278;p4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9" name="Google Shape;279;p4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80" name="Google Shape;280;p45"/>
          <p:cNvGraphicFramePr/>
          <p:nvPr/>
        </p:nvGraphicFramePr>
        <p:xfrm>
          <a:off x="315750" y="1268650"/>
          <a:ext cx="3000000" cy="3000000"/>
        </p:xfrm>
        <a:graphic>
          <a:graphicData uri="http://schemas.openxmlformats.org/drawingml/2006/table">
            <a:tbl>
              <a:tblPr>
                <a:noFill/>
                <a:tableStyleId>{F11A7A40-6B57-4E9C-9B2F-F475BEB374B5}</a:tableStyleId>
              </a:tblPr>
              <a:tblGrid>
                <a:gridCol w="7140900"/>
              </a:tblGrid>
              <a:tr h="401637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81" name="Google Shape;281;p45"/>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282" name="Google Shape;282;p45"/>
          <p:cNvSpPr txBox="1"/>
          <p:nvPr/>
        </p:nvSpPr>
        <p:spPr>
          <a:xfrm>
            <a:off x="315750" y="5672974"/>
            <a:ext cx="7140900" cy="37989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Nile was called “benign” because it flooded every year in a gentle, predictable way—never too much or too little. This regular flooding covered the fields with rich, fertile soil perfect for farming. Because of this, Egyptian farmers didn’t have to work as hard to water their crops or worry about floods ruining everything, which helped them grow lots of food easily.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Egyptians planted seeds by simply scattering them on the wet, silty ground after the flood. Then, they let animals like cattle or pigs walk over the fields, which pressed the seeds into the soil. This method worked well because the flood left the soil soft and full of nutrients, and the animals helped the seeds take root without much effort.</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75C3D"/>
                </a:solidFill>
                <a:latin typeface="Inter"/>
                <a:ea typeface="Inter"/>
                <a:cs typeface="Inter"/>
                <a:sym typeface="Inter"/>
              </a:rPr>
              <a:t>The Nile shaped Egyptian life because people only lived along its banks, where there was water and fertile land. The river was easy to travel on, so Egyptians could trade goods like timber and gold along it. Unlike other civilizations that needed complicated irrigation, Egyptians used simple basin irrigation. This made farming easier, so they had extra food and time to build big projects like temples and pyramids. The river also influenced their positive view of life and the afterlife because living by the Nile was comfortable and reliable.</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