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10058400" cx="7772400"/>
  <p:notesSz cx="6858000" cy="9144000"/>
  <p:embeddedFontLst>
    <p:embeddedFont>
      <p:font typeface="Halant"/>
      <p:regular r:id="rId10"/>
      <p:bold r:id="rId11"/>
    </p:embeddedFont>
    <p:embeddedFont>
      <p:font typeface="Inter"/>
      <p:regular r:id="rId12"/>
      <p:bold r:id="rId13"/>
      <p:italic r:id="rId14"/>
      <p:boldItalic r:id="rId15"/>
    </p:embeddedFont>
    <p:embeddedFont>
      <p:font typeface="Plus Jakarta Sans"/>
      <p:regular r:id="rId16"/>
      <p:bold r:id="rId17"/>
      <p:italic r:id="rId18"/>
      <p:boldItalic r:id="rId19"/>
    </p:embeddedFont>
    <p:embeddedFont>
      <p:font typeface="Plus Jakarta Sans Medium"/>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33DCFF1-DA47-4E8E-8414-D166AE548F15}">
  <a:tblStyle styleId="{A33DCFF1-DA47-4E8E-8414-D166AE548F15}"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regular.fntdata"/><Relationship Id="rId11" Type="http://schemas.openxmlformats.org/officeDocument/2006/relationships/font" Target="fonts/Halant-bold.fntdata"/><Relationship Id="rId22" Type="http://schemas.openxmlformats.org/officeDocument/2006/relationships/font" Target="fonts/PlusJakartaSansMedium-italic.fntdata"/><Relationship Id="rId10" Type="http://schemas.openxmlformats.org/officeDocument/2006/relationships/font" Target="fonts/Halant-regular.fntdata"/><Relationship Id="rId21" Type="http://schemas.openxmlformats.org/officeDocument/2006/relationships/font" Target="fonts/PlusJakartaSansMedium-bold.fntdata"/><Relationship Id="rId13" Type="http://schemas.openxmlformats.org/officeDocument/2006/relationships/font" Target="fonts/Inter-bold.fntdata"/><Relationship Id="rId12" Type="http://schemas.openxmlformats.org/officeDocument/2006/relationships/font" Target="fonts/Inter-regular.fntdata"/><Relationship Id="rId23" Type="http://schemas.openxmlformats.org/officeDocument/2006/relationships/font" Target="fonts/PlusJakartaSansMedium-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Inter-boldItalic.fntdata"/><Relationship Id="rId14" Type="http://schemas.openxmlformats.org/officeDocument/2006/relationships/font" Target="fonts/Inter-italic.fntdata"/><Relationship Id="rId17" Type="http://schemas.openxmlformats.org/officeDocument/2006/relationships/font" Target="fonts/PlusJakartaSans-bold.fntdata"/><Relationship Id="rId16" Type="http://schemas.openxmlformats.org/officeDocument/2006/relationships/font" Target="fonts/PlusJakartaSans-regular.fntdata"/><Relationship Id="rId5" Type="http://schemas.openxmlformats.org/officeDocument/2006/relationships/slideMaster" Target="slideMasters/slideMaster1.xml"/><Relationship Id="rId19" Type="http://schemas.openxmlformats.org/officeDocument/2006/relationships/font" Target="fonts/PlusJakartaSans-boldItalic.fntdata"/><Relationship Id="rId6" Type="http://schemas.openxmlformats.org/officeDocument/2006/relationships/notesMaster" Target="notesMasters/notesMaster1.xml"/><Relationship Id="rId18" Type="http://schemas.openxmlformats.org/officeDocument/2006/relationships/font" Target="fonts/PlusJakartaSans-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3689f2d4ef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3689f2d4e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35ff655274c_0_37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35ff655274c_0_3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g35de3d5c911_3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35de3d5c911_3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png"/><Relationship Id="rId4" Type="http://schemas.openxmlformats.org/officeDocument/2006/relationships/image" Target="../media/image4.png"/><Relationship Id="rId5" Type="http://schemas.openxmlformats.org/officeDocument/2006/relationships/hyperlink" Target="https://www.youtube.com/watch?v=Z3Wvw6BivVI"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6.png"/><Relationship Id="rId4" Type="http://schemas.openxmlformats.org/officeDocument/2006/relationships/image" Target="../media/image4.png"/><Relationship Id="rId5"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6.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7323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Contextualization</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2000">
                <a:solidFill>
                  <a:schemeClr val="dk1"/>
                </a:solidFill>
                <a:latin typeface="Plus Jakarta Sans Medium"/>
                <a:ea typeface="Plus Jakarta Sans Medium"/>
                <a:cs typeface="Plus Jakarta Sans Medium"/>
                <a:sym typeface="Plus Jakarta Sans Medium"/>
              </a:rPr>
              <a:t>What is the Context? Ancient Egypt</a:t>
            </a:r>
            <a:endParaRPr sz="20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55" name="Google Shape;55;p13"/>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56" name="Google Shape;56;p13"/>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57" name="Google Shape;57;p13"/>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59" name="Google Shape;59;p13"/>
          <p:cNvGraphicFramePr/>
          <p:nvPr/>
        </p:nvGraphicFramePr>
        <p:xfrm>
          <a:off x="315750" y="1268650"/>
          <a:ext cx="3000000" cy="3000000"/>
        </p:xfrm>
        <a:graphic>
          <a:graphicData uri="http://schemas.openxmlformats.org/drawingml/2006/table">
            <a:tbl>
              <a:tblPr>
                <a:noFill/>
                <a:tableStyleId>{A33DCFF1-DA47-4E8E-8414-D166AE548F15}</a:tableStyleId>
              </a:tblPr>
              <a:tblGrid>
                <a:gridCol w="7140900"/>
              </a:tblGrid>
              <a:tr h="4503275">
                <a:tc>
                  <a:txBody>
                    <a:bodyPr/>
                    <a:lstStyle/>
                    <a:p>
                      <a:pPr indent="0" lvl="0" marL="0" rtl="0" algn="l">
                        <a:spcBef>
                          <a:spcPts val="0"/>
                        </a:spcBef>
                        <a:spcAft>
                          <a:spcPts val="0"/>
                        </a:spcAft>
                        <a:buNone/>
                      </a:pPr>
                      <a:r>
                        <a:rPr b="1" lang="en" sz="1300" u="sng">
                          <a:solidFill>
                            <a:schemeClr val="hlink"/>
                          </a:solidFill>
                          <a:latin typeface="Halant"/>
                          <a:ea typeface="Halant"/>
                          <a:cs typeface="Halant"/>
                          <a:sym typeface="Halant"/>
                          <a:hlinkClick r:id="rId5"/>
                        </a:rPr>
                        <a:t>Video Transcript:</a:t>
                      </a:r>
                      <a:r>
                        <a:rPr lang="en" sz="1300">
                          <a:latin typeface="Halant"/>
                          <a:ea typeface="Halant"/>
                          <a:cs typeface="Halant"/>
                          <a:sym typeface="Halant"/>
                        </a:rPr>
                        <a:t> Begin at 1:40, End at 3:30</a:t>
                      </a:r>
                      <a:endParaRPr sz="1300">
                        <a:latin typeface="Halant"/>
                        <a:ea typeface="Halant"/>
                        <a:cs typeface="Halant"/>
                        <a:sym typeface="Halant"/>
                      </a:endParaRPr>
                    </a:p>
                    <a:p>
                      <a:pPr indent="0" lvl="0" marL="0" marR="152400" rtl="0" algn="l">
                        <a:lnSpc>
                          <a:spcPct val="100000"/>
                        </a:lnSpc>
                        <a:spcBef>
                          <a:spcPts val="0"/>
                        </a:spcBef>
                        <a:spcAft>
                          <a:spcPts val="0"/>
                        </a:spcAft>
                        <a:buNone/>
                      </a:pPr>
                      <a:r>
                        <a:rPr lang="en" sz="1200">
                          <a:solidFill>
                            <a:schemeClr val="dk1"/>
                          </a:solidFill>
                          <a:latin typeface="Inter"/>
                          <a:ea typeface="Inter"/>
                          <a:cs typeface="Inter"/>
                          <a:sym typeface="Inter"/>
                        </a:rPr>
                        <a:t>Right, so in discussing agriculture and early civilizations, we've been approaching history through the lens of resource distribution and geography. And just as the violent and capricious Tigris and Euphrates rivers shaped the worldview of early Mesopotamians, the Nile shaped the worldview of the Egyptians. Let's go to the Thought Bubble. The Nile was regular, navigable, and benign, making for one of the safest and richest agricultural areas in the world. Each summer, the river flooded the fields at precisely the right time, leaving behind nutrient-rich silt for planting season. Planting was so easy that Egyptians just tossed seeds around the silty earth and then let their cattle or pigs walk on it to press the seeds into the ground, and then boom: grain, and figs, and wheat, and pomegranates, and melons, and joy.</a:t>
                      </a:r>
                      <a:endParaRPr sz="12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200">
                          <a:solidFill>
                            <a:schemeClr val="dk1"/>
                          </a:solidFill>
                          <a:latin typeface="Inter"/>
                          <a:ea typeface="Inter"/>
                          <a:cs typeface="Inter"/>
                          <a:sym typeface="Inter"/>
                        </a:rPr>
                        <a:t>Unlike most river valley civilizations, Egyptian communities existed ONLY along the Nile, which was navigable enough to get valuable resources downstream from timber to gold, which the Egyptians considered the divine metal, thereby introducing an idea that would eventually culminate in Mr. T. The Nile is also easily tamed. While other river valley civilizations needed complicated and labor-intensive hydraulic engineering projects to irrigate crops, the Nile was so chill that Egyptians could use a simple form of water management called basin irrigation, in which farmers used flood waters to fill earthen basins and canals for irrigation. In short, the awesomeness of the Nile meant Egyptians could create big food surpluses with relatively little work, allowing time and energy for some pretty impressive projects. Also, the Nile may help explain the ancient Egypt's general optimism. While ancient Sumerian religion, for instance, saw the afterlife as this gloomy, dark place, Egyptians were often buried with things that were useful and pleasurable to them in life, because the Afterlife was seen as a continuation of this life, which, at least if you lived along the Nile, wasn't half-bad.</a:t>
                      </a:r>
                      <a:endParaRPr sz="1200">
                        <a:solidFill>
                          <a:schemeClr val="dk1"/>
                        </a:solidFill>
                        <a:latin typeface="Inter"/>
                        <a:ea typeface="Inter"/>
                        <a:cs typeface="Inter"/>
                        <a:sym typeface="Inter"/>
                      </a:endParaRPr>
                    </a:p>
                  </a:txBody>
                  <a:tcPr marT="91425" marB="91425" marR="91425" marL="91425"/>
                </a:tc>
              </a:tr>
            </a:tbl>
          </a:graphicData>
        </a:graphic>
      </p:graphicFrame>
      <p:sp>
        <p:nvSpPr>
          <p:cNvPr id="60" name="Google Shape;60;p13"/>
          <p:cNvSpPr txBox="1"/>
          <p:nvPr/>
        </p:nvSpPr>
        <p:spPr>
          <a:xfrm>
            <a:off x="349644" y="803026"/>
            <a:ext cx="70731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
        <p:nvSpPr>
          <p:cNvPr id="61" name="Google Shape;61;p13"/>
          <p:cNvSpPr txBox="1"/>
          <p:nvPr/>
        </p:nvSpPr>
        <p:spPr>
          <a:xfrm>
            <a:off x="315750" y="5859254"/>
            <a:ext cx="7140900" cy="33594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was the Nile considered a "benign" river, and how did this affect Egyptian agriculture?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method did Egyptians use to plant seeds, and why was it so effective?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 what ways did the Nile River directly influence the structure and spread of Egyptian civilization?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5" name="Shape 65"/>
        <p:cNvGrpSpPr/>
        <p:nvPr/>
      </p:nvGrpSpPr>
      <p:grpSpPr>
        <a:xfrm>
          <a:off x="0" y="0"/>
          <a:ext cx="0" cy="0"/>
          <a:chOff x="0" y="0"/>
          <a:chExt cx="0" cy="0"/>
        </a:xfrm>
      </p:grpSpPr>
      <p:sp>
        <p:nvSpPr>
          <p:cNvPr id="66" name="Google Shape;66;p14"/>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Contextualization</a:t>
            </a:r>
            <a:endParaRPr sz="2500">
              <a:solidFill>
                <a:schemeClr val="dk1"/>
              </a:solidFill>
              <a:latin typeface="Plus Jakarta Sans"/>
              <a:ea typeface="Plus Jakarta Sans"/>
              <a:cs typeface="Plus Jakarta Sans"/>
              <a:sym typeface="Plus Jakarta Sans"/>
            </a:endParaRPr>
          </a:p>
        </p:txBody>
      </p:sp>
      <p:sp>
        <p:nvSpPr>
          <p:cNvPr id="67" name="Google Shape;67;p14"/>
          <p:cNvSpPr txBox="1"/>
          <p:nvPr/>
        </p:nvSpPr>
        <p:spPr>
          <a:xfrm>
            <a:off x="5498091" y="96890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68" name="Google Shape;68;p14"/>
          <p:cNvPicPr preferRelativeResize="0"/>
          <p:nvPr/>
        </p:nvPicPr>
        <p:blipFill>
          <a:blip r:embed="rId3">
            <a:alphaModFix/>
          </a:blip>
          <a:stretch>
            <a:fillRect/>
          </a:stretch>
        </p:blipFill>
        <p:spPr>
          <a:xfrm>
            <a:off x="353919" y="9627221"/>
            <a:ext cx="431174" cy="431174"/>
          </a:xfrm>
          <a:prstGeom prst="rect">
            <a:avLst/>
          </a:prstGeom>
          <a:noFill/>
          <a:ln>
            <a:noFill/>
          </a:ln>
        </p:spPr>
      </p:pic>
      <p:sp>
        <p:nvSpPr>
          <p:cNvPr id="69" name="Google Shape;69;p14"/>
          <p:cNvSpPr txBox="1"/>
          <p:nvPr/>
        </p:nvSpPr>
        <p:spPr>
          <a:xfrm>
            <a:off x="2966238" y="9689061"/>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70" name="Google Shape;70;p14"/>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71" name="Google Shape;71;p14"/>
          <p:cNvSpPr txBox="1"/>
          <p:nvPr/>
        </p:nvSpPr>
        <p:spPr>
          <a:xfrm>
            <a:off x="469050" y="1132013"/>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800">
                <a:latin typeface="Inter"/>
                <a:ea typeface="Inter"/>
                <a:cs typeface="Inter"/>
                <a:sym typeface="Inter"/>
              </a:rPr>
              <a:t>___________ Context</a:t>
            </a:r>
            <a:endParaRPr sz="1800">
              <a:latin typeface="Inter"/>
              <a:ea typeface="Inter"/>
              <a:cs typeface="Inter"/>
              <a:sym typeface="Inter"/>
            </a:endParaRPr>
          </a:p>
        </p:txBody>
      </p:sp>
      <p:sp>
        <p:nvSpPr>
          <p:cNvPr id="72" name="Google Shape;72;p14"/>
          <p:cNvSpPr txBox="1"/>
          <p:nvPr/>
        </p:nvSpPr>
        <p:spPr>
          <a:xfrm>
            <a:off x="4606337" y="3330300"/>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800">
                <a:solidFill>
                  <a:schemeClr val="dk1"/>
                </a:solidFill>
                <a:latin typeface="Inter"/>
                <a:ea typeface="Inter"/>
                <a:cs typeface="Inter"/>
                <a:sym typeface="Inter"/>
              </a:rPr>
              <a:t>___________ Context</a:t>
            </a:r>
            <a:endParaRPr sz="1800">
              <a:solidFill>
                <a:schemeClr val="dk1"/>
              </a:solidFill>
              <a:latin typeface="Inter"/>
              <a:ea typeface="Inter"/>
              <a:cs typeface="Inter"/>
              <a:sym typeface="Inter"/>
            </a:endParaRPr>
          </a:p>
        </p:txBody>
      </p:sp>
      <p:sp>
        <p:nvSpPr>
          <p:cNvPr id="73" name="Google Shape;73;p14"/>
          <p:cNvSpPr txBox="1"/>
          <p:nvPr/>
        </p:nvSpPr>
        <p:spPr>
          <a:xfrm>
            <a:off x="469053" y="3330302"/>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800">
                <a:solidFill>
                  <a:schemeClr val="dk1"/>
                </a:solidFill>
                <a:latin typeface="Inter"/>
                <a:ea typeface="Inter"/>
                <a:cs typeface="Inter"/>
                <a:sym typeface="Inter"/>
              </a:rPr>
              <a:t>___________ Context</a:t>
            </a:r>
            <a:endParaRPr sz="1800">
              <a:solidFill>
                <a:schemeClr val="dk1"/>
              </a:solidFill>
              <a:latin typeface="Inter"/>
              <a:ea typeface="Inter"/>
              <a:cs typeface="Inter"/>
              <a:sym typeface="Inter"/>
            </a:endParaRPr>
          </a:p>
        </p:txBody>
      </p:sp>
      <p:sp>
        <p:nvSpPr>
          <p:cNvPr id="74" name="Google Shape;74;p14"/>
          <p:cNvSpPr txBox="1"/>
          <p:nvPr/>
        </p:nvSpPr>
        <p:spPr>
          <a:xfrm>
            <a:off x="469050" y="5528563"/>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800">
                <a:solidFill>
                  <a:schemeClr val="dk1"/>
                </a:solidFill>
                <a:latin typeface="Inter"/>
                <a:ea typeface="Inter"/>
                <a:cs typeface="Inter"/>
                <a:sym typeface="Inter"/>
              </a:rPr>
              <a:t>___________ Context</a:t>
            </a:r>
            <a:endParaRPr sz="1800">
              <a:solidFill>
                <a:schemeClr val="dk1"/>
              </a:solidFill>
              <a:latin typeface="Inter"/>
              <a:ea typeface="Inter"/>
              <a:cs typeface="Inter"/>
              <a:sym typeface="Inter"/>
            </a:endParaRPr>
          </a:p>
        </p:txBody>
      </p:sp>
      <p:sp>
        <p:nvSpPr>
          <p:cNvPr id="75" name="Google Shape;75;p14"/>
          <p:cNvSpPr txBox="1"/>
          <p:nvPr/>
        </p:nvSpPr>
        <p:spPr>
          <a:xfrm>
            <a:off x="471200" y="7775775"/>
            <a:ext cx="6830100" cy="1804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lnSpc>
                <a:spcPct val="150000"/>
              </a:lnSpc>
              <a:spcBef>
                <a:spcPts val="0"/>
              </a:spcBef>
              <a:spcAft>
                <a:spcPts val="0"/>
              </a:spcAft>
              <a:buNone/>
            </a:pPr>
            <a:r>
              <a:rPr lang="en" sz="1300">
                <a:latin typeface="Inter"/>
                <a:ea typeface="Inter"/>
                <a:cs typeface="Inter"/>
                <a:sym typeface="Inter"/>
              </a:rPr>
              <a:t>"In order to best understand _____________________, we must situate it in the following context: </a:t>
            </a:r>
            <a:endParaRPr sz="1300">
              <a:latin typeface="Inter"/>
              <a:ea typeface="Inter"/>
              <a:cs typeface="Inter"/>
              <a:sym typeface="Inter"/>
            </a:endParaRPr>
          </a:p>
        </p:txBody>
      </p:sp>
      <p:pic>
        <p:nvPicPr>
          <p:cNvPr id="76" name="Google Shape;76;p14"/>
          <p:cNvPicPr preferRelativeResize="0"/>
          <p:nvPr/>
        </p:nvPicPr>
        <p:blipFill>
          <a:blip r:embed="rId5">
            <a:alphaModFix/>
          </a:blip>
          <a:stretch>
            <a:fillRect/>
          </a:stretch>
        </p:blipFill>
        <p:spPr>
          <a:xfrm>
            <a:off x="5444875" y="996923"/>
            <a:ext cx="1015725" cy="1015725"/>
          </a:xfrm>
          <a:prstGeom prst="rect">
            <a:avLst/>
          </a:prstGeom>
          <a:noFill/>
          <a:ln>
            <a:noFill/>
          </a:ln>
        </p:spPr>
      </p:pic>
      <p:sp>
        <p:nvSpPr>
          <p:cNvPr id="77" name="Google Shape;77;p14"/>
          <p:cNvSpPr txBox="1"/>
          <p:nvPr/>
        </p:nvSpPr>
        <p:spPr>
          <a:xfrm>
            <a:off x="4606325" y="5528575"/>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800">
                <a:solidFill>
                  <a:schemeClr val="dk1"/>
                </a:solidFill>
                <a:latin typeface="Inter"/>
                <a:ea typeface="Inter"/>
                <a:cs typeface="Inter"/>
                <a:sym typeface="Inter"/>
              </a:rPr>
              <a:t>___________ Context</a:t>
            </a:r>
            <a:endParaRPr sz="1800">
              <a:solidFill>
                <a:schemeClr val="dk1"/>
              </a:solidFill>
              <a:latin typeface="Inter"/>
              <a:ea typeface="Inter"/>
              <a:cs typeface="Inter"/>
              <a:sym typeface="Inter"/>
            </a:endParaRPr>
          </a:p>
        </p:txBody>
      </p:sp>
      <p:sp>
        <p:nvSpPr>
          <p:cNvPr id="78" name="Google Shape;78;p14"/>
          <p:cNvSpPr txBox="1"/>
          <p:nvPr/>
        </p:nvSpPr>
        <p:spPr>
          <a:xfrm>
            <a:off x="4567488" y="2012638"/>
            <a:ext cx="2770500" cy="919800"/>
          </a:xfrm>
          <a:prstGeom prst="rect">
            <a:avLst/>
          </a:prstGeom>
          <a:noFill/>
          <a:ln cap="flat" cmpd="sng" w="19050">
            <a:solidFill>
              <a:srgbClr val="E75C3D"/>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Historical Event:</a:t>
            </a:r>
            <a:endParaRPr sz="1300">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a:p>
            <a:pPr indent="0" lvl="0" marL="0" rtl="0" algn="ctr">
              <a:spcBef>
                <a:spcPts val="0"/>
              </a:spcBef>
              <a:spcAft>
                <a:spcPts val="0"/>
              </a:spcAft>
              <a:buNone/>
            </a:pPr>
            <a:r>
              <a:rPr b="1" lang="en">
                <a:latin typeface="Inter"/>
                <a:ea typeface="Inter"/>
                <a:cs typeface="Inter"/>
                <a:sym typeface="Inter"/>
              </a:rPr>
              <a:t>Ancient Egypt </a:t>
            </a:r>
            <a:endParaRPr b="1">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2" name="Shape 82"/>
        <p:cNvGrpSpPr/>
        <p:nvPr/>
      </p:nvGrpSpPr>
      <p:grpSpPr>
        <a:xfrm>
          <a:off x="0" y="0"/>
          <a:ext cx="0" cy="0"/>
          <a:chOff x="0" y="0"/>
          <a:chExt cx="0" cy="0"/>
        </a:xfrm>
      </p:grpSpPr>
      <p:pic>
        <p:nvPicPr>
          <p:cNvPr id="83" name="Google Shape;83;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4" name="Google Shape;84;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5" name="Google Shape;85;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86" name="Google Shape;86;p15"/>
          <p:cNvSpPr txBox="1"/>
          <p:nvPr/>
        </p:nvSpPr>
        <p:spPr>
          <a:xfrm>
            <a:off x="0" y="0"/>
            <a:ext cx="7772400" cy="922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3: Seeds of Civilization</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Medium"/>
                <a:ea typeface="Plus Jakarta Sans Medium"/>
                <a:cs typeface="Plus Jakarta Sans Medium"/>
                <a:sym typeface="Plus Jakarta Sans Medium"/>
              </a:rPr>
              <a:t>Exit Ticket - Lesson 2</a:t>
            </a:r>
            <a:endParaRPr sz="1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p:txBody>
      </p:sp>
      <p:pic>
        <p:nvPicPr>
          <p:cNvPr id="87" name="Google Shape;87;p15"/>
          <p:cNvPicPr preferRelativeResize="0"/>
          <p:nvPr/>
        </p:nvPicPr>
        <p:blipFill>
          <a:blip r:embed="rId4">
            <a:alphaModFix/>
          </a:blip>
          <a:stretch>
            <a:fillRect/>
          </a:stretch>
        </p:blipFill>
        <p:spPr>
          <a:xfrm>
            <a:off x="216272" y="230997"/>
            <a:ext cx="630865" cy="261602"/>
          </a:xfrm>
          <a:prstGeom prst="rect">
            <a:avLst/>
          </a:prstGeom>
          <a:noFill/>
          <a:ln>
            <a:noFill/>
          </a:ln>
        </p:spPr>
      </p:pic>
      <p:sp>
        <p:nvSpPr>
          <p:cNvPr id="88" name="Google Shape;88;p15"/>
          <p:cNvSpPr txBox="1"/>
          <p:nvPr/>
        </p:nvSpPr>
        <p:spPr>
          <a:xfrm>
            <a:off x="730950" y="1419313"/>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rgbClr val="000000"/>
              </a:buClr>
              <a:buSzPts val="1100"/>
              <a:buFont typeface="Arial"/>
              <a:buNone/>
            </a:pPr>
            <a:r>
              <a:rPr b="1" lang="en" sz="1800">
                <a:solidFill>
                  <a:srgbClr val="000000"/>
                </a:solidFill>
                <a:latin typeface="Halant"/>
                <a:ea typeface="Halant"/>
                <a:cs typeface="Halant"/>
                <a:sym typeface="Halant"/>
              </a:rPr>
              <a:t>Supporting Question</a:t>
            </a:r>
            <a:endParaRPr b="1" sz="1800">
              <a:solidFill>
                <a:srgbClr val="000000"/>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i="1" lang="en" sz="1700">
                <a:solidFill>
                  <a:schemeClr val="dk1"/>
                </a:solidFill>
                <a:latin typeface="Inter"/>
                <a:ea typeface="Inter"/>
                <a:cs typeface="Inter"/>
                <a:sym typeface="Inter"/>
              </a:rPr>
              <a:t>How did the Nile River impact the development of Ancient Egypt?</a:t>
            </a:r>
            <a:endParaRPr i="1" sz="1700">
              <a:latin typeface="Inter"/>
              <a:ea typeface="Inter"/>
              <a:cs typeface="Inter"/>
              <a:sym typeface="Inter"/>
            </a:endParaRPr>
          </a:p>
        </p:txBody>
      </p:sp>
      <p:sp>
        <p:nvSpPr>
          <p:cNvPr id="89" name="Google Shape;89;p15"/>
          <p:cNvSpPr txBox="1"/>
          <p:nvPr/>
        </p:nvSpPr>
        <p:spPr>
          <a:xfrm>
            <a:off x="349644" y="922801"/>
            <a:ext cx="70731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
        <p:nvSpPr>
          <p:cNvPr id="90" name="Google Shape;90;p15"/>
          <p:cNvSpPr txBox="1"/>
          <p:nvPr/>
        </p:nvSpPr>
        <p:spPr>
          <a:xfrm>
            <a:off x="455300" y="2686550"/>
            <a:ext cx="6861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chemeClr val="dk1"/>
                </a:solidFill>
                <a:latin typeface="Halant"/>
                <a:ea typeface="Halant"/>
                <a:cs typeface="Halant"/>
                <a:sym typeface="Halant"/>
              </a:rPr>
              <a:t>Directions: </a:t>
            </a:r>
            <a:r>
              <a:rPr lang="en">
                <a:solidFill>
                  <a:schemeClr val="dk1"/>
                </a:solidFill>
                <a:latin typeface="Halant"/>
                <a:ea typeface="Halant"/>
                <a:cs typeface="Halant"/>
                <a:sym typeface="Halant"/>
              </a:rPr>
              <a:t>Answer each of the questions below.</a:t>
            </a:r>
            <a:endParaRPr>
              <a:solidFill>
                <a:schemeClr val="dk1"/>
              </a:solidFill>
              <a:latin typeface="Halant"/>
              <a:ea typeface="Halant"/>
              <a:cs typeface="Halant"/>
              <a:sym typeface="Halant"/>
            </a:endParaRPr>
          </a:p>
        </p:txBody>
      </p:sp>
      <p:sp>
        <p:nvSpPr>
          <p:cNvPr id="91" name="Google Shape;91;p15"/>
          <p:cNvSpPr/>
          <p:nvPr/>
        </p:nvSpPr>
        <p:spPr>
          <a:xfrm>
            <a:off x="582688" y="3111150"/>
            <a:ext cx="1788600" cy="1788600"/>
          </a:xfrm>
          <a:prstGeom prst="triangle">
            <a:avLst>
              <a:gd fmla="val 50000" name="adj"/>
            </a:avLst>
          </a:prstGeom>
          <a:noFill/>
          <a:ln cap="flat" cmpd="sng" w="38100">
            <a:solidFill>
              <a:srgbClr val="6484F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92" name="Google Shape;92;p15"/>
          <p:cNvSpPr/>
          <p:nvPr/>
        </p:nvSpPr>
        <p:spPr>
          <a:xfrm>
            <a:off x="557038" y="5125150"/>
            <a:ext cx="1839900" cy="1788600"/>
          </a:xfrm>
          <a:prstGeom prst="rect">
            <a:avLst/>
          </a:prstGeom>
          <a:noFill/>
          <a:ln cap="flat" cmpd="sng" w="38100">
            <a:solidFill>
              <a:srgbClr val="F1AF4B"/>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93" name="Google Shape;93;p15"/>
          <p:cNvSpPr/>
          <p:nvPr/>
        </p:nvSpPr>
        <p:spPr>
          <a:xfrm>
            <a:off x="557038" y="7106350"/>
            <a:ext cx="1839900" cy="1788600"/>
          </a:xfrm>
          <a:prstGeom prst="ellipse">
            <a:avLst/>
          </a:prstGeom>
          <a:noFill/>
          <a:ln cap="flat" cmpd="sng" w="38100">
            <a:solidFill>
              <a:srgbClr val="E95C3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94" name="Google Shape;94;p15"/>
          <p:cNvSpPr txBox="1"/>
          <p:nvPr/>
        </p:nvSpPr>
        <p:spPr>
          <a:xfrm>
            <a:off x="2882200" y="3111150"/>
            <a:ext cx="4434900" cy="1788600"/>
          </a:xfrm>
          <a:prstGeom prst="rect">
            <a:avLst/>
          </a:prstGeom>
          <a:no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What three important ideas or facts did you learn today?</a:t>
            </a:r>
            <a:endParaRPr b="1" sz="1200">
              <a:solidFill>
                <a:schemeClr val="dk1"/>
              </a:solidFill>
              <a:latin typeface="Inter"/>
              <a:ea typeface="Inter"/>
              <a:cs typeface="Inter"/>
              <a:sym typeface="Inter"/>
            </a:endParaRPr>
          </a:p>
        </p:txBody>
      </p:sp>
      <p:sp>
        <p:nvSpPr>
          <p:cNvPr id="95" name="Google Shape;95;p15"/>
          <p:cNvSpPr txBox="1"/>
          <p:nvPr/>
        </p:nvSpPr>
        <p:spPr>
          <a:xfrm>
            <a:off x="2882200" y="5125150"/>
            <a:ext cx="4434900" cy="1788600"/>
          </a:xfrm>
          <a:prstGeom prst="rect">
            <a:avLst/>
          </a:prstGeom>
          <a:noFill/>
          <a:ln cap="flat" cmpd="sng" w="9525">
            <a:solidFill>
              <a:srgbClr val="F1AF4B"/>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What is something that squared with or confirmed your prior knowledge?</a:t>
            </a:r>
            <a:endParaRPr b="1" sz="1200">
              <a:solidFill>
                <a:schemeClr val="dk1"/>
              </a:solidFill>
              <a:latin typeface="Inter"/>
              <a:ea typeface="Inter"/>
              <a:cs typeface="Inter"/>
              <a:sym typeface="Inter"/>
            </a:endParaRPr>
          </a:p>
        </p:txBody>
      </p:sp>
      <p:sp>
        <p:nvSpPr>
          <p:cNvPr id="96" name="Google Shape;96;p15"/>
          <p:cNvSpPr txBox="1"/>
          <p:nvPr/>
        </p:nvSpPr>
        <p:spPr>
          <a:xfrm>
            <a:off x="2882200" y="7106350"/>
            <a:ext cx="4434900" cy="17886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What is something that is still circling in your head?</a:t>
            </a:r>
            <a:endParaRPr b="1" sz="12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