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B39D08-A162-4867-853B-6C29E56CCECA}">
  <a:tblStyle styleId="{18B39D08-A162-4867-853B-6C29E56CCE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youtu.be/4lA-6IKRHhY?feature=shared" TargetMode="External"/><Relationship Id="rId10" Type="http://schemas.openxmlformats.org/officeDocument/2006/relationships/hyperlink" Target="https://docs.google.com/presentation/d/12NKhC7Kj6--4gD90HpNSFzGR9OQAYm4hGSlgRRrKDeU/view" TargetMode="External"/><Relationship Id="rId12" Type="http://schemas.openxmlformats.org/officeDocument/2006/relationships/hyperlink" Target="https://youtu.be/4lA-6IKRHhY?feature=shared" TargetMode="External"/><Relationship Id="rId9" Type="http://schemas.openxmlformats.org/officeDocument/2006/relationships/hyperlink" Target="https://docs.google.com/presentation/d/1_EAtKvO-LV_aGJTZBbt71xefiodUGo0Q5c8As7ZJd94/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2NKhC7Kj6--4gD90HpNSFzGR9OQAYm4hGSlgRRrKDeU/view" TargetMode="External"/><Relationship Id="rId7" Type="http://schemas.openxmlformats.org/officeDocument/2006/relationships/hyperlink" Target="https://docs.google.com/presentation/d/1BGBTUK0e62iRtKYZpF1evmzqHvnStZMDGeMq6h98DSw/view" TargetMode="External"/><Relationship Id="rId8" Type="http://schemas.openxmlformats.org/officeDocument/2006/relationships/hyperlink" Target="https://docs.google.com/presentation/d/1_2n48dNqMrPN-ZgdNNC36WNchvAYwlA4s5hXGWnp7O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{18B39D08-A162-4867-853B-6C29E56CCECA}</a:tableStyleId>
              </a:tblPr>
              <a:tblGrid>
                <a:gridCol w="1633350"/>
                <a:gridCol w="4045800"/>
                <a:gridCol w="3669725"/>
              </a:tblGrid>
              <a:tr h="1549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Historical Memory and </a:t>
                      </a:r>
                      <a:r>
                        <a:rPr b="1" lang="en" sz="1300">
                          <a:latin typeface="Inter"/>
                          <a:ea typeface="Inter"/>
                          <a:cs typeface="Inter"/>
                          <a:sym typeface="Inter"/>
                        </a:rPr>
                        <a:t>Queen Hatshepsut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5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was Queen Hatshepsut’s reign as Pharaoh of Egypt historically significant?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32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26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Historical Memory and Queen Hatshepsut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32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Historical Memory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6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32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Begin class by explicitly introducing students to the historical thinking skill of </a:t>
                      </a:r>
                      <a:r>
                        <a:rPr lang="en" sz="1200">
                          <a:latin typeface="Inter"/>
                          <a:ea typeface="Inter"/>
                          <a:cs typeface="Inter"/>
                          <a:sym typeface="Inter"/>
                        </a:rPr>
                        <a:t>Evaluating Arguments</a:t>
                      </a:r>
                      <a:r>
                        <a:rPr lang="en" sz="1200">
                          <a:solidFill>
                            <a:srgbClr val="000000"/>
                          </a:solidFill>
                          <a:latin typeface="Inter"/>
                          <a:ea typeface="Inter"/>
                          <a:cs typeface="Inter"/>
                          <a:sym typeface="Inter"/>
                        </a:rPr>
                        <a:t> They will watch an introductory video, as well as complete an introductory guide of the skill.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27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direct students to page 1 of the </a:t>
                      </a:r>
                      <a:r>
                        <a:rPr lang="en" sz="1200" u="sng">
                          <a:solidFill>
                            <a:schemeClr val="hlink"/>
                          </a:solidFill>
                          <a:latin typeface="Inter"/>
                          <a:ea typeface="Inter"/>
                          <a:cs typeface="Inter"/>
                          <a:sym typeface="Inter"/>
                          <a:hlinkClick r:id="rId10"/>
                        </a:rPr>
                        <a:t>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1"/>
                        </a:rPr>
                        <a:t>Play </a:t>
                      </a:r>
                      <a:r>
                        <a:rPr lang="en" sz="1200" u="sng">
                          <a:solidFill>
                            <a:schemeClr val="hlink"/>
                          </a:solidFill>
                          <a:latin typeface="Inter"/>
                          <a:ea typeface="Inter"/>
                          <a:cs typeface="Inter"/>
                          <a:sym typeface="Inter"/>
                          <a:hlinkClick r:id="rId12"/>
                        </a:rPr>
                        <a:t>video</a:t>
                      </a:r>
                      <a:r>
                        <a:rPr lang="en" sz="1200">
                          <a:solidFill>
                            <a:srgbClr val="000000"/>
                          </a:solidFill>
                          <a:latin typeface="Inter"/>
                          <a:ea typeface="Inter"/>
                          <a:cs typeface="Inter"/>
                          <a:sym typeface="Inter"/>
                        </a:rPr>
                        <a:t> and discuss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Lead</a:t>
                      </a:r>
                      <a:r>
                        <a:rPr lang="en" sz="1200">
                          <a:solidFill>
                            <a:srgbClr val="000000"/>
                          </a:solidFill>
                          <a:latin typeface="Inter"/>
                          <a:ea typeface="Inter"/>
                          <a:cs typeface="Inter"/>
                          <a:sym typeface="Inter"/>
                        </a:rPr>
                        <a:t> students through </a:t>
                      </a:r>
                      <a:r>
                        <a:rPr lang="en" sz="1200">
                          <a:latin typeface="Inter"/>
                          <a:ea typeface="Inter"/>
                          <a:cs typeface="Inter"/>
                          <a:sym typeface="Inter"/>
                        </a:rPr>
                        <a:t>the guide (page 2)</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the video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video-based questions </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What is Evaluating Arguments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{18B39D08-A162-4867-853B-6C29E56CCECA}</a:tableStyleId>
              </a:tblPr>
              <a:tblGrid>
                <a:gridCol w="1673200"/>
                <a:gridCol w="4057350"/>
                <a:gridCol w="3702950"/>
              </a:tblGrid>
              <a:tr h="155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Historical Memory and Queen Hatshepsut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Students will practice </a:t>
                      </a:r>
                      <a:r>
                        <a:rPr lang="en" sz="1200">
                          <a:latin typeface="Inter"/>
                          <a:ea typeface="Inter"/>
                          <a:cs typeface="Inter"/>
                          <a:sym typeface="Inter"/>
                        </a:rPr>
                        <a:t>evaluating arguments with</a:t>
                      </a:r>
                      <a:r>
                        <a:rPr lang="en" sz="1200">
                          <a:solidFill>
                            <a:srgbClr val="000000"/>
                          </a:solidFill>
                          <a:latin typeface="Inter"/>
                          <a:ea typeface="Inter"/>
                          <a:cs typeface="Inter"/>
                          <a:sym typeface="Inter"/>
                        </a:rPr>
                        <a:t> the Document Analysis on </a:t>
                      </a:r>
                      <a:r>
                        <a:rPr lang="en" sz="1200">
                          <a:latin typeface="Inter"/>
                          <a:ea typeface="Inter"/>
                          <a:cs typeface="Inter"/>
                          <a:sym typeface="Inter"/>
                        </a:rPr>
                        <a:t>lost legacy of Queen Hatshepsut</a:t>
                      </a:r>
                      <a:r>
                        <a:rPr lang="en" sz="1200">
                          <a:solidFill>
                            <a:srgbClr val="000000"/>
                          </a:solidFill>
                          <a:latin typeface="Inter"/>
                          <a:ea typeface="Inter"/>
                          <a:cs typeface="Inter"/>
                          <a:sym typeface="Inter"/>
                        </a:rPr>
                        <a:t> (pages 3-4 of student worksheet).</a:t>
                      </a:r>
                      <a:r>
                        <a:rPr lang="en" sz="1200">
                          <a:latin typeface="Inter"/>
                          <a:ea typeface="Inter"/>
                          <a:cs typeface="Inter"/>
                          <a:sym typeface="Inter"/>
                        </a:rPr>
                        <a:t> Students will need to identify the claim of Professor Kara Cooney and then evaluate it using the C.L.A.I.M. protocol introduced in the previous activity. Students will complete the Evaluating Arguments Graphic Organizer.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†This can also be done on the Thinking Nation platform.</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275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3-4 of printed handouts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source aloud with class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Ensure student understanding by asking Check for Understanding (CFU) questions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Model annotation of the text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the </a:t>
                      </a:r>
                      <a:r>
                        <a:rPr lang="en" sz="1200">
                          <a:latin typeface="Inter"/>
                          <a:ea typeface="Inter"/>
                          <a:cs typeface="Inter"/>
                          <a:sym typeface="Inter"/>
                        </a:rPr>
                        <a:t>Evaluating Arguments</a:t>
                      </a:r>
                      <a:r>
                        <a:rPr lang="en" sz="1200">
                          <a:solidFill>
                            <a:srgbClr val="000000"/>
                          </a:solidFill>
                          <a:latin typeface="Inter"/>
                          <a:ea typeface="Inter"/>
                          <a:cs typeface="Inter"/>
                          <a:sym typeface="Inter"/>
                        </a:rPr>
                        <a:t>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source, reading as teacher directs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Copy model annotations from teacher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CFU questions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graphic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76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determine which thesis statement answers this lesson’s supporting question. This will be completed with a formative assessment found on worksheet pages 5-6.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11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Direct students to pages 5-6 (or guide to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Formative Assessment - Hatshepsut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119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1.18 Compare the role of women in different societies, including ways in which women exercised power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