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Lst>
  <p:sldSz cy="5143500" cx="9144000"/>
  <p:notesSz cx="6858000" cy="9144000"/>
  <p:embeddedFontLst>
    <p:embeddedFont>
      <p:font typeface="Halant"/>
      <p:bold r:id="rId12"/>
    </p:embeddedFont>
    <p:embeddedFont>
      <p:font typeface="Inter"/>
      <p:regular r:id="rId13"/>
      <p:bold r:id="rId14"/>
      <p:italic r:id="rId15"/>
      <p:boldItalic r:id="rId1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font" Target="fonts/Inter-regular.fntdata"/><Relationship Id="rId12" Type="http://schemas.openxmlformats.org/officeDocument/2006/relationships/font" Target="fonts/Halant-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Inter-italic.fntdata"/><Relationship Id="rId14" Type="http://schemas.openxmlformats.org/officeDocument/2006/relationships/font" Target="fonts/Inter-bold.fntdata"/><Relationship Id="rId16" Type="http://schemas.openxmlformats.org/officeDocument/2006/relationships/font" Target="fonts/Inter-bold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a4c8e3b82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2" name="Google Shape;52;g2a4c8e3b82f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g32b28340b15_0_1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3" name="Google Shape;73;g32b28340b15_0_10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g35f109b2299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3" name="Google Shape;93;g35f109b2299_0_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g36179ae93bf_0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4" name="Google Shape;114;g36179ae93bf_0_2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g3741fe869cf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7" name="Google Shape;137;g3741fe869cf_0_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g36179ae93bf_0_1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9" name="Google Shape;159;g36179ae93bf_0_11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 Id="rId3"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xml"/><Relationship Id="rId3" Type="http://schemas.openxmlformats.org/officeDocument/2006/relationships/image" Target="../media/image12.png"/><Relationship Id="rId4" Type="http://schemas.openxmlformats.org/officeDocument/2006/relationships/image" Target="../media/image1.png"/><Relationship Id="rId5" Type="http://schemas.openxmlformats.org/officeDocument/2006/relationships/image" Target="../media/image1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15.png"/><Relationship Id="rId5" Type="http://schemas.openxmlformats.org/officeDocument/2006/relationships/image" Target="../media/image1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6.xml"/><Relationship Id="rId3" Type="http://schemas.openxmlformats.org/officeDocument/2006/relationships/image" Target="../media/image9.png"/><Relationship Id="rId4" Type="http://schemas.openxmlformats.org/officeDocument/2006/relationships/image" Target="../media/image14.png"/><Relationship Id="rId5"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grpSp>
        <p:nvGrpSpPr>
          <p:cNvPr id="54" name="Google Shape;54;p13"/>
          <p:cNvGrpSpPr/>
          <p:nvPr/>
        </p:nvGrpSpPr>
        <p:grpSpPr>
          <a:xfrm>
            <a:off x="-15535" y="-90413"/>
            <a:ext cx="2119669" cy="5233992"/>
            <a:chOff x="0" y="-241102"/>
            <a:chExt cx="5652450" cy="13957313"/>
          </a:xfrm>
        </p:grpSpPr>
        <p:grpSp>
          <p:nvGrpSpPr>
            <p:cNvPr id="55" name="Google Shape;55;p13"/>
            <p:cNvGrpSpPr/>
            <p:nvPr/>
          </p:nvGrpSpPr>
          <p:grpSpPr>
            <a:xfrm>
              <a:off x="2826056" y="-241102"/>
              <a:ext cx="2826394" cy="13957313"/>
              <a:chOff x="0" y="-47625"/>
              <a:chExt cx="558300" cy="2757000"/>
            </a:xfrm>
          </p:grpSpPr>
          <p:sp>
            <p:nvSpPr>
              <p:cNvPr id="56" name="Google Shape;56;p13"/>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231F20"/>
              </a:solidFill>
              <a:ln>
                <a:noFill/>
              </a:ln>
            </p:spPr>
          </p:sp>
          <p:sp>
            <p:nvSpPr>
              <p:cNvPr id="57" name="Google Shape;57;p13"/>
              <p:cNvSpPr txBox="1"/>
              <p:nvPr/>
            </p:nvSpPr>
            <p:spPr>
              <a:xfrm>
                <a:off x="0" y="-47625"/>
                <a:ext cx="558300" cy="27570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grpSp>
          <p:nvGrpSpPr>
            <p:cNvPr id="58" name="Google Shape;58;p13"/>
            <p:cNvGrpSpPr/>
            <p:nvPr/>
          </p:nvGrpSpPr>
          <p:grpSpPr>
            <a:xfrm>
              <a:off x="1413028" y="-241102"/>
              <a:ext cx="2826394" cy="13957313"/>
              <a:chOff x="0" y="-47625"/>
              <a:chExt cx="558300" cy="2757000"/>
            </a:xfrm>
          </p:grpSpPr>
          <p:sp>
            <p:nvSpPr>
              <p:cNvPr id="59" name="Google Shape;59;p13"/>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38E0A4"/>
              </a:solidFill>
              <a:ln>
                <a:noFill/>
              </a:ln>
            </p:spPr>
          </p:sp>
          <p:sp>
            <p:nvSpPr>
              <p:cNvPr id="60" name="Google Shape;60;p13"/>
              <p:cNvSpPr txBox="1"/>
              <p:nvPr/>
            </p:nvSpPr>
            <p:spPr>
              <a:xfrm>
                <a:off x="0" y="-47625"/>
                <a:ext cx="558300" cy="27570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grpSp>
          <p:nvGrpSpPr>
            <p:cNvPr id="61" name="Google Shape;61;p13"/>
            <p:cNvGrpSpPr/>
            <p:nvPr/>
          </p:nvGrpSpPr>
          <p:grpSpPr>
            <a:xfrm>
              <a:off x="0" y="-241102"/>
              <a:ext cx="2826394" cy="13957313"/>
              <a:chOff x="0" y="-47625"/>
              <a:chExt cx="558300" cy="2757000"/>
            </a:xfrm>
          </p:grpSpPr>
          <p:sp>
            <p:nvSpPr>
              <p:cNvPr id="62" name="Google Shape;62;p13"/>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6484F3"/>
              </a:solidFill>
              <a:ln>
                <a:noFill/>
              </a:ln>
            </p:spPr>
          </p:sp>
          <p:sp>
            <p:nvSpPr>
              <p:cNvPr id="63" name="Google Shape;63;p13"/>
              <p:cNvSpPr txBox="1"/>
              <p:nvPr/>
            </p:nvSpPr>
            <p:spPr>
              <a:xfrm>
                <a:off x="0" y="-47625"/>
                <a:ext cx="558300" cy="27570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grpSp>
      <p:sp>
        <p:nvSpPr>
          <p:cNvPr id="64" name="Google Shape;64;p13"/>
          <p:cNvSpPr/>
          <p:nvPr/>
        </p:nvSpPr>
        <p:spPr>
          <a:xfrm>
            <a:off x="6323449" y="-105096"/>
            <a:ext cx="3657600" cy="1238892"/>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65" name="Google Shape;65;p13"/>
          <p:cNvSpPr txBox="1"/>
          <p:nvPr/>
        </p:nvSpPr>
        <p:spPr>
          <a:xfrm>
            <a:off x="2411126" y="3598417"/>
            <a:ext cx="6312600" cy="3849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lang="en" sz="2500">
                <a:solidFill>
                  <a:srgbClr val="231F20"/>
                </a:solidFill>
                <a:latin typeface="Inter"/>
                <a:ea typeface="Inter"/>
                <a:cs typeface="Inter"/>
                <a:sym typeface="Inter"/>
              </a:rPr>
              <a:t>Unit 3: Seeds of Civilization</a:t>
            </a:r>
            <a:endParaRPr sz="300"/>
          </a:p>
        </p:txBody>
      </p:sp>
      <p:sp>
        <p:nvSpPr>
          <p:cNvPr id="66" name="Google Shape;66;p13"/>
          <p:cNvSpPr/>
          <p:nvPr/>
        </p:nvSpPr>
        <p:spPr>
          <a:xfrm>
            <a:off x="5559048" y="4629150"/>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67" name="Google Shape;67;p13"/>
          <p:cNvSpPr txBox="1"/>
          <p:nvPr/>
        </p:nvSpPr>
        <p:spPr>
          <a:xfrm rot="-5400000">
            <a:off x="-1411564" y="2464077"/>
            <a:ext cx="3441000" cy="2154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68" name="Google Shape;68;p13"/>
          <p:cNvCxnSpPr/>
          <p:nvPr/>
        </p:nvCxnSpPr>
        <p:spPr>
          <a:xfrm flipH="1" rot="10800000">
            <a:off x="326967" y="-1334"/>
            <a:ext cx="1800" cy="1447800"/>
          </a:xfrm>
          <a:prstGeom prst="straightConnector1">
            <a:avLst/>
          </a:prstGeom>
          <a:noFill/>
          <a:ln cap="flat" cmpd="sng" w="114300">
            <a:solidFill>
              <a:srgbClr val="000000"/>
            </a:solidFill>
            <a:prstDash val="solid"/>
            <a:round/>
            <a:headEnd len="sm" w="sm" type="none"/>
            <a:tailEnd len="sm" w="sm" type="none"/>
          </a:ln>
        </p:spPr>
      </p:cxnSp>
      <p:cxnSp>
        <p:nvCxnSpPr>
          <p:cNvPr id="69" name="Google Shape;69;p13"/>
          <p:cNvCxnSpPr/>
          <p:nvPr/>
        </p:nvCxnSpPr>
        <p:spPr>
          <a:xfrm rot="10800000">
            <a:off x="321947" y="3644649"/>
            <a:ext cx="2700" cy="1498800"/>
          </a:xfrm>
          <a:prstGeom prst="straightConnector1">
            <a:avLst/>
          </a:prstGeom>
          <a:noFill/>
          <a:ln cap="flat" cmpd="sng" w="114300">
            <a:solidFill>
              <a:srgbClr val="000000"/>
            </a:solidFill>
            <a:prstDash val="solid"/>
            <a:round/>
            <a:headEnd len="sm" w="sm" type="none"/>
            <a:tailEnd len="sm" w="sm" type="none"/>
          </a:ln>
        </p:spPr>
      </p:cxnSp>
      <p:sp>
        <p:nvSpPr>
          <p:cNvPr id="70" name="Google Shape;70;p13"/>
          <p:cNvSpPr txBox="1"/>
          <p:nvPr/>
        </p:nvSpPr>
        <p:spPr>
          <a:xfrm>
            <a:off x="2411125" y="1160188"/>
            <a:ext cx="6502200" cy="24012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 sz="5200">
                <a:solidFill>
                  <a:srgbClr val="231F20"/>
                </a:solidFill>
                <a:latin typeface="Halant"/>
                <a:ea typeface="Halant"/>
                <a:cs typeface="Halant"/>
                <a:sym typeface="Halant"/>
              </a:rPr>
              <a:t>THE PHARAOH AND ANCIENT EGYPTIAN SOCIETY</a:t>
            </a:r>
            <a:endParaRPr sz="52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 name="Shape 74"/>
        <p:cNvGrpSpPr/>
        <p:nvPr/>
      </p:nvGrpSpPr>
      <p:grpSpPr>
        <a:xfrm>
          <a:off x="0" y="0"/>
          <a:ext cx="0" cy="0"/>
          <a:chOff x="0" y="0"/>
          <a:chExt cx="0" cy="0"/>
        </a:xfrm>
      </p:grpSpPr>
      <p:sp>
        <p:nvSpPr>
          <p:cNvPr id="75" name="Google Shape;75;p14"/>
          <p:cNvSpPr txBox="1"/>
          <p:nvPr/>
        </p:nvSpPr>
        <p:spPr>
          <a:xfrm>
            <a:off x="895670" y="1981390"/>
            <a:ext cx="7352700" cy="7695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Clr>
                <a:schemeClr val="dk1"/>
              </a:buClr>
              <a:buSzPts val="1100"/>
              <a:buFont typeface="Arial"/>
              <a:buNone/>
            </a:pPr>
            <a:r>
              <a:rPr i="1" lang="en" sz="2500">
                <a:solidFill>
                  <a:schemeClr val="dk1"/>
                </a:solidFill>
                <a:latin typeface="Inter"/>
                <a:ea typeface="Inter"/>
                <a:cs typeface="Inter"/>
                <a:sym typeface="Inter"/>
              </a:rPr>
              <a:t>In what ways did pharaohs shape religion, government, and social life in Ancient Egypt?</a:t>
            </a:r>
            <a:endParaRPr i="1" sz="2500">
              <a:solidFill>
                <a:schemeClr val="dk1"/>
              </a:solidFill>
              <a:latin typeface="Inter"/>
              <a:ea typeface="Inter"/>
              <a:cs typeface="Inter"/>
              <a:sym typeface="Inter"/>
            </a:endParaRPr>
          </a:p>
        </p:txBody>
      </p:sp>
      <p:sp>
        <p:nvSpPr>
          <p:cNvPr id="76" name="Google Shape;76;p14"/>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77" name="Google Shape;77;p14"/>
          <p:cNvGrpSpPr/>
          <p:nvPr/>
        </p:nvGrpSpPr>
        <p:grpSpPr>
          <a:xfrm>
            <a:off x="-127008" y="4615004"/>
            <a:ext cx="9398022" cy="468724"/>
            <a:chOff x="204" y="0"/>
            <a:chExt cx="25061391" cy="1249931"/>
          </a:xfrm>
        </p:grpSpPr>
        <p:grpSp>
          <p:nvGrpSpPr>
            <p:cNvPr id="78" name="Google Shape;78;p14"/>
            <p:cNvGrpSpPr/>
            <p:nvPr/>
          </p:nvGrpSpPr>
          <p:grpSpPr>
            <a:xfrm rot="5400000">
              <a:off x="12002369" y="-11663474"/>
              <a:ext cx="1249931" cy="24576878"/>
              <a:chOff x="0" y="-38100"/>
              <a:chExt cx="246900" cy="4854692"/>
            </a:xfrm>
          </p:grpSpPr>
          <p:sp>
            <p:nvSpPr>
              <p:cNvPr id="79" name="Google Shape;79;p14"/>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80" name="Google Shape;80;p14"/>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81" name="Google Shape;81;p14"/>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202</a:t>
              </a:r>
              <a:r>
                <a:rPr b="1" lang="en" sz="1400">
                  <a:solidFill>
                    <a:srgbClr val="231F20"/>
                  </a:solidFill>
                  <a:latin typeface="Halant"/>
                  <a:ea typeface="Halant"/>
                  <a:cs typeface="Halant"/>
                  <a:sym typeface="Halant"/>
                </a:rPr>
                <a:t>5</a:t>
              </a:r>
              <a:endParaRPr sz="700"/>
            </a:p>
          </p:txBody>
        </p:sp>
        <p:cxnSp>
          <p:nvCxnSpPr>
            <p:cNvPr id="82" name="Google Shape;82;p14"/>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83" name="Google Shape;83;p14"/>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84" name="Google Shape;84;p14"/>
          <p:cNvSpPr txBox="1"/>
          <p:nvPr/>
        </p:nvSpPr>
        <p:spPr>
          <a:xfrm>
            <a:off x="1276990" y="971550"/>
            <a:ext cx="6590100" cy="6465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4200">
                <a:solidFill>
                  <a:srgbClr val="231F20"/>
                </a:solidFill>
                <a:latin typeface="Halant"/>
                <a:ea typeface="Halant"/>
                <a:cs typeface="Halant"/>
                <a:sym typeface="Halant"/>
              </a:rPr>
              <a:t>SUPPORTING QUESTION</a:t>
            </a:r>
            <a:endParaRPr sz="700"/>
          </a:p>
        </p:txBody>
      </p:sp>
      <p:grpSp>
        <p:nvGrpSpPr>
          <p:cNvPr id="85" name="Google Shape;85;p14"/>
          <p:cNvGrpSpPr/>
          <p:nvPr/>
        </p:nvGrpSpPr>
        <p:grpSpPr>
          <a:xfrm>
            <a:off x="7929578" y="-49020"/>
            <a:ext cx="781313" cy="885635"/>
            <a:chOff x="0" y="-130721"/>
            <a:chExt cx="2083500" cy="2361695"/>
          </a:xfrm>
        </p:grpSpPr>
        <p:grpSp>
          <p:nvGrpSpPr>
            <p:cNvPr id="86" name="Google Shape;86;p14"/>
            <p:cNvGrpSpPr/>
            <p:nvPr/>
          </p:nvGrpSpPr>
          <p:grpSpPr>
            <a:xfrm>
              <a:off x="75599" y="-130721"/>
              <a:ext cx="1932614" cy="2361695"/>
              <a:chOff x="0" y="-47625"/>
              <a:chExt cx="704100" cy="860425"/>
            </a:xfrm>
          </p:grpSpPr>
          <p:sp>
            <p:nvSpPr>
              <p:cNvPr id="87" name="Google Shape;87;p14"/>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88" name="Google Shape;88;p14"/>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89" name="Google Shape;89;p14"/>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1</a:t>
              </a:r>
              <a:endParaRPr sz="700">
                <a:solidFill>
                  <a:schemeClr val="lt1"/>
                </a:solidFill>
              </a:endParaRPr>
            </a:p>
          </p:txBody>
        </p:sp>
      </p:grpSp>
      <p:sp>
        <p:nvSpPr>
          <p:cNvPr id="90" name="Google Shape;90;p14"/>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 name="Shape 94"/>
        <p:cNvGrpSpPr/>
        <p:nvPr/>
      </p:nvGrpSpPr>
      <p:grpSpPr>
        <a:xfrm>
          <a:off x="0" y="0"/>
          <a:ext cx="0" cy="0"/>
          <a:chOff x="0" y="0"/>
          <a:chExt cx="0" cy="0"/>
        </a:xfrm>
      </p:grpSpPr>
      <p:sp>
        <p:nvSpPr>
          <p:cNvPr id="95" name="Google Shape;95;p15"/>
          <p:cNvSpPr txBox="1"/>
          <p:nvPr/>
        </p:nvSpPr>
        <p:spPr>
          <a:xfrm>
            <a:off x="2286000" y="1647975"/>
            <a:ext cx="6374400" cy="28323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Clr>
                <a:schemeClr val="dk1"/>
              </a:buClr>
              <a:buSzPts val="1100"/>
              <a:buFont typeface="Arial"/>
              <a:buNone/>
            </a:pPr>
            <a:r>
              <a:rPr b="1" lang="en" sz="2300">
                <a:solidFill>
                  <a:schemeClr val="dk1"/>
                </a:solidFill>
                <a:latin typeface="Inter"/>
                <a:ea typeface="Inter"/>
                <a:cs typeface="Inter"/>
                <a:sym typeface="Inter"/>
              </a:rPr>
              <a:t>Contextualization </a:t>
            </a:r>
            <a:r>
              <a:rPr b="1" lang="en" sz="2300">
                <a:solidFill>
                  <a:schemeClr val="dk1"/>
                </a:solidFill>
                <a:latin typeface="Inter"/>
                <a:ea typeface="Inter"/>
                <a:cs typeface="Inter"/>
                <a:sym typeface="Inter"/>
              </a:rPr>
              <a:t>&amp; Sourcing </a:t>
            </a:r>
            <a:r>
              <a:rPr b="1" lang="en" sz="2300">
                <a:solidFill>
                  <a:schemeClr val="dk1"/>
                </a:solidFill>
                <a:latin typeface="Inter"/>
                <a:ea typeface="Inter"/>
                <a:cs typeface="Inter"/>
                <a:sym typeface="Inter"/>
              </a:rPr>
              <a:t>- </a:t>
            </a:r>
            <a:r>
              <a:rPr lang="en" sz="2300">
                <a:solidFill>
                  <a:schemeClr val="dk1"/>
                </a:solidFill>
                <a:latin typeface="Inter"/>
                <a:ea typeface="Inter"/>
                <a:cs typeface="Inter"/>
                <a:sym typeface="Inter"/>
              </a:rPr>
              <a:t>Thinking historically means interpreting historical events, developments, or processes in light of the surrounding historical context. </a:t>
            </a:r>
            <a:r>
              <a:rPr lang="en" sz="2300">
                <a:solidFill>
                  <a:schemeClr val="dk1"/>
                </a:solidFill>
                <a:latin typeface="Inter"/>
                <a:ea typeface="Inter"/>
                <a:cs typeface="Inter"/>
                <a:sym typeface="Inter"/>
              </a:rPr>
              <a:t>It also means understanding key information about a historical source, such as its purpose, perspective, and reliability as a piece of evidence.</a:t>
            </a:r>
            <a:endParaRPr sz="2300">
              <a:solidFill>
                <a:schemeClr val="dk1"/>
              </a:solidFill>
              <a:latin typeface="Inter"/>
              <a:ea typeface="Inter"/>
              <a:cs typeface="Inter"/>
              <a:sym typeface="Inter"/>
            </a:endParaRPr>
          </a:p>
        </p:txBody>
      </p:sp>
      <p:sp>
        <p:nvSpPr>
          <p:cNvPr id="96" name="Google Shape;96;p15"/>
          <p:cNvSpPr/>
          <p:nvPr/>
        </p:nvSpPr>
        <p:spPr>
          <a:xfrm>
            <a:off x="7420371" y="3904612"/>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97" name="Google Shape;97;p15"/>
          <p:cNvGrpSpPr/>
          <p:nvPr/>
        </p:nvGrpSpPr>
        <p:grpSpPr>
          <a:xfrm>
            <a:off x="-127008" y="4615004"/>
            <a:ext cx="9398022" cy="468724"/>
            <a:chOff x="204" y="0"/>
            <a:chExt cx="25061391" cy="1249931"/>
          </a:xfrm>
        </p:grpSpPr>
        <p:grpSp>
          <p:nvGrpSpPr>
            <p:cNvPr id="98" name="Google Shape;98;p15"/>
            <p:cNvGrpSpPr/>
            <p:nvPr/>
          </p:nvGrpSpPr>
          <p:grpSpPr>
            <a:xfrm rot="5400000">
              <a:off x="12002369" y="-11663474"/>
              <a:ext cx="1249931" cy="24576878"/>
              <a:chOff x="0" y="-38100"/>
              <a:chExt cx="246900" cy="4854692"/>
            </a:xfrm>
          </p:grpSpPr>
          <p:sp>
            <p:nvSpPr>
              <p:cNvPr id="99" name="Google Shape;99;p15"/>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00" name="Google Shape;100;p15"/>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01" name="Google Shape;101;p15"/>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202</a:t>
              </a:r>
              <a:r>
                <a:rPr b="1" lang="en" sz="1400">
                  <a:solidFill>
                    <a:srgbClr val="231F20"/>
                  </a:solidFill>
                  <a:latin typeface="Halant"/>
                  <a:ea typeface="Halant"/>
                  <a:cs typeface="Halant"/>
                  <a:sym typeface="Halant"/>
                </a:rPr>
                <a:t>5</a:t>
              </a:r>
              <a:endParaRPr sz="700"/>
            </a:p>
          </p:txBody>
        </p:sp>
        <p:cxnSp>
          <p:nvCxnSpPr>
            <p:cNvPr id="102" name="Google Shape;102;p15"/>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03" name="Google Shape;103;p15"/>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04" name="Google Shape;104;p15"/>
          <p:cNvSpPr txBox="1"/>
          <p:nvPr/>
        </p:nvSpPr>
        <p:spPr>
          <a:xfrm>
            <a:off x="362324" y="836613"/>
            <a:ext cx="8419500" cy="6003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3900">
                <a:solidFill>
                  <a:srgbClr val="231F20"/>
                </a:solidFill>
                <a:latin typeface="Halant"/>
                <a:ea typeface="Halant"/>
                <a:cs typeface="Halant"/>
                <a:sym typeface="Halant"/>
              </a:rPr>
              <a:t>HISTORICAL THINKING SKILL</a:t>
            </a:r>
            <a:endParaRPr sz="400"/>
          </a:p>
        </p:txBody>
      </p:sp>
      <p:grpSp>
        <p:nvGrpSpPr>
          <p:cNvPr id="105" name="Google Shape;105;p15"/>
          <p:cNvGrpSpPr/>
          <p:nvPr/>
        </p:nvGrpSpPr>
        <p:grpSpPr>
          <a:xfrm>
            <a:off x="7929578" y="-49020"/>
            <a:ext cx="781313" cy="885635"/>
            <a:chOff x="0" y="-130721"/>
            <a:chExt cx="2083500" cy="2361695"/>
          </a:xfrm>
        </p:grpSpPr>
        <p:grpSp>
          <p:nvGrpSpPr>
            <p:cNvPr id="106" name="Google Shape;106;p15"/>
            <p:cNvGrpSpPr/>
            <p:nvPr/>
          </p:nvGrpSpPr>
          <p:grpSpPr>
            <a:xfrm>
              <a:off x="75599" y="-130721"/>
              <a:ext cx="1932614" cy="2361695"/>
              <a:chOff x="0" y="-47625"/>
              <a:chExt cx="704100" cy="860425"/>
            </a:xfrm>
          </p:grpSpPr>
          <p:sp>
            <p:nvSpPr>
              <p:cNvPr id="107" name="Google Shape;107;p15"/>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08" name="Google Shape;108;p15"/>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09" name="Google Shape;109;p15"/>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2</a:t>
              </a:r>
              <a:endParaRPr sz="700">
                <a:solidFill>
                  <a:schemeClr val="lt1"/>
                </a:solidFill>
              </a:endParaRPr>
            </a:p>
          </p:txBody>
        </p:sp>
      </p:grpSp>
      <p:sp>
        <p:nvSpPr>
          <p:cNvPr id="110" name="Google Shape;110;p15"/>
          <p:cNvSpPr/>
          <p:nvPr/>
        </p:nvSpPr>
        <p:spPr>
          <a:xfrm>
            <a:off x="-1313786" y="-402280"/>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pic>
        <p:nvPicPr>
          <p:cNvPr id="111" name="Google Shape;111;p15"/>
          <p:cNvPicPr preferRelativeResize="0"/>
          <p:nvPr/>
        </p:nvPicPr>
        <p:blipFill>
          <a:blip r:embed="rId4">
            <a:alphaModFix/>
          </a:blip>
          <a:stretch>
            <a:fillRect/>
          </a:stretch>
        </p:blipFill>
        <p:spPr>
          <a:xfrm>
            <a:off x="423475" y="2024375"/>
            <a:ext cx="1640725" cy="164072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pic>
        <p:nvPicPr>
          <p:cNvPr id="116" name="Google Shape;116;p16"/>
          <p:cNvPicPr preferRelativeResize="0"/>
          <p:nvPr/>
        </p:nvPicPr>
        <p:blipFill rotWithShape="1">
          <a:blip r:embed="rId3">
            <a:alphaModFix/>
          </a:blip>
          <a:srcRect b="0" l="24326" r="24393" t="0"/>
          <a:stretch/>
        </p:blipFill>
        <p:spPr>
          <a:xfrm>
            <a:off x="295575" y="935425"/>
            <a:ext cx="2137477" cy="2778277"/>
          </a:xfrm>
          <a:prstGeom prst="rect">
            <a:avLst/>
          </a:prstGeom>
          <a:noFill/>
          <a:ln cap="flat" cmpd="sng" w="19050">
            <a:solidFill>
              <a:schemeClr val="dk1"/>
            </a:solidFill>
            <a:prstDash val="solid"/>
            <a:round/>
            <a:headEnd len="sm" w="sm" type="none"/>
            <a:tailEnd len="sm" w="sm" type="none"/>
          </a:ln>
        </p:spPr>
      </p:pic>
      <p:sp>
        <p:nvSpPr>
          <p:cNvPr id="117" name="Google Shape;117;p16"/>
          <p:cNvSpPr/>
          <p:nvPr/>
        </p:nvSpPr>
        <p:spPr>
          <a:xfrm>
            <a:off x="6706655" y="3794020"/>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4">
              <a:alphaModFix/>
            </a:blip>
            <a:stretch>
              <a:fillRect b="0" l="0" r="0" t="0"/>
            </a:stretch>
          </a:blipFill>
          <a:ln>
            <a:noFill/>
          </a:ln>
        </p:spPr>
      </p:sp>
      <p:grpSp>
        <p:nvGrpSpPr>
          <p:cNvPr id="118" name="Google Shape;118;p16"/>
          <p:cNvGrpSpPr/>
          <p:nvPr/>
        </p:nvGrpSpPr>
        <p:grpSpPr>
          <a:xfrm>
            <a:off x="7929578" y="-49020"/>
            <a:ext cx="781313" cy="885635"/>
            <a:chOff x="0" y="-130721"/>
            <a:chExt cx="2083500" cy="2361695"/>
          </a:xfrm>
        </p:grpSpPr>
        <p:grpSp>
          <p:nvGrpSpPr>
            <p:cNvPr id="119" name="Google Shape;119;p16"/>
            <p:cNvGrpSpPr/>
            <p:nvPr/>
          </p:nvGrpSpPr>
          <p:grpSpPr>
            <a:xfrm>
              <a:off x="75599" y="-130721"/>
              <a:ext cx="1932614" cy="2361695"/>
              <a:chOff x="0" y="-47625"/>
              <a:chExt cx="704100" cy="860425"/>
            </a:xfrm>
          </p:grpSpPr>
          <p:sp>
            <p:nvSpPr>
              <p:cNvPr id="120" name="Google Shape;120;p16"/>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F1AF4B"/>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21" name="Google Shape;121;p16"/>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22" name="Google Shape;122;p16"/>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dk1"/>
                  </a:solidFill>
                  <a:latin typeface="Halant"/>
                  <a:ea typeface="Halant"/>
                  <a:cs typeface="Halant"/>
                  <a:sym typeface="Halant"/>
                </a:rPr>
                <a:t>3</a:t>
              </a:r>
              <a:endParaRPr sz="700">
                <a:solidFill>
                  <a:schemeClr val="dk1"/>
                </a:solidFill>
              </a:endParaRPr>
            </a:p>
          </p:txBody>
        </p:sp>
      </p:grpSp>
      <p:sp>
        <p:nvSpPr>
          <p:cNvPr id="123" name="Google Shape;123;p16"/>
          <p:cNvSpPr/>
          <p:nvPr/>
        </p:nvSpPr>
        <p:spPr>
          <a:xfrm>
            <a:off x="-1763203" y="-437546"/>
            <a:ext cx="3657600" cy="1238892"/>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4">
              <a:alphaModFix/>
            </a:blip>
            <a:stretch>
              <a:fillRect b="0" l="0" r="0" t="0"/>
            </a:stretch>
          </a:blipFill>
          <a:ln>
            <a:noFill/>
          </a:ln>
        </p:spPr>
      </p:sp>
      <p:grpSp>
        <p:nvGrpSpPr>
          <p:cNvPr id="124" name="Google Shape;124;p16"/>
          <p:cNvGrpSpPr/>
          <p:nvPr/>
        </p:nvGrpSpPr>
        <p:grpSpPr>
          <a:xfrm>
            <a:off x="-127008" y="4615004"/>
            <a:ext cx="9398022" cy="468724"/>
            <a:chOff x="204" y="0"/>
            <a:chExt cx="25061391" cy="1249931"/>
          </a:xfrm>
        </p:grpSpPr>
        <p:grpSp>
          <p:nvGrpSpPr>
            <p:cNvPr id="125" name="Google Shape;125;p16"/>
            <p:cNvGrpSpPr/>
            <p:nvPr/>
          </p:nvGrpSpPr>
          <p:grpSpPr>
            <a:xfrm rot="5400000">
              <a:off x="12002369" y="-11663474"/>
              <a:ext cx="1249931" cy="24576878"/>
              <a:chOff x="0" y="-38100"/>
              <a:chExt cx="246900" cy="4854692"/>
            </a:xfrm>
          </p:grpSpPr>
          <p:sp>
            <p:nvSpPr>
              <p:cNvPr id="126" name="Google Shape;126;p16"/>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27" name="Google Shape;127;p16"/>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28" name="Google Shape;128;p16"/>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202</a:t>
              </a:r>
              <a:r>
                <a:rPr b="1" lang="en">
                  <a:solidFill>
                    <a:srgbClr val="231F20"/>
                  </a:solidFill>
                  <a:latin typeface="Halant"/>
                  <a:ea typeface="Halant"/>
                  <a:cs typeface="Halant"/>
                  <a:sym typeface="Halant"/>
                </a:rPr>
                <a:t>5</a:t>
              </a:r>
              <a:endParaRPr sz="700"/>
            </a:p>
          </p:txBody>
        </p:sp>
        <p:cxnSp>
          <p:nvCxnSpPr>
            <p:cNvPr id="129" name="Google Shape;129;p16"/>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30" name="Google Shape;130;p16"/>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31" name="Google Shape;131;p16"/>
          <p:cNvSpPr txBox="1"/>
          <p:nvPr/>
        </p:nvSpPr>
        <p:spPr>
          <a:xfrm>
            <a:off x="794300" y="35375"/>
            <a:ext cx="7367400" cy="11697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 sz="3800">
                <a:solidFill>
                  <a:srgbClr val="231F20"/>
                </a:solidFill>
                <a:latin typeface="Halant"/>
                <a:ea typeface="Halant"/>
                <a:cs typeface="Halant"/>
                <a:sym typeface="Halant"/>
              </a:rPr>
              <a:t>CONTEXT FOR QUEEN HATSHEPSUT</a:t>
            </a:r>
            <a:endParaRPr sz="300"/>
          </a:p>
        </p:txBody>
      </p:sp>
      <p:sp>
        <p:nvSpPr>
          <p:cNvPr id="132" name="Google Shape;132;p16"/>
          <p:cNvSpPr txBox="1"/>
          <p:nvPr/>
        </p:nvSpPr>
        <p:spPr>
          <a:xfrm>
            <a:off x="4011988" y="1659750"/>
            <a:ext cx="4698900" cy="1824000"/>
          </a:xfrm>
          <a:prstGeom prst="rect">
            <a:avLst/>
          </a:prstGeom>
          <a:noFill/>
          <a:ln>
            <a:noFill/>
          </a:ln>
        </p:spPr>
        <p:txBody>
          <a:bodyPr anchorCtr="0" anchor="t" bIns="45725" lIns="45725" spcFirstLastPara="1" rIns="45725" wrap="square" tIns="45725">
            <a:spAutoFit/>
          </a:bodyPr>
          <a:lstStyle/>
          <a:p>
            <a:pPr indent="0" lvl="0" marL="0" rtl="0" algn="l">
              <a:spcBef>
                <a:spcPts val="0"/>
              </a:spcBef>
              <a:spcAft>
                <a:spcPts val="0"/>
              </a:spcAft>
              <a:buNone/>
            </a:pPr>
            <a:r>
              <a:rPr b="1" lang="en" sz="2000">
                <a:solidFill>
                  <a:schemeClr val="dk1"/>
                </a:solidFill>
                <a:latin typeface="Inter"/>
                <a:ea typeface="Inter"/>
                <a:cs typeface="Inter"/>
                <a:sym typeface="Inter"/>
              </a:rPr>
              <a:t>Directions:</a:t>
            </a:r>
            <a:endParaRPr b="1" sz="2000">
              <a:solidFill>
                <a:schemeClr val="dk1"/>
              </a:solidFill>
              <a:latin typeface="Inter"/>
              <a:ea typeface="Inter"/>
              <a:cs typeface="Inter"/>
              <a:sym typeface="Inter"/>
            </a:endParaRPr>
          </a:p>
          <a:p>
            <a:pPr indent="-241300" lvl="0" marL="228600" rtl="0" algn="l">
              <a:spcBef>
                <a:spcPts val="500"/>
              </a:spcBef>
              <a:spcAft>
                <a:spcPts val="0"/>
              </a:spcAft>
              <a:buClr>
                <a:schemeClr val="dk1"/>
              </a:buClr>
              <a:buSzPts val="2000"/>
              <a:buFont typeface="Inter"/>
              <a:buChar char="●"/>
            </a:pPr>
            <a:r>
              <a:rPr lang="en" sz="2000">
                <a:solidFill>
                  <a:schemeClr val="dk1"/>
                </a:solidFill>
                <a:latin typeface="Inter"/>
                <a:ea typeface="Inter"/>
                <a:cs typeface="Inter"/>
                <a:sym typeface="Inter"/>
              </a:rPr>
              <a:t>Read the “What is the Context? - Queen Hatshepsut” reading</a:t>
            </a:r>
            <a:endParaRPr sz="2000">
              <a:solidFill>
                <a:schemeClr val="dk1"/>
              </a:solidFill>
              <a:latin typeface="Inter"/>
              <a:ea typeface="Inter"/>
              <a:cs typeface="Inter"/>
              <a:sym typeface="Inter"/>
            </a:endParaRPr>
          </a:p>
          <a:p>
            <a:pPr indent="0" lvl="0" marL="457200" rtl="0" algn="l">
              <a:spcBef>
                <a:spcPts val="500"/>
              </a:spcBef>
              <a:spcAft>
                <a:spcPts val="0"/>
              </a:spcAft>
              <a:buNone/>
            </a:pPr>
            <a:r>
              <a:t/>
            </a:r>
            <a:endParaRPr sz="2000">
              <a:solidFill>
                <a:schemeClr val="dk1"/>
              </a:solidFill>
              <a:latin typeface="Inter"/>
              <a:ea typeface="Inter"/>
              <a:cs typeface="Inter"/>
              <a:sym typeface="Inter"/>
            </a:endParaRPr>
          </a:p>
          <a:p>
            <a:pPr indent="-241300" lvl="0" marL="228600" rtl="0" algn="l">
              <a:spcBef>
                <a:spcPts val="500"/>
              </a:spcBef>
              <a:spcAft>
                <a:spcPts val="0"/>
              </a:spcAft>
              <a:buClr>
                <a:schemeClr val="dk1"/>
              </a:buClr>
              <a:buSzPts val="2000"/>
              <a:buFont typeface="Inter"/>
              <a:buChar char="●"/>
            </a:pPr>
            <a:r>
              <a:rPr lang="en" sz="2000">
                <a:solidFill>
                  <a:schemeClr val="dk1"/>
                </a:solidFill>
                <a:latin typeface="Inter"/>
                <a:ea typeface="Inter"/>
                <a:cs typeface="Inter"/>
                <a:sym typeface="Inter"/>
              </a:rPr>
              <a:t>Answer the questions</a:t>
            </a:r>
            <a:endParaRPr sz="2000">
              <a:solidFill>
                <a:schemeClr val="dk1"/>
              </a:solidFill>
              <a:latin typeface="Inter"/>
              <a:ea typeface="Inter"/>
              <a:cs typeface="Inter"/>
              <a:sym typeface="Inter"/>
            </a:endParaRPr>
          </a:p>
        </p:txBody>
      </p:sp>
      <p:pic>
        <p:nvPicPr>
          <p:cNvPr id="133" name="Google Shape;133;p16"/>
          <p:cNvPicPr preferRelativeResize="0"/>
          <p:nvPr/>
        </p:nvPicPr>
        <p:blipFill>
          <a:blip r:embed="rId5">
            <a:alphaModFix/>
          </a:blip>
          <a:stretch>
            <a:fillRect/>
          </a:stretch>
        </p:blipFill>
        <p:spPr>
          <a:xfrm>
            <a:off x="1560125" y="1806450"/>
            <a:ext cx="1980567" cy="2388625"/>
          </a:xfrm>
          <a:prstGeom prst="rect">
            <a:avLst/>
          </a:prstGeom>
          <a:noFill/>
          <a:ln>
            <a:noFill/>
          </a:ln>
        </p:spPr>
      </p:pic>
      <p:sp>
        <p:nvSpPr>
          <p:cNvPr id="134" name="Google Shape;134;p16"/>
          <p:cNvSpPr txBox="1"/>
          <p:nvPr/>
        </p:nvSpPr>
        <p:spPr>
          <a:xfrm>
            <a:off x="365950" y="4109479"/>
            <a:ext cx="3174600" cy="468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800">
                <a:solidFill>
                  <a:schemeClr val="dk1"/>
                </a:solidFill>
                <a:latin typeface="Inter"/>
                <a:ea typeface="Inter"/>
                <a:cs typeface="Inter"/>
                <a:sym typeface="Inter"/>
              </a:rPr>
              <a:t>Source: Statue of Hatshepsut on display at the Metropolitan Museum of Art. Excavated in Egypt in 1926. Created circa 1479–1458 B.C. Public Domain.</a:t>
            </a:r>
            <a:endParaRPr sz="800">
              <a:solidFill>
                <a:schemeClr val="dk1"/>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8" name="Shape 138"/>
        <p:cNvGrpSpPr/>
        <p:nvPr/>
      </p:nvGrpSpPr>
      <p:grpSpPr>
        <a:xfrm>
          <a:off x="0" y="0"/>
          <a:ext cx="0" cy="0"/>
          <a:chOff x="0" y="0"/>
          <a:chExt cx="0" cy="0"/>
        </a:xfrm>
      </p:grpSpPr>
      <p:sp>
        <p:nvSpPr>
          <p:cNvPr id="139" name="Google Shape;139;p17"/>
          <p:cNvSpPr/>
          <p:nvPr/>
        </p:nvSpPr>
        <p:spPr>
          <a:xfrm>
            <a:off x="6706655" y="3794020"/>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40" name="Google Shape;140;p17"/>
          <p:cNvGrpSpPr/>
          <p:nvPr/>
        </p:nvGrpSpPr>
        <p:grpSpPr>
          <a:xfrm>
            <a:off x="7929578" y="-49020"/>
            <a:ext cx="781313" cy="885635"/>
            <a:chOff x="0" y="-130721"/>
            <a:chExt cx="2083500" cy="2361695"/>
          </a:xfrm>
        </p:grpSpPr>
        <p:grpSp>
          <p:nvGrpSpPr>
            <p:cNvPr id="141" name="Google Shape;141;p17"/>
            <p:cNvGrpSpPr/>
            <p:nvPr/>
          </p:nvGrpSpPr>
          <p:grpSpPr>
            <a:xfrm>
              <a:off x="75599" y="-130721"/>
              <a:ext cx="1932614" cy="2361695"/>
              <a:chOff x="0" y="-47625"/>
              <a:chExt cx="704100" cy="860425"/>
            </a:xfrm>
          </p:grpSpPr>
          <p:sp>
            <p:nvSpPr>
              <p:cNvPr id="142" name="Google Shape;142;p17"/>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F1AF4B"/>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43" name="Google Shape;143;p17"/>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44" name="Google Shape;144;p17"/>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dk1"/>
                  </a:solidFill>
                  <a:latin typeface="Halant"/>
                  <a:ea typeface="Halant"/>
                  <a:cs typeface="Halant"/>
                  <a:sym typeface="Halant"/>
                </a:rPr>
                <a:t>4</a:t>
              </a:r>
              <a:endParaRPr sz="700">
                <a:solidFill>
                  <a:schemeClr val="dk1"/>
                </a:solidFill>
              </a:endParaRPr>
            </a:p>
          </p:txBody>
        </p:sp>
      </p:grpSp>
      <p:sp>
        <p:nvSpPr>
          <p:cNvPr id="145" name="Google Shape;145;p17"/>
          <p:cNvSpPr/>
          <p:nvPr/>
        </p:nvSpPr>
        <p:spPr>
          <a:xfrm>
            <a:off x="-1763203" y="-437546"/>
            <a:ext cx="3657600" cy="1238892"/>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grpSp>
        <p:nvGrpSpPr>
          <p:cNvPr id="146" name="Google Shape;146;p17"/>
          <p:cNvGrpSpPr/>
          <p:nvPr/>
        </p:nvGrpSpPr>
        <p:grpSpPr>
          <a:xfrm>
            <a:off x="-127008" y="4615004"/>
            <a:ext cx="9398022" cy="468724"/>
            <a:chOff x="204" y="0"/>
            <a:chExt cx="25061391" cy="1249931"/>
          </a:xfrm>
        </p:grpSpPr>
        <p:grpSp>
          <p:nvGrpSpPr>
            <p:cNvPr id="147" name="Google Shape;147;p17"/>
            <p:cNvGrpSpPr/>
            <p:nvPr/>
          </p:nvGrpSpPr>
          <p:grpSpPr>
            <a:xfrm rot="5400000">
              <a:off x="12002369" y="-11663474"/>
              <a:ext cx="1249931" cy="24576878"/>
              <a:chOff x="0" y="-38100"/>
              <a:chExt cx="246900" cy="4854692"/>
            </a:xfrm>
          </p:grpSpPr>
          <p:sp>
            <p:nvSpPr>
              <p:cNvPr id="148" name="Google Shape;148;p17"/>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49" name="Google Shape;149;p17"/>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50" name="Google Shape;150;p17"/>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202</a:t>
              </a:r>
              <a:r>
                <a:rPr b="1" lang="en">
                  <a:solidFill>
                    <a:srgbClr val="231F20"/>
                  </a:solidFill>
                  <a:latin typeface="Halant"/>
                  <a:ea typeface="Halant"/>
                  <a:cs typeface="Halant"/>
                  <a:sym typeface="Halant"/>
                </a:rPr>
                <a:t>5</a:t>
              </a:r>
              <a:endParaRPr sz="700"/>
            </a:p>
          </p:txBody>
        </p:sp>
        <p:cxnSp>
          <p:nvCxnSpPr>
            <p:cNvPr id="151" name="Google Shape;151;p17"/>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52" name="Google Shape;152;p17"/>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53" name="Google Shape;153;p17"/>
          <p:cNvSpPr txBox="1"/>
          <p:nvPr/>
        </p:nvSpPr>
        <p:spPr>
          <a:xfrm>
            <a:off x="794300" y="263975"/>
            <a:ext cx="7367400" cy="5850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 sz="3800">
                <a:solidFill>
                  <a:srgbClr val="231F20"/>
                </a:solidFill>
                <a:latin typeface="Halant"/>
                <a:ea typeface="Halant"/>
                <a:cs typeface="Halant"/>
                <a:sym typeface="Halant"/>
              </a:rPr>
              <a:t>CLOSE READING</a:t>
            </a:r>
            <a:endParaRPr sz="300"/>
          </a:p>
        </p:txBody>
      </p:sp>
      <p:sp>
        <p:nvSpPr>
          <p:cNvPr id="154" name="Google Shape;154;p17"/>
          <p:cNvSpPr txBox="1"/>
          <p:nvPr/>
        </p:nvSpPr>
        <p:spPr>
          <a:xfrm>
            <a:off x="263449" y="979675"/>
            <a:ext cx="4359000" cy="3170700"/>
          </a:xfrm>
          <a:prstGeom prst="rect">
            <a:avLst/>
          </a:prstGeom>
          <a:noFill/>
          <a:ln>
            <a:noFill/>
          </a:ln>
        </p:spPr>
        <p:txBody>
          <a:bodyPr anchorCtr="0" anchor="t" bIns="45725" lIns="45725" spcFirstLastPara="1" rIns="45725" wrap="square" tIns="45725">
            <a:spAutoFit/>
          </a:bodyPr>
          <a:lstStyle/>
          <a:p>
            <a:pPr indent="0" lvl="0" marL="0" rtl="0" algn="l">
              <a:spcBef>
                <a:spcPts val="0"/>
              </a:spcBef>
              <a:spcAft>
                <a:spcPts val="0"/>
              </a:spcAft>
              <a:buNone/>
            </a:pPr>
            <a:r>
              <a:rPr b="1" lang="en" sz="2000">
                <a:solidFill>
                  <a:schemeClr val="dk1"/>
                </a:solidFill>
                <a:latin typeface="Inter"/>
                <a:ea typeface="Inter"/>
                <a:cs typeface="Inter"/>
                <a:sym typeface="Inter"/>
              </a:rPr>
              <a:t>Directions:</a:t>
            </a:r>
            <a:endParaRPr b="1" sz="2000">
              <a:solidFill>
                <a:schemeClr val="dk1"/>
              </a:solidFill>
              <a:latin typeface="Inter"/>
              <a:ea typeface="Inter"/>
              <a:cs typeface="Inter"/>
              <a:sym typeface="Inter"/>
            </a:endParaRPr>
          </a:p>
          <a:p>
            <a:pPr indent="-241300" lvl="0" marL="228600" rtl="0" algn="l">
              <a:spcBef>
                <a:spcPts val="0"/>
              </a:spcBef>
              <a:spcAft>
                <a:spcPts val="0"/>
              </a:spcAft>
              <a:buClr>
                <a:schemeClr val="dk1"/>
              </a:buClr>
              <a:buSzPts val="2000"/>
              <a:buFont typeface="Inter"/>
              <a:buChar char="●"/>
            </a:pPr>
            <a:r>
              <a:rPr lang="en" sz="2000">
                <a:solidFill>
                  <a:schemeClr val="dk1"/>
                </a:solidFill>
                <a:latin typeface="Inter"/>
                <a:ea typeface="Inter"/>
                <a:cs typeface="Inter"/>
                <a:sym typeface="Inter"/>
              </a:rPr>
              <a:t>Read the Source information for Document A</a:t>
            </a:r>
            <a:endParaRPr sz="2000">
              <a:solidFill>
                <a:schemeClr val="dk1"/>
              </a:solidFill>
              <a:latin typeface="Inter"/>
              <a:ea typeface="Inter"/>
              <a:cs typeface="Inter"/>
              <a:sym typeface="Inter"/>
            </a:endParaRPr>
          </a:p>
          <a:p>
            <a:pPr indent="0" lvl="0" marL="457200" rtl="0" algn="l">
              <a:spcBef>
                <a:spcPts val="0"/>
              </a:spcBef>
              <a:spcAft>
                <a:spcPts val="0"/>
              </a:spcAft>
              <a:buNone/>
            </a:pPr>
            <a:r>
              <a:t/>
            </a:r>
            <a:endParaRPr sz="2000">
              <a:solidFill>
                <a:schemeClr val="dk1"/>
              </a:solidFill>
              <a:latin typeface="Inter"/>
              <a:ea typeface="Inter"/>
              <a:cs typeface="Inter"/>
              <a:sym typeface="Inter"/>
            </a:endParaRPr>
          </a:p>
          <a:p>
            <a:pPr indent="-241300" lvl="0" marL="228600" rtl="0" algn="l">
              <a:spcBef>
                <a:spcPts val="0"/>
              </a:spcBef>
              <a:spcAft>
                <a:spcPts val="0"/>
              </a:spcAft>
              <a:buClr>
                <a:schemeClr val="dk1"/>
              </a:buClr>
              <a:buSzPts val="2000"/>
              <a:buFont typeface="Inter"/>
              <a:buChar char="●"/>
            </a:pPr>
            <a:r>
              <a:rPr lang="en" sz="2000">
                <a:solidFill>
                  <a:schemeClr val="dk1"/>
                </a:solidFill>
                <a:latin typeface="Inter"/>
                <a:ea typeface="Inter"/>
                <a:cs typeface="Inter"/>
                <a:sym typeface="Inter"/>
              </a:rPr>
              <a:t>Read the text and view the image in Document A</a:t>
            </a:r>
            <a:endParaRPr sz="2000">
              <a:solidFill>
                <a:schemeClr val="dk1"/>
              </a:solidFill>
              <a:latin typeface="Inter"/>
              <a:ea typeface="Inter"/>
              <a:cs typeface="Inter"/>
              <a:sym typeface="Inter"/>
            </a:endParaRPr>
          </a:p>
          <a:p>
            <a:pPr indent="0" lvl="0" marL="457200" rtl="0" algn="l">
              <a:spcBef>
                <a:spcPts val="0"/>
              </a:spcBef>
              <a:spcAft>
                <a:spcPts val="0"/>
              </a:spcAft>
              <a:buNone/>
            </a:pPr>
            <a:r>
              <a:t/>
            </a:r>
            <a:endParaRPr sz="2000">
              <a:solidFill>
                <a:schemeClr val="dk1"/>
              </a:solidFill>
              <a:latin typeface="Inter"/>
              <a:ea typeface="Inter"/>
              <a:cs typeface="Inter"/>
              <a:sym typeface="Inter"/>
            </a:endParaRPr>
          </a:p>
          <a:p>
            <a:pPr indent="-241300" lvl="0" marL="228600" rtl="0" algn="l">
              <a:spcBef>
                <a:spcPts val="0"/>
              </a:spcBef>
              <a:spcAft>
                <a:spcPts val="0"/>
              </a:spcAft>
              <a:buClr>
                <a:schemeClr val="dk1"/>
              </a:buClr>
              <a:buSzPts val="2000"/>
              <a:buFont typeface="Inter"/>
              <a:buChar char="●"/>
            </a:pPr>
            <a:r>
              <a:rPr lang="en" sz="2000">
                <a:solidFill>
                  <a:schemeClr val="dk1"/>
                </a:solidFill>
                <a:latin typeface="Inter"/>
                <a:ea typeface="Inter"/>
                <a:cs typeface="Inter"/>
                <a:sym typeface="Inter"/>
              </a:rPr>
              <a:t>Answer the questions that follow</a:t>
            </a:r>
            <a:endParaRPr sz="2000">
              <a:solidFill>
                <a:schemeClr val="dk1"/>
              </a:solidFill>
              <a:latin typeface="Inter"/>
              <a:ea typeface="Inter"/>
              <a:cs typeface="Inter"/>
              <a:sym typeface="Inter"/>
            </a:endParaRPr>
          </a:p>
          <a:p>
            <a:pPr indent="0" lvl="0" marL="457200" rtl="0" algn="l">
              <a:spcBef>
                <a:spcPts val="0"/>
              </a:spcBef>
              <a:spcAft>
                <a:spcPts val="0"/>
              </a:spcAft>
              <a:buNone/>
            </a:pPr>
            <a:r>
              <a:t/>
            </a:r>
            <a:endParaRPr sz="2000">
              <a:solidFill>
                <a:schemeClr val="dk1"/>
              </a:solidFill>
              <a:latin typeface="Inter"/>
              <a:ea typeface="Inter"/>
              <a:cs typeface="Inter"/>
              <a:sym typeface="Inter"/>
            </a:endParaRPr>
          </a:p>
          <a:p>
            <a:pPr indent="-241300" lvl="0" marL="228600" rtl="0" algn="l">
              <a:spcBef>
                <a:spcPts val="0"/>
              </a:spcBef>
              <a:spcAft>
                <a:spcPts val="0"/>
              </a:spcAft>
              <a:buClr>
                <a:schemeClr val="dk1"/>
              </a:buClr>
              <a:buSzPts val="2000"/>
              <a:buFont typeface="Inter"/>
              <a:buChar char="●"/>
            </a:pPr>
            <a:r>
              <a:rPr lang="en" sz="2000">
                <a:solidFill>
                  <a:schemeClr val="dk1"/>
                </a:solidFill>
                <a:latin typeface="Inter"/>
                <a:ea typeface="Inter"/>
                <a:cs typeface="Inter"/>
                <a:sym typeface="Inter"/>
              </a:rPr>
              <a:t>Repeat for Document B</a:t>
            </a:r>
            <a:endParaRPr sz="2000">
              <a:solidFill>
                <a:schemeClr val="dk1"/>
              </a:solidFill>
              <a:latin typeface="Inter"/>
              <a:ea typeface="Inter"/>
              <a:cs typeface="Inter"/>
              <a:sym typeface="Inter"/>
            </a:endParaRPr>
          </a:p>
        </p:txBody>
      </p:sp>
      <p:pic>
        <p:nvPicPr>
          <p:cNvPr id="155" name="Google Shape;155;p17"/>
          <p:cNvPicPr preferRelativeResize="0"/>
          <p:nvPr/>
        </p:nvPicPr>
        <p:blipFill rotWithShape="1">
          <a:blip r:embed="rId4">
            <a:alphaModFix/>
          </a:blip>
          <a:srcRect b="0" l="24114" r="24458" t="0"/>
          <a:stretch/>
        </p:blipFill>
        <p:spPr>
          <a:xfrm>
            <a:off x="5029500" y="920950"/>
            <a:ext cx="2097377" cy="2718350"/>
          </a:xfrm>
          <a:prstGeom prst="rect">
            <a:avLst/>
          </a:prstGeom>
          <a:noFill/>
          <a:ln cap="flat" cmpd="sng" w="19050">
            <a:solidFill>
              <a:schemeClr val="dk1"/>
            </a:solidFill>
            <a:prstDash val="solid"/>
            <a:round/>
            <a:headEnd len="sm" w="sm" type="none"/>
            <a:tailEnd len="sm" w="sm" type="none"/>
          </a:ln>
        </p:spPr>
      </p:pic>
      <p:pic>
        <p:nvPicPr>
          <p:cNvPr id="156" name="Google Shape;156;p17"/>
          <p:cNvPicPr preferRelativeResize="0"/>
          <p:nvPr/>
        </p:nvPicPr>
        <p:blipFill rotWithShape="1">
          <a:blip r:embed="rId5">
            <a:alphaModFix/>
          </a:blip>
          <a:srcRect b="0" l="24408" r="24794" t="0"/>
          <a:stretch/>
        </p:blipFill>
        <p:spPr>
          <a:xfrm>
            <a:off x="6233550" y="1752276"/>
            <a:ext cx="2097377" cy="2751850"/>
          </a:xfrm>
          <a:prstGeom prst="rect">
            <a:avLst/>
          </a:prstGeom>
          <a:noFill/>
          <a:ln cap="flat" cmpd="sng" w="19050">
            <a:solidFill>
              <a:schemeClr val="dk1"/>
            </a:solidFill>
            <a:prstDash val="solid"/>
            <a:round/>
            <a:headEnd len="sm" w="sm" type="none"/>
            <a:tailEnd len="sm" w="sm" type="none"/>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 name="Shape 160"/>
        <p:cNvGrpSpPr/>
        <p:nvPr/>
      </p:nvGrpSpPr>
      <p:grpSpPr>
        <a:xfrm>
          <a:off x="0" y="0"/>
          <a:ext cx="0" cy="0"/>
          <a:chOff x="0" y="0"/>
          <a:chExt cx="0" cy="0"/>
        </a:xfrm>
      </p:grpSpPr>
      <p:sp>
        <p:nvSpPr>
          <p:cNvPr id="161" name="Google Shape;161;p18"/>
          <p:cNvSpPr txBox="1"/>
          <p:nvPr/>
        </p:nvSpPr>
        <p:spPr>
          <a:xfrm>
            <a:off x="514350" y="438150"/>
            <a:ext cx="8115300" cy="6465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4200">
                <a:solidFill>
                  <a:schemeClr val="dk1"/>
                </a:solidFill>
                <a:latin typeface="Halant"/>
                <a:ea typeface="Halant"/>
                <a:cs typeface="Halant"/>
                <a:sym typeface="Halant"/>
              </a:rPr>
              <a:t>THINKS</a:t>
            </a:r>
            <a:endParaRPr sz="700">
              <a:solidFill>
                <a:schemeClr val="dk1"/>
              </a:solidFill>
            </a:endParaRPr>
          </a:p>
        </p:txBody>
      </p:sp>
      <p:grpSp>
        <p:nvGrpSpPr>
          <p:cNvPr id="162" name="Google Shape;162;p18"/>
          <p:cNvGrpSpPr/>
          <p:nvPr/>
        </p:nvGrpSpPr>
        <p:grpSpPr>
          <a:xfrm>
            <a:off x="852367" y="1454784"/>
            <a:ext cx="4974184" cy="923550"/>
            <a:chOff x="1704735" y="2909569"/>
            <a:chExt cx="9948368" cy="1847100"/>
          </a:xfrm>
        </p:grpSpPr>
        <p:grpSp>
          <p:nvGrpSpPr>
            <p:cNvPr id="163" name="Google Shape;163;p18"/>
            <p:cNvGrpSpPr/>
            <p:nvPr/>
          </p:nvGrpSpPr>
          <p:grpSpPr>
            <a:xfrm>
              <a:off x="1704735" y="3307265"/>
              <a:ext cx="1105500" cy="1105408"/>
              <a:chOff x="1704735" y="2780838"/>
              <a:chExt cx="1105500" cy="1105408"/>
            </a:xfrm>
          </p:grpSpPr>
          <p:grpSp>
            <p:nvGrpSpPr>
              <p:cNvPr id="164" name="Google Shape;164;p18"/>
              <p:cNvGrpSpPr/>
              <p:nvPr/>
            </p:nvGrpSpPr>
            <p:grpSpPr>
              <a:xfrm>
                <a:off x="1704735" y="2780838"/>
                <a:ext cx="1105408" cy="1105408"/>
                <a:chOff x="0" y="-56030"/>
                <a:chExt cx="812800" cy="812800"/>
              </a:xfrm>
            </p:grpSpPr>
            <p:sp>
              <p:nvSpPr>
                <p:cNvPr id="165" name="Google Shape;165;p18"/>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66" name="Google Shape;166;p18"/>
                <p:cNvSpPr txBox="1"/>
                <p:nvPr/>
              </p:nvSpPr>
              <p:spPr>
                <a:xfrm>
                  <a:off x="76200" y="38100"/>
                  <a:ext cx="660300" cy="6984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67" name="Google Shape;167;p18"/>
              <p:cNvSpPr txBox="1"/>
              <p:nvPr/>
            </p:nvSpPr>
            <p:spPr>
              <a:xfrm>
                <a:off x="1704735" y="2954974"/>
                <a:ext cx="1105500" cy="7695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2500" u="none" cap="none" strike="noStrike">
                    <a:solidFill>
                      <a:schemeClr val="lt1"/>
                    </a:solidFill>
                    <a:latin typeface="Halant"/>
                    <a:ea typeface="Halant"/>
                    <a:cs typeface="Halant"/>
                    <a:sym typeface="Halant"/>
                  </a:rPr>
                  <a:t>1</a:t>
                </a:r>
                <a:endParaRPr sz="700">
                  <a:solidFill>
                    <a:schemeClr val="lt1"/>
                  </a:solidFill>
                </a:endParaRPr>
              </a:p>
            </p:txBody>
          </p:sp>
        </p:grpSp>
        <p:sp>
          <p:nvSpPr>
            <p:cNvPr id="168" name="Google Shape;168;p18"/>
            <p:cNvSpPr txBox="1"/>
            <p:nvPr/>
          </p:nvSpPr>
          <p:spPr>
            <a:xfrm>
              <a:off x="2988503" y="2909569"/>
              <a:ext cx="8664600" cy="18471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rgbClr val="000000"/>
                </a:buClr>
                <a:buFont typeface="Arial"/>
                <a:buNone/>
              </a:pPr>
              <a:r>
                <a:rPr lang="en" sz="1500">
                  <a:solidFill>
                    <a:srgbClr val="231F20"/>
                  </a:solidFill>
                  <a:latin typeface="Inter"/>
                  <a:ea typeface="Inter"/>
                  <a:cs typeface="Inter"/>
                  <a:sym typeface="Inter"/>
                </a:rPr>
                <a:t>After the first analysis</a:t>
              </a:r>
              <a:r>
                <a:rPr lang="en" sz="1500">
                  <a:solidFill>
                    <a:srgbClr val="231F20"/>
                  </a:solidFill>
                  <a:latin typeface="Inter"/>
                  <a:ea typeface="Inter"/>
                  <a:cs typeface="Inter"/>
                  <a:sym typeface="Inter"/>
                </a:rPr>
                <a:t>, what does the Source Information tell us? (T,H,K) What other information would we need to be able to answer these questions?</a:t>
              </a:r>
              <a:endParaRPr sz="700"/>
            </a:p>
          </p:txBody>
        </p:sp>
      </p:grpSp>
      <p:grpSp>
        <p:nvGrpSpPr>
          <p:cNvPr id="169" name="Google Shape;169;p18"/>
          <p:cNvGrpSpPr/>
          <p:nvPr/>
        </p:nvGrpSpPr>
        <p:grpSpPr>
          <a:xfrm>
            <a:off x="852367" y="2609050"/>
            <a:ext cx="4751283" cy="692700"/>
            <a:chOff x="1704735" y="4702876"/>
            <a:chExt cx="9502565" cy="1385400"/>
          </a:xfrm>
        </p:grpSpPr>
        <p:grpSp>
          <p:nvGrpSpPr>
            <p:cNvPr id="170" name="Google Shape;170;p18"/>
            <p:cNvGrpSpPr/>
            <p:nvPr/>
          </p:nvGrpSpPr>
          <p:grpSpPr>
            <a:xfrm>
              <a:off x="1704735" y="4862980"/>
              <a:ext cx="1105500" cy="1105408"/>
              <a:chOff x="1704735" y="4837365"/>
              <a:chExt cx="1105500" cy="1105408"/>
            </a:xfrm>
          </p:grpSpPr>
          <p:grpSp>
            <p:nvGrpSpPr>
              <p:cNvPr id="171" name="Google Shape;171;p18"/>
              <p:cNvGrpSpPr/>
              <p:nvPr/>
            </p:nvGrpSpPr>
            <p:grpSpPr>
              <a:xfrm>
                <a:off x="1704735" y="4837365"/>
                <a:ext cx="1105408" cy="1105408"/>
                <a:chOff x="0" y="-56030"/>
                <a:chExt cx="812800" cy="812800"/>
              </a:xfrm>
            </p:grpSpPr>
            <p:sp>
              <p:nvSpPr>
                <p:cNvPr id="172" name="Google Shape;172;p18"/>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73" name="Google Shape;173;p18"/>
                <p:cNvSpPr txBox="1"/>
                <p:nvPr/>
              </p:nvSpPr>
              <p:spPr>
                <a:xfrm>
                  <a:off x="76200" y="38100"/>
                  <a:ext cx="660300" cy="6984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74" name="Google Shape;174;p18"/>
              <p:cNvSpPr txBox="1"/>
              <p:nvPr/>
            </p:nvSpPr>
            <p:spPr>
              <a:xfrm>
                <a:off x="1704735" y="5011502"/>
                <a:ext cx="1105500" cy="7695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2500" u="none" cap="none" strike="noStrike">
                    <a:solidFill>
                      <a:schemeClr val="lt1"/>
                    </a:solidFill>
                    <a:latin typeface="Halant"/>
                    <a:ea typeface="Halant"/>
                    <a:cs typeface="Halant"/>
                    <a:sym typeface="Halant"/>
                  </a:rPr>
                  <a:t>2</a:t>
                </a:r>
                <a:endParaRPr sz="700">
                  <a:solidFill>
                    <a:schemeClr val="lt1"/>
                  </a:solidFill>
                </a:endParaRPr>
              </a:p>
            </p:txBody>
          </p:sp>
        </p:grpSp>
        <p:sp>
          <p:nvSpPr>
            <p:cNvPr id="175" name="Google Shape;175;p18"/>
            <p:cNvSpPr txBox="1"/>
            <p:nvPr/>
          </p:nvSpPr>
          <p:spPr>
            <a:xfrm>
              <a:off x="2988500" y="4702876"/>
              <a:ext cx="8218800" cy="13854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None/>
              </a:pPr>
              <a:r>
                <a:rPr lang="en" sz="1500">
                  <a:solidFill>
                    <a:srgbClr val="231F20"/>
                  </a:solidFill>
                  <a:latin typeface="Inter"/>
                  <a:ea typeface="Inter"/>
                  <a:cs typeface="Inter"/>
                  <a:sym typeface="Inter"/>
                </a:rPr>
                <a:t>After the second analysis, what are some things you see? (N) what is the main idea of the document? (I) </a:t>
              </a:r>
              <a:endParaRPr sz="700"/>
            </a:p>
          </p:txBody>
        </p:sp>
      </p:grpSp>
      <p:grpSp>
        <p:nvGrpSpPr>
          <p:cNvPr id="176" name="Google Shape;176;p18"/>
          <p:cNvGrpSpPr/>
          <p:nvPr/>
        </p:nvGrpSpPr>
        <p:grpSpPr>
          <a:xfrm>
            <a:off x="852367" y="3525724"/>
            <a:ext cx="4974184" cy="1154400"/>
            <a:chOff x="1704735" y="7051447"/>
            <a:chExt cx="9948368" cy="2308800"/>
          </a:xfrm>
        </p:grpSpPr>
        <p:grpSp>
          <p:nvGrpSpPr>
            <p:cNvPr id="177" name="Google Shape;177;p18"/>
            <p:cNvGrpSpPr/>
            <p:nvPr/>
          </p:nvGrpSpPr>
          <p:grpSpPr>
            <a:xfrm>
              <a:off x="1704735" y="7449143"/>
              <a:ext cx="1105500" cy="1105408"/>
              <a:chOff x="1704735" y="6893895"/>
              <a:chExt cx="1105500" cy="1105408"/>
            </a:xfrm>
          </p:grpSpPr>
          <p:grpSp>
            <p:nvGrpSpPr>
              <p:cNvPr id="178" name="Google Shape;178;p18"/>
              <p:cNvGrpSpPr/>
              <p:nvPr/>
            </p:nvGrpSpPr>
            <p:grpSpPr>
              <a:xfrm>
                <a:off x="1704735" y="6893895"/>
                <a:ext cx="1105408" cy="1105408"/>
                <a:chOff x="0" y="0"/>
                <a:chExt cx="812800" cy="812800"/>
              </a:xfrm>
            </p:grpSpPr>
            <p:sp>
              <p:nvSpPr>
                <p:cNvPr id="179" name="Google Shape;179;p18"/>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80" name="Google Shape;180;p18"/>
                <p:cNvSpPr txBox="1"/>
                <p:nvPr/>
              </p:nvSpPr>
              <p:spPr>
                <a:xfrm>
                  <a:off x="76200" y="38100"/>
                  <a:ext cx="660300" cy="6984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81" name="Google Shape;181;p18"/>
              <p:cNvSpPr txBox="1"/>
              <p:nvPr/>
            </p:nvSpPr>
            <p:spPr>
              <a:xfrm>
                <a:off x="1704735" y="7068030"/>
                <a:ext cx="1105500" cy="7695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2500" u="none" cap="none" strike="noStrike">
                    <a:solidFill>
                      <a:schemeClr val="lt1"/>
                    </a:solidFill>
                    <a:latin typeface="Halant"/>
                    <a:ea typeface="Halant"/>
                    <a:cs typeface="Halant"/>
                    <a:sym typeface="Halant"/>
                  </a:rPr>
                  <a:t>3</a:t>
                </a:r>
                <a:endParaRPr sz="700">
                  <a:solidFill>
                    <a:schemeClr val="lt1"/>
                  </a:solidFill>
                </a:endParaRPr>
              </a:p>
            </p:txBody>
          </p:sp>
        </p:grpSp>
        <p:sp>
          <p:nvSpPr>
            <p:cNvPr id="182" name="Google Shape;182;p18"/>
            <p:cNvSpPr txBox="1"/>
            <p:nvPr/>
          </p:nvSpPr>
          <p:spPr>
            <a:xfrm>
              <a:off x="2988503" y="7051447"/>
              <a:ext cx="8664600" cy="23088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None/>
              </a:pPr>
              <a:r>
                <a:rPr lang="en" sz="1500">
                  <a:solidFill>
                    <a:srgbClr val="231F20"/>
                  </a:solidFill>
                  <a:latin typeface="Inter"/>
                  <a:ea typeface="Inter"/>
                  <a:cs typeface="Inter"/>
                  <a:sym typeface="Inter"/>
                </a:rPr>
                <a:t>After the third analysis, did any new information or ideas stand out or become clearer? (T,H,I,N,K) How does this document help us understand the historical significance of Queen Hatshepsut’s reign in Egypt? (S)</a:t>
              </a:r>
              <a:endParaRPr sz="700"/>
            </a:p>
          </p:txBody>
        </p:sp>
      </p:grpSp>
      <p:grpSp>
        <p:nvGrpSpPr>
          <p:cNvPr id="183" name="Google Shape;183;p18"/>
          <p:cNvGrpSpPr/>
          <p:nvPr/>
        </p:nvGrpSpPr>
        <p:grpSpPr>
          <a:xfrm>
            <a:off x="7929578" y="-49020"/>
            <a:ext cx="781313" cy="885635"/>
            <a:chOff x="0" y="-130721"/>
            <a:chExt cx="2083500" cy="2361695"/>
          </a:xfrm>
        </p:grpSpPr>
        <p:grpSp>
          <p:nvGrpSpPr>
            <p:cNvPr id="184" name="Google Shape;184;p18"/>
            <p:cNvGrpSpPr/>
            <p:nvPr/>
          </p:nvGrpSpPr>
          <p:grpSpPr>
            <a:xfrm>
              <a:off x="75599" y="-130721"/>
              <a:ext cx="1932614" cy="2361695"/>
              <a:chOff x="0" y="-47625"/>
              <a:chExt cx="704100" cy="860425"/>
            </a:xfrm>
          </p:grpSpPr>
          <p:sp>
            <p:nvSpPr>
              <p:cNvPr id="185" name="Google Shape;185;p18"/>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231F20"/>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86" name="Google Shape;186;p18"/>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87" name="Google Shape;187;p18"/>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rgbClr val="FFFFFF"/>
                  </a:solidFill>
                  <a:latin typeface="Halant"/>
                  <a:ea typeface="Halant"/>
                  <a:cs typeface="Halant"/>
                  <a:sym typeface="Halant"/>
                </a:rPr>
                <a:t>5</a:t>
              </a:r>
              <a:endParaRPr b="1" sz="2800">
                <a:solidFill>
                  <a:srgbClr val="FFFFFF"/>
                </a:solidFill>
                <a:latin typeface="Halant"/>
                <a:ea typeface="Halant"/>
                <a:cs typeface="Halant"/>
                <a:sym typeface="Halant"/>
              </a:endParaRPr>
            </a:p>
          </p:txBody>
        </p:sp>
      </p:grpSp>
      <p:sp>
        <p:nvSpPr>
          <p:cNvPr id="188" name="Google Shape;188;p18"/>
          <p:cNvSpPr/>
          <p:nvPr/>
        </p:nvSpPr>
        <p:spPr>
          <a:xfrm>
            <a:off x="4848773" y="4394085"/>
            <a:ext cx="3657600" cy="1238892"/>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189" name="Google Shape;189;p18"/>
          <p:cNvSpPr/>
          <p:nvPr/>
        </p:nvSpPr>
        <p:spPr>
          <a:xfrm>
            <a:off x="782211" y="-820585"/>
            <a:ext cx="3657600" cy="1238892"/>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grpSp>
        <p:nvGrpSpPr>
          <p:cNvPr id="190" name="Google Shape;190;p18"/>
          <p:cNvGrpSpPr/>
          <p:nvPr/>
        </p:nvGrpSpPr>
        <p:grpSpPr>
          <a:xfrm>
            <a:off x="92701" y="-72333"/>
            <a:ext cx="468740" cy="5216002"/>
            <a:chOff x="0" y="-38100"/>
            <a:chExt cx="246900" cy="2747433"/>
          </a:xfrm>
        </p:grpSpPr>
        <p:sp>
          <p:nvSpPr>
            <p:cNvPr id="191" name="Google Shape;191;p18"/>
            <p:cNvSpPr/>
            <p:nvPr/>
          </p:nvSpPr>
          <p:spPr>
            <a:xfrm>
              <a:off x="0" y="0"/>
              <a:ext cx="246798" cy="2709333"/>
            </a:xfrm>
            <a:custGeom>
              <a:rect b="b" l="l" r="r" t="t"/>
              <a:pathLst>
                <a:path extrusionOk="0" h="2709333" w="246798">
                  <a:moveTo>
                    <a:pt x="0" y="0"/>
                  </a:moveTo>
                  <a:lnTo>
                    <a:pt x="246798" y="0"/>
                  </a:lnTo>
                  <a:lnTo>
                    <a:pt x="246798" y="2709333"/>
                  </a:lnTo>
                  <a:lnTo>
                    <a:pt x="0" y="2709333"/>
                  </a:lnTo>
                  <a:close/>
                </a:path>
              </a:pathLst>
            </a:custGeom>
            <a:solidFill>
              <a:srgbClr val="EFFEF9"/>
            </a:solidFill>
            <a:ln>
              <a:noFill/>
            </a:ln>
          </p:spPr>
        </p:sp>
        <p:sp>
          <p:nvSpPr>
            <p:cNvPr id="192" name="Google Shape;192;p18"/>
            <p:cNvSpPr txBox="1"/>
            <p:nvPr/>
          </p:nvSpPr>
          <p:spPr>
            <a:xfrm>
              <a:off x="0" y="-38100"/>
              <a:ext cx="246900" cy="27474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93" name="Google Shape;193;p18"/>
          <p:cNvSpPr txBox="1"/>
          <p:nvPr/>
        </p:nvSpPr>
        <p:spPr>
          <a:xfrm rot="-5400000">
            <a:off x="-1411564" y="2464077"/>
            <a:ext cx="3441000" cy="2154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202</a:t>
            </a:r>
            <a:r>
              <a:rPr b="1" lang="en" sz="1400">
                <a:solidFill>
                  <a:srgbClr val="231F20"/>
                </a:solidFill>
                <a:latin typeface="Halant"/>
                <a:ea typeface="Halant"/>
                <a:cs typeface="Halant"/>
                <a:sym typeface="Halant"/>
              </a:rPr>
              <a:t>5</a:t>
            </a:r>
            <a:endParaRPr sz="700"/>
          </a:p>
        </p:txBody>
      </p:sp>
      <p:cxnSp>
        <p:nvCxnSpPr>
          <p:cNvPr id="194" name="Google Shape;194;p18"/>
          <p:cNvCxnSpPr/>
          <p:nvPr/>
        </p:nvCxnSpPr>
        <p:spPr>
          <a:xfrm rot="10800000">
            <a:off x="324267" y="-52334"/>
            <a:ext cx="2700" cy="1498800"/>
          </a:xfrm>
          <a:prstGeom prst="straightConnector1">
            <a:avLst/>
          </a:prstGeom>
          <a:noFill/>
          <a:ln cap="flat" cmpd="sng" w="114300">
            <a:solidFill>
              <a:srgbClr val="000000"/>
            </a:solidFill>
            <a:prstDash val="solid"/>
            <a:round/>
            <a:headEnd len="sm" w="sm" type="none"/>
            <a:tailEnd len="sm" w="sm" type="none"/>
          </a:ln>
        </p:spPr>
      </p:cxnSp>
      <p:cxnSp>
        <p:nvCxnSpPr>
          <p:cNvPr id="195" name="Google Shape;195;p18"/>
          <p:cNvCxnSpPr/>
          <p:nvPr/>
        </p:nvCxnSpPr>
        <p:spPr>
          <a:xfrm rot="10800000">
            <a:off x="321947" y="3644649"/>
            <a:ext cx="2700" cy="1498800"/>
          </a:xfrm>
          <a:prstGeom prst="straightConnector1">
            <a:avLst/>
          </a:prstGeom>
          <a:noFill/>
          <a:ln cap="flat" cmpd="sng" w="114300">
            <a:solidFill>
              <a:srgbClr val="000000"/>
            </a:solidFill>
            <a:prstDash val="solid"/>
            <a:round/>
            <a:headEnd len="sm" w="sm" type="none"/>
            <a:tailEnd len="sm" w="sm" type="none"/>
          </a:ln>
        </p:spPr>
      </p:cxnSp>
      <p:pic>
        <p:nvPicPr>
          <p:cNvPr id="196" name="Google Shape;196;p18" title="DC 9th_ U3L3 Teacher Exemplar + Student Worksheet  (2).png"/>
          <p:cNvPicPr preferRelativeResize="0"/>
          <p:nvPr/>
        </p:nvPicPr>
        <p:blipFill>
          <a:blip r:embed="rId4">
            <a:alphaModFix/>
          </a:blip>
          <a:stretch>
            <a:fillRect/>
          </a:stretch>
        </p:blipFill>
        <p:spPr>
          <a:xfrm>
            <a:off x="5970775" y="1170825"/>
            <a:ext cx="2358499" cy="3052175"/>
          </a:xfrm>
          <a:prstGeom prst="rect">
            <a:avLst/>
          </a:prstGeom>
          <a:noFill/>
          <a:ln cap="flat" cmpd="sng" w="19050">
            <a:solidFill>
              <a:schemeClr val="dk1"/>
            </a:solidFill>
            <a:prstDash val="solid"/>
            <a:round/>
            <a:headEnd len="sm" w="sm" type="none"/>
            <a:tailEnd len="sm" w="sm" type="none"/>
          </a:ln>
        </p:spPr>
      </p:pic>
      <p:pic>
        <p:nvPicPr>
          <p:cNvPr id="197" name="Google Shape;197;p18" title="DC 9th_ U3L3 Teacher Exemplar + Student Worksheet  (3).png"/>
          <p:cNvPicPr preferRelativeResize="0"/>
          <p:nvPr/>
        </p:nvPicPr>
        <p:blipFill>
          <a:blip r:embed="rId5">
            <a:alphaModFix/>
          </a:blip>
          <a:stretch>
            <a:fillRect/>
          </a:stretch>
        </p:blipFill>
        <p:spPr>
          <a:xfrm>
            <a:off x="6807300" y="2045375"/>
            <a:ext cx="2210925" cy="2861224"/>
          </a:xfrm>
          <a:prstGeom prst="rect">
            <a:avLst/>
          </a:prstGeom>
          <a:noFill/>
          <a:ln cap="flat" cmpd="sng" w="19050">
            <a:solidFill>
              <a:schemeClr val="dk1"/>
            </a:solidFill>
            <a:prstDash val="solid"/>
            <a:round/>
            <a:headEnd len="sm" w="sm" type="none"/>
            <a:tailEnd len="sm" w="sm" type="none"/>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