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EEF8CF-31AF-4A4A-B937-F854D63A4F67}">
  <a:tblStyle styleId="{8CEEF8CF-31AF-4A4A-B937-F854D63A4F6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382cf0f6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382cf0f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890048701c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890048701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890048701c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890048701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7382cf0f65_1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7382cf0f65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7382cf0f65_1_3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7382cf0f65_1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7382cf0f65_1_2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7382cf0f65_1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85ef231da3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85ef231da3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85ef231da3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85ef231da3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382cf0f65_1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382cf0f65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7382cf0f65_1_1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7382cf0f65_1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7382cf0f65_1_3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7382cf0f65_1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hyperlink" Target="https://youtu.be/4lA-6IKRHhY?feature=shar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hyperlink" Target="https://youtu.be/4lA-6IKRHhY?feature=shar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50" name="Google Shape;150;p37"/>
          <p:cNvGraphicFramePr/>
          <p:nvPr/>
        </p:nvGraphicFramePr>
        <p:xfrm>
          <a:off x="315750" y="1408150"/>
          <a:ext cx="3000000" cy="3000000"/>
        </p:xfrm>
        <a:graphic>
          <a:graphicData uri="http://schemas.openxmlformats.org/drawingml/2006/table">
            <a:tbl>
              <a:tblPr>
                <a:noFill/>
                <a:tableStyleId>{8CEEF8CF-31AF-4A4A-B937-F854D63A4F67}</a:tableStyleId>
              </a:tblPr>
              <a:tblGrid>
                <a:gridCol w="712085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050">
                          <a:solidFill>
                            <a:schemeClr val="dk1"/>
                          </a:solidFill>
                          <a:latin typeface="Inter"/>
                          <a:ea typeface="Inter"/>
                          <a:cs typeface="Inter"/>
                          <a:sym typeface="Inter"/>
                        </a:rPr>
                        <a:t>Hi, I'm Zach Cote of Thinking Nation and in this video we're going to explore the thinking skill of evaluating arguments. So, let's look at the </a:t>
                      </a:r>
                      <a:r>
                        <a:rPr lang="en" sz="1050">
                          <a:solidFill>
                            <a:schemeClr val="dk1"/>
                          </a:solidFill>
                          <a:latin typeface="Inter"/>
                          <a:ea typeface="Inter"/>
                          <a:cs typeface="Inter"/>
                          <a:sym typeface="Inter"/>
                        </a:rPr>
                        <a:t>d</a:t>
                      </a:r>
                      <a:r>
                        <a:rPr lang="en" sz="1050">
                          <a:solidFill>
                            <a:schemeClr val="dk1"/>
                          </a:solidFill>
                          <a:latin typeface="Inter"/>
                          <a:ea typeface="Inter"/>
                          <a:cs typeface="Inter"/>
                          <a:sym typeface="Inter"/>
                        </a:rPr>
                        <a:t>efinition. Thinking historically means assessing the validity of a claim using the available evidence. Furthermore, by utilizing other skills like contextualization, perspective, and continuity and change over time, the rationale behind an argument can be better understood. So, as we talked about in the video on evaluating evidence, no claim is trustworthy without good evidence. But how do we go about evaluating those arguments? What steps can we take as scholars to make sure that an argument is sound and backed by evidence? At Thinking Nation, we like to use an acronym that we call claim, “C.L.A.I.M.” as a sort of protocol or structure when we're seeking to better understand and evaluate an argument. So C in claim stands for claim. What is the main claim being made in a text? This is a really good question just to help us focus on this evaluation of evidence. L is for logic. Is the reasoning systematic or logical? Does it make sense? What facts, evidence, and examples are provided to support the claim? In other words, does this logically make sense? Does this </a:t>
                      </a:r>
                      <a:r>
                        <a:rPr lang="en" sz="1050">
                          <a:solidFill>
                            <a:schemeClr val="dk1"/>
                          </a:solidFill>
                          <a:latin typeface="Inter"/>
                          <a:ea typeface="Inter"/>
                          <a:cs typeface="Inter"/>
                          <a:sym typeface="Inter"/>
                        </a:rPr>
                        <a:t>c</a:t>
                      </a:r>
                      <a:r>
                        <a:rPr lang="en" sz="1050">
                          <a:solidFill>
                            <a:schemeClr val="dk1"/>
                          </a:solidFill>
                          <a:latin typeface="Inter"/>
                          <a:ea typeface="Inter"/>
                          <a:cs typeface="Inter"/>
                          <a:sym typeface="Inter"/>
                        </a:rPr>
                        <a:t>laim make sense if you kind of track the evidence over the course of the argument being made? A is for authority. Is the source credible? And what evidence could be used to verify it? And so in history, we often talk about this as sourcing. There's certain sourcing techniques like looking at the credibility of the author or the context of the source or the audience of the source and that audience's relationship to the author. Right? These are ways that we can evaluate the authority of a particular argument being made. I is for intuition. Does this claim make sense? Does it align to common sense? Now, any scholar would be the first to tell you that basing our evaluation of arguments on intuition alone is really not a scholarly endeavor. Still, we are people studying people and so our intuition can inform us and in a well-rounded way can be one particular avenue that we assess the validity of a particular argument. If something doesn't sit right, that doesn't necessarily mean we should cast it off, but maybe we should explore a little bit deeper. And that's where that logic, that L comes in and the A for authority. Lastly, in the acronym C.L.A.I.M is M for merit. Does the claim merit our belief or should we be doubtful? Now, as a scholar, a little bit of skepticism is a healthy thing because we want to make sure that there's evidence that supports a claim. But if a claim is beginning to hit that L for logic, A for authority, I for intuition, checking those three boxes might lead us to say, you know what? Yeah, this claim merits my belief. This helpful protocol—”C.L.A.I.M.” is a structured way for us to make sure that the claims we encounter as scholars and students of the past are </a:t>
                      </a:r>
                      <a:r>
                        <a:rPr lang="en" sz="1050">
                          <a:solidFill>
                            <a:schemeClr val="dk1"/>
                          </a:solidFill>
                          <a:latin typeface="Inter"/>
                          <a:ea typeface="Inter"/>
                          <a:cs typeface="Inter"/>
                          <a:sym typeface="Inter"/>
                        </a:rPr>
                        <a:t>well-defended</a:t>
                      </a:r>
                      <a:r>
                        <a:rPr lang="en" sz="1050">
                          <a:solidFill>
                            <a:schemeClr val="dk1"/>
                          </a:solidFill>
                          <a:latin typeface="Inter"/>
                          <a:ea typeface="Inter"/>
                          <a:cs typeface="Inter"/>
                          <a:sym typeface="Inter"/>
                        </a:rPr>
                        <a:t>, accurate, and worth repeating. This is really a critical part of being a good historian because when we evaluate arguments, we emphasize the importance of quality evidence in our scholarship. When we better understand arguments about the past, we can better understand the past as well as the past's impact on the </a:t>
                      </a:r>
                      <a:r>
                        <a:rPr lang="en" sz="1050">
                          <a:solidFill>
                            <a:schemeClr val="dk1"/>
                          </a:solidFill>
                          <a:latin typeface="Inter"/>
                          <a:ea typeface="Inter"/>
                          <a:cs typeface="Inter"/>
                          <a:sym typeface="Inter"/>
                        </a:rPr>
                        <a:t>p</a:t>
                      </a:r>
                      <a:r>
                        <a:rPr lang="en" sz="1050">
                          <a:solidFill>
                            <a:schemeClr val="dk1"/>
                          </a:solidFill>
                          <a:latin typeface="Inter"/>
                          <a:ea typeface="Inter"/>
                          <a:cs typeface="Inter"/>
                          <a:sym typeface="Inter"/>
                        </a:rPr>
                        <a:t>resent. When we're writing our own arguments, we can also employ this protocol to make sure that our arguments are strong, they're logical, they're evidence-based, they're intuitive, and that they merit other people's belief in the the claims that we are making. History is is more than just a list of names and dates and events, but really it's a series of arguments about the </a:t>
                      </a:r>
                      <a:r>
                        <a:rPr lang="en" sz="1050">
                          <a:solidFill>
                            <a:schemeClr val="dk1"/>
                          </a:solidFill>
                          <a:latin typeface="Inter"/>
                          <a:ea typeface="Inter"/>
                          <a:cs typeface="Inter"/>
                          <a:sym typeface="Inter"/>
                        </a:rPr>
                        <a:t>p</a:t>
                      </a:r>
                      <a:r>
                        <a:rPr lang="en" sz="1050">
                          <a:solidFill>
                            <a:schemeClr val="dk1"/>
                          </a:solidFill>
                          <a:latin typeface="Inter"/>
                          <a:ea typeface="Inter"/>
                          <a:cs typeface="Inter"/>
                          <a:sym typeface="Inter"/>
                        </a:rPr>
                        <a:t>ast. So when you're studying the past, evaluate arguments with protocols like C.L.A.I.M— claim, logic, authority, intuition, and merit. Using protocols like this can make sure that we're telling an accurate story about the past.</a:t>
                      </a:r>
                      <a:endParaRPr sz="105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427050" y="7676500"/>
            <a:ext cx="33462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does each letter of the CLAIM acronym stand for?</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C: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L: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A: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I: </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M: </a:t>
            </a:r>
            <a:endParaRPr sz="1100">
              <a:solidFill>
                <a:srgbClr val="000000"/>
              </a:solidFill>
              <a:latin typeface="Inter"/>
              <a:ea typeface="Inter"/>
              <a:cs typeface="Inter"/>
              <a:sym typeface="Inter"/>
            </a:endParaRPr>
          </a:p>
        </p:txBody>
      </p:sp>
      <p:sp>
        <p:nvSpPr>
          <p:cNvPr id="152" name="Google Shape;152;p37"/>
          <p:cNvSpPr txBox="1"/>
          <p:nvPr/>
        </p:nvSpPr>
        <p:spPr>
          <a:xfrm>
            <a:off x="3988400" y="7676500"/>
            <a:ext cx="33462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startAt="2"/>
            </a:pPr>
            <a:r>
              <a:rPr lang="en" sz="1100">
                <a:solidFill>
                  <a:schemeClr val="dk1"/>
                </a:solidFill>
                <a:latin typeface="Inter"/>
                <a:ea typeface="Inter"/>
                <a:cs typeface="Inter"/>
                <a:sym typeface="Inter"/>
              </a:rPr>
              <a:t>Why is evaluating arguments an important historical thinking skill?</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0" name="Shape 260"/>
        <p:cNvGrpSpPr/>
        <p:nvPr/>
      </p:nvGrpSpPr>
      <p:grpSpPr>
        <a:xfrm>
          <a:off x="0" y="0"/>
          <a:ext cx="0" cy="0"/>
          <a:chOff x="0" y="0"/>
          <a:chExt cx="0" cy="0"/>
        </a:xfrm>
      </p:grpSpPr>
      <p:sp>
        <p:nvSpPr>
          <p:cNvPr id="261" name="Google Shape;261;p4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Arguments</a:t>
            </a:r>
            <a:endParaRPr sz="1900">
              <a:latin typeface="Halant"/>
              <a:ea typeface="Halant"/>
              <a:cs typeface="Halant"/>
              <a:sym typeface="Halant"/>
            </a:endParaRPr>
          </a:p>
        </p:txBody>
      </p:sp>
      <p:pic>
        <p:nvPicPr>
          <p:cNvPr id="262" name="Google Shape;262;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3" name="Google Shape;263;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4" name="Google Shape;264;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5" name="Google Shape;265;p46"/>
          <p:cNvSpPr txBox="1"/>
          <p:nvPr/>
        </p:nvSpPr>
        <p:spPr>
          <a:xfrm>
            <a:off x="423725" y="23484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None/>
            </a:pPr>
            <a:r>
              <a:t/>
            </a:r>
            <a:endParaRPr sz="1500">
              <a:latin typeface="Inter"/>
              <a:ea typeface="Inter"/>
              <a:cs typeface="Inter"/>
              <a:sym typeface="Inter"/>
            </a:endParaRPr>
          </a:p>
        </p:txBody>
      </p:sp>
      <p:sp>
        <p:nvSpPr>
          <p:cNvPr id="266" name="Google Shape;266;p46"/>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400">
              <a:latin typeface="Plus Jakarta Sans"/>
              <a:ea typeface="Plus Jakarta Sans"/>
              <a:cs typeface="Plus Jakarta Sans"/>
              <a:sym typeface="Plus Jakarta Sans"/>
            </a:endParaRPr>
          </a:p>
        </p:txBody>
      </p:sp>
      <p:sp>
        <p:nvSpPr>
          <p:cNvPr id="267" name="Google Shape;267;p46"/>
          <p:cNvSpPr txBox="1"/>
          <p:nvPr/>
        </p:nvSpPr>
        <p:spPr>
          <a:xfrm>
            <a:off x="919625" y="6920500"/>
            <a:ext cx="5954700" cy="23517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B is the </a:t>
            </a:r>
            <a:r>
              <a:rPr b="1" i="1" lang="en" sz="1300">
                <a:solidFill>
                  <a:schemeClr val="accent1"/>
                </a:solidFill>
                <a:latin typeface="Inter"/>
                <a:ea typeface="Inter"/>
                <a:cs typeface="Inter"/>
                <a:sym typeface="Inter"/>
              </a:rPr>
              <a:t>best</a:t>
            </a:r>
            <a:r>
              <a:rPr b="1" lang="en" sz="1300">
                <a:solidFill>
                  <a:schemeClr val="accent1"/>
                </a:solidFill>
                <a:latin typeface="Inter"/>
                <a:ea typeface="Inter"/>
                <a:cs typeface="Inter"/>
                <a:sym typeface="Inter"/>
              </a:rPr>
              <a:t> statement, as it clearly addresses the prompt by using the language of the prompt (...is historically significant), as well as being historically defensible. Each of the pieces of evidence are specific enough to be proven with appropriate evidence. Choice A, being 2 points, is clear and historically defensible, but its pieces of evidence are more vague. Choice D acknowledges Queen Hatshepsut’s importance and provides vague rationale, making it worth 1 point. Since Choice C provides no rationale, it is not historically defensible and thus receives 0 points.</a:t>
            </a:r>
            <a:endParaRPr b="1" sz="1300">
              <a:solidFill>
                <a:schemeClr val="accent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1" name="Shape 271"/>
        <p:cNvGrpSpPr/>
        <p:nvPr/>
      </p:nvGrpSpPr>
      <p:grpSpPr>
        <a:xfrm>
          <a:off x="0" y="0"/>
          <a:ext cx="0" cy="0"/>
          <a:chOff x="0" y="0"/>
          <a:chExt cx="0" cy="0"/>
        </a:xfrm>
      </p:grpSpPr>
      <p:sp>
        <p:nvSpPr>
          <p:cNvPr id="272" name="Google Shape;272;p47"/>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273" name="Google Shape;273;p47"/>
          <p:cNvGraphicFramePr/>
          <p:nvPr/>
        </p:nvGraphicFramePr>
        <p:xfrm>
          <a:off x="969478" y="1521929"/>
          <a:ext cx="3000000" cy="3000000"/>
        </p:xfrm>
        <a:graphic>
          <a:graphicData uri="http://schemas.openxmlformats.org/drawingml/2006/table">
            <a:tbl>
              <a:tblPr>
                <a:noFill/>
                <a:tableStyleId>{8CEEF8CF-31AF-4A4A-B937-F854D63A4F67}</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74" name="Google Shape;274;p47"/>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75" name="Google Shape;275;p47"/>
          <p:cNvGraphicFramePr/>
          <p:nvPr/>
        </p:nvGraphicFramePr>
        <p:xfrm>
          <a:off x="559991" y="4094910"/>
          <a:ext cx="3000000" cy="3000000"/>
        </p:xfrm>
        <a:graphic>
          <a:graphicData uri="http://schemas.openxmlformats.org/drawingml/2006/table">
            <a:tbl>
              <a:tblPr>
                <a:noFill/>
                <a:tableStyleId>{8CEEF8CF-31AF-4A4A-B937-F854D63A4F67}</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76" name="Google Shape;276;p4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77" name="Google Shape;277;p4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a:t>
            </a:r>
            <a:r>
              <a:rPr lang="en" sz="1900">
                <a:solidFill>
                  <a:schemeClr val="dk1"/>
                </a:solidFill>
                <a:latin typeface="Halant"/>
                <a:ea typeface="Halant"/>
                <a:cs typeface="Halant"/>
                <a:sym typeface="Halant"/>
              </a:rPr>
              <a:t> for Formative Assessment: Evaluating Arguments</a:t>
            </a:r>
            <a:endParaRPr sz="1900">
              <a:latin typeface="Halant"/>
              <a:ea typeface="Halant"/>
              <a:cs typeface="Halant"/>
              <a:sym typeface="Halant"/>
            </a:endParaRPr>
          </a:p>
        </p:txBody>
      </p:sp>
      <p:pic>
        <p:nvPicPr>
          <p:cNvPr id="278" name="Google Shape;278;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9" name="Google Shape;279;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0" name="Google Shape;280;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What is </a:t>
            </a:r>
            <a:endParaRPr sz="20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t>
            </a:r>
            <a:r>
              <a:rPr lang="en" sz="2500">
                <a:solidFill>
                  <a:schemeClr val="dk1"/>
                </a:solidFill>
                <a:latin typeface="Plus Jakarta Sans"/>
                <a:ea typeface="Plus Jakarta Sans"/>
                <a:cs typeface="Plus Jakarta Sans"/>
                <a:sym typeface="Plus Jakarta Sans"/>
              </a:rPr>
              <a:t>Arguments</a:t>
            </a:r>
            <a:r>
              <a:rPr lang="en" sz="2500">
                <a:solidFill>
                  <a:schemeClr val="dk1"/>
                </a:solidFill>
                <a:latin typeface="Plus Jakarta Sans"/>
                <a:ea typeface="Plus Jakarta Sans"/>
                <a:cs typeface="Plus Jakarta Sans"/>
                <a:sym typeface="Plus Jakarta Sans"/>
              </a:rPr>
              <a:t>?</a:t>
            </a:r>
            <a:endParaRPr sz="2500">
              <a:solidFill>
                <a:schemeClr val="dk1"/>
              </a:solidFill>
              <a:latin typeface="Plus Jakarta Sans"/>
              <a:ea typeface="Plus Jakarta Sans"/>
              <a:cs typeface="Plus Jakarta Sans"/>
              <a:sym typeface="Plus Jakarta Sans"/>
            </a:endParaRPr>
          </a:p>
        </p:txBody>
      </p:sp>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2" name="Google Shape;162;p38"/>
          <p:cNvSpPr txBox="1"/>
          <p:nvPr/>
        </p:nvSpPr>
        <p:spPr>
          <a:xfrm>
            <a:off x="1796850" y="1060875"/>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100">
              <a:solidFill>
                <a:srgbClr val="000000"/>
              </a:solidFill>
              <a:latin typeface="Plus Jakarta Sans"/>
              <a:ea typeface="Plus Jakarta Sans"/>
              <a:cs typeface="Plus Jakarta Sans"/>
              <a:sym typeface="Plus Jakarta Sans"/>
            </a:endParaRPr>
          </a:p>
        </p:txBody>
      </p:sp>
      <p:graphicFrame>
        <p:nvGraphicFramePr>
          <p:cNvPr id="163" name="Google Shape;163;p38"/>
          <p:cNvGraphicFramePr/>
          <p:nvPr/>
        </p:nvGraphicFramePr>
        <p:xfrm>
          <a:off x="465313" y="7422925"/>
          <a:ext cx="3000000" cy="3000000"/>
        </p:xfrm>
        <a:graphic>
          <a:graphicData uri="http://schemas.openxmlformats.org/drawingml/2006/table">
            <a:tbl>
              <a:tblPr>
                <a:noFill/>
                <a:tableStyleId>{8CEEF8CF-31AF-4A4A-B937-F854D63A4F67}</a:tableStyleId>
              </a:tblPr>
              <a:tblGrid>
                <a:gridCol w="3698400"/>
                <a:gridCol w="3139750"/>
              </a:tblGrid>
              <a:tr h="600300">
                <a:tc>
                  <a:txBody>
                    <a:bodyPr/>
                    <a:lstStyle/>
                    <a:p>
                      <a:pPr indent="0" lvl="0" marL="0" rtl="0" algn="l">
                        <a:spcBef>
                          <a:spcPts val="0"/>
                        </a:spcBef>
                        <a:spcAft>
                          <a:spcPts val="0"/>
                        </a:spcAft>
                        <a:buNone/>
                      </a:pPr>
                      <a:r>
                        <a:rPr lang="en" sz="1100">
                          <a:latin typeface="Inter"/>
                          <a:ea typeface="Inter"/>
                          <a:cs typeface="Inter"/>
                          <a:sym typeface="Inter"/>
                        </a:rPr>
                        <a:t>Think of a time that you trusted someone’s argument even if you didn’t assess its validity? Which part of C.L.A.I.M. did you likely use in that moment?</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Which question in C.L.A.I.M. do you think is especially important when evaluating an argument about the past? Why?</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3450">
                <a:tc>
                  <a:txBody>
                    <a:bodyPr/>
                    <a:lstStyle/>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4" name="Google Shape;164;p38"/>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8"/>
          <p:cNvSpPr txBox="1"/>
          <p:nvPr/>
        </p:nvSpPr>
        <p:spPr>
          <a:xfrm>
            <a:off x="2217375" y="6364675"/>
            <a:ext cx="5086200" cy="919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effectively evaluate arguments, we emphasize the importance of quality evidence in our scholarship. When we better understand arguments about the past, we can better understand the past, as well as its impact on the present.</a:t>
            </a:r>
            <a:endParaRPr sz="1200">
              <a:latin typeface="Plus Jakarta Sans"/>
              <a:ea typeface="Plus Jakarta Sans"/>
              <a:cs typeface="Plus Jakarta Sans"/>
              <a:sym typeface="Plus Jakarta Sans"/>
            </a:endParaRPr>
          </a:p>
        </p:txBody>
      </p:sp>
      <p:sp>
        <p:nvSpPr>
          <p:cNvPr id="166" name="Google Shape;166;p38"/>
          <p:cNvSpPr txBox="1"/>
          <p:nvPr/>
        </p:nvSpPr>
        <p:spPr>
          <a:xfrm>
            <a:off x="1343150" y="2559750"/>
            <a:ext cx="5086200" cy="619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200">
                <a:latin typeface="Inter"/>
                <a:ea typeface="Inter"/>
                <a:cs typeface="Inter"/>
                <a:sym typeface="Inter"/>
              </a:rPr>
              <a:t>All arguments are only as good as their evidence. Using C.L.A.I.</a:t>
            </a:r>
            <a:r>
              <a:rPr lang="en" sz="1200">
                <a:latin typeface="Inter"/>
                <a:ea typeface="Inter"/>
                <a:cs typeface="Inter"/>
                <a:sym typeface="Inter"/>
              </a:rPr>
              <a:t>M. </a:t>
            </a:r>
            <a:r>
              <a:rPr lang="en" sz="1200">
                <a:latin typeface="Inter"/>
                <a:ea typeface="Inter"/>
                <a:cs typeface="Inter"/>
                <a:sym typeface="Inter"/>
              </a:rPr>
              <a:t>can help effectively evaluate arguments that you encounter.</a:t>
            </a:r>
            <a:endParaRPr sz="1300">
              <a:latin typeface="Inter"/>
              <a:ea typeface="Inter"/>
              <a:cs typeface="Inter"/>
              <a:sym typeface="Inter"/>
            </a:endParaRPr>
          </a:p>
        </p:txBody>
      </p:sp>
      <p:graphicFrame>
        <p:nvGraphicFramePr>
          <p:cNvPr id="167" name="Google Shape;167;p38"/>
          <p:cNvGraphicFramePr/>
          <p:nvPr/>
        </p:nvGraphicFramePr>
        <p:xfrm>
          <a:off x="465325" y="3320025"/>
          <a:ext cx="3000000" cy="3000000"/>
        </p:xfrm>
        <a:graphic>
          <a:graphicData uri="http://schemas.openxmlformats.org/drawingml/2006/table">
            <a:tbl>
              <a:tblPr>
                <a:noFill/>
                <a:tableStyleId>{8CEEF8CF-31AF-4A4A-B937-F854D63A4F67}</a:tableStyleId>
              </a:tblPr>
              <a:tblGrid>
                <a:gridCol w="706650"/>
                <a:gridCol w="1045400"/>
                <a:gridCol w="5086075"/>
              </a:tblGrid>
              <a:tr h="517975">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Claim</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text?</a:t>
                      </a:r>
                      <a:endParaRPr sz="1200">
                        <a:latin typeface="Inter"/>
                        <a:ea typeface="Inter"/>
                        <a:cs typeface="Inter"/>
                        <a:sym typeface="Inter"/>
                      </a:endParaRPr>
                    </a:p>
                  </a:txBody>
                  <a:tcPr marT="91425" marB="91425" marR="91425" marL="91425" anchor="ctr"/>
                </a:tc>
              </a:tr>
              <a:tr h="68557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Logic</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reasoning systematic and logical? Does it make sense?</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facts, evidence, and/or examples are provided to support the claim?</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Authority</a:t>
                      </a:r>
                      <a:endParaRPr/>
                    </a:p>
                  </a:txBody>
                  <a:tcPr marT="91425" marB="91425" marR="91425" marL="91425" anchor="ct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Is the source credible and what evidence could be used to verify it?</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Intuition </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make sense? Does it align to common sense?</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Merit</a:t>
                      </a:r>
                      <a:endParaRPr/>
                    </a:p>
                  </a:txBody>
                  <a:tcPr marT="91425" marB="91425" marR="91425" marL="91425" anchor="ct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Does the claim merit our belief or should we be doubtful? </a:t>
                      </a:r>
                      <a:endParaRPr sz="1200">
                        <a:solidFill>
                          <a:schemeClr val="dk1"/>
                        </a:solidFill>
                        <a:latin typeface="Inter"/>
                        <a:ea typeface="Inter"/>
                        <a:cs typeface="Inter"/>
                        <a:sym typeface="Inter"/>
                      </a:endParaRPr>
                    </a:p>
                  </a:txBody>
                  <a:tcPr marT="91425" marB="91425" marR="91425" marL="91425" anchor="ctr"/>
                </a:tc>
              </a:tr>
            </a:tbl>
          </a:graphicData>
        </a:graphic>
      </p:graphicFrame>
      <p:pic>
        <p:nvPicPr>
          <p:cNvPr id="168" name="Google Shape;168;p38"/>
          <p:cNvPicPr preferRelativeResize="0"/>
          <p:nvPr/>
        </p:nvPicPr>
        <p:blipFill>
          <a:blip r:embed="rId5">
            <a:alphaModFix/>
          </a:blip>
          <a:stretch>
            <a:fillRect/>
          </a:stretch>
        </p:blipFill>
        <p:spPr>
          <a:xfrm>
            <a:off x="469050" y="1115763"/>
            <a:ext cx="1248025" cy="1248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39"/>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Arguments</a:t>
            </a:r>
            <a:endParaRPr sz="1300">
              <a:latin typeface="Inter"/>
              <a:ea typeface="Inter"/>
              <a:cs typeface="Inter"/>
              <a:sym typeface="Inter"/>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“Lost Legacy”</a:t>
            </a:r>
            <a:endParaRPr sz="2500">
              <a:solidFill>
                <a:schemeClr val="dk1"/>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76" name="Google Shape;176;p39"/>
          <p:cNvGraphicFramePr/>
          <p:nvPr/>
        </p:nvGraphicFramePr>
        <p:xfrm>
          <a:off x="574866" y="2068576"/>
          <a:ext cx="3000000" cy="3000000"/>
        </p:xfrm>
        <a:graphic>
          <a:graphicData uri="http://schemas.openxmlformats.org/drawingml/2006/table">
            <a:tbl>
              <a:tblPr>
                <a:noFill/>
                <a:tableStyleId>{8CEEF8CF-31AF-4A4A-B937-F854D63A4F67}</a:tableStyleId>
              </a:tblPr>
              <a:tblGrid>
                <a:gridCol w="1606850"/>
                <a:gridCol w="5015775"/>
              </a:tblGrid>
              <a:tr h="3151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Kara Cooney, </a:t>
                      </a:r>
                      <a:r>
                        <a:rPr i="1" lang="en" sz="1200">
                          <a:solidFill>
                            <a:schemeClr val="dk1"/>
                          </a:solidFill>
                          <a:latin typeface="Halant"/>
                          <a:ea typeface="Halant"/>
                          <a:cs typeface="Halant"/>
                          <a:sym typeface="Halant"/>
                        </a:rPr>
                        <a:t>The Woman Who Would Be King: Hatshepsut’s Rise to Power in Ancient Egypt</a:t>
                      </a:r>
                      <a:r>
                        <a:rPr lang="en" sz="1200">
                          <a:solidFill>
                            <a:schemeClr val="dk1"/>
                          </a:solidFill>
                          <a:latin typeface="Halant"/>
                          <a:ea typeface="Halant"/>
                          <a:cs typeface="Halant"/>
                          <a:sym typeface="Halant"/>
                        </a:rPr>
                        <a:t>, 2014.</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Kara Cooney is an associate professor of Egyptian art and architecture at UCLA in the Department of Near Eastern Languages and Cultures. In 2005, she was co-curator of "Tutankhamun and the Golden Age of the Pharaohs "at the Los Angeles County Museum of Art. Cooney co-produced a comparative archaeology series, entitled "Out of Egypt," which aired on the Discovery Channel and is streaming on Netflix.</a:t>
                      </a:r>
                      <a:endParaRPr sz="1000">
                        <a:solidFill>
                          <a:schemeClr val="dk1"/>
                        </a:solidFill>
                        <a:latin typeface="Inter"/>
                        <a:ea typeface="Inter"/>
                        <a:cs typeface="Inter"/>
                        <a:sym typeface="Inter"/>
                      </a:endParaRPr>
                    </a:p>
                  </a:txBody>
                  <a:tcPr marT="114950" marB="114950" marR="116575" marL="116575">
                    <a:lnL cap="flat" cmpd="sng" w="20150">
                      <a:solidFill>
                        <a:srgbClr val="9E9E9E"/>
                      </a:solidFill>
                      <a:prstDash val="solid"/>
                      <a:round/>
                      <a:headEnd len="sm" w="sm" type="none"/>
                      <a:tailEnd len="sm" w="sm" type="none"/>
                    </a:lnL>
                    <a:lnR cap="flat" cmpd="sng" w="20150">
                      <a:solidFill>
                        <a:srgbClr val="9E9E9E"/>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solidFill>
                      <a:prstDash val="solid"/>
                      <a:round/>
                      <a:headEnd len="sm" w="sm" type="none"/>
                      <a:tailEnd len="sm" w="sm" type="none"/>
                    </a:lnB>
                  </a:tcPr>
                </a:tc>
                <a:tc hMerge="1"/>
              </a:tr>
              <a:tr h="3601425">
                <a:tc gridSpan="2">
                  <a:txBody>
                    <a:bodyPr/>
                    <a:lstStyle/>
                    <a:p>
                      <a:pPr indent="0" lvl="0" marL="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A</a:t>
                      </a:r>
                      <a:r>
                        <a:rPr lang="en" sz="1200">
                          <a:solidFill>
                            <a:schemeClr val="dk1"/>
                          </a:solidFill>
                          <a:latin typeface="Inter"/>
                          <a:ea typeface="Inter"/>
                          <a:cs typeface="Inter"/>
                          <a:sym typeface="Inter"/>
                        </a:rPr>
                        <a:t>fter forty-two years of rule, Thutmose III was now faced with the same problems of succession that had plagued his own accession. If he chose a son from a queen of great lineage, she might feel empowered by recent precedent to involve herself in government affairs, as Hatshepsut had done…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He chose to demonstrate that it was the king’s lineage </a:t>
                      </a:r>
                      <a:r>
                        <a:rPr i="1" lang="en" sz="1200">
                          <a:solidFill>
                            <a:schemeClr val="dk1"/>
                          </a:solidFill>
                          <a:latin typeface="Inter"/>
                          <a:ea typeface="Inter"/>
                          <a:cs typeface="Inter"/>
                          <a:sym typeface="Inter"/>
                        </a:rPr>
                        <a:t>alone</a:t>
                      </a:r>
                      <a:r>
                        <a:rPr lang="en" sz="1200">
                          <a:solidFill>
                            <a:schemeClr val="dk1"/>
                          </a:solidFill>
                          <a:latin typeface="Inter"/>
                          <a:ea typeface="Inter"/>
                          <a:cs typeface="Inter"/>
                          <a:sym typeface="Inter"/>
                        </a:rPr>
                        <a:t> that mattered; the queen’s origins had to be made inconsequential. He was looking forward to the future—to the support of his heir and to his legacy—but in so doing, he had to go back to the past and rewrite history so that it followed his desired patriarchal succession. Thus, for the remainder of his reign, Thutmose III systematically removed all of Hatshepsut’s images and substituted the names and figures of his male line of descent for hers. Hatshepsut was not treated like an intercessor.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Despite all the time Hatshepsut had invested in her co-king, all the political support she had built for him, all the elites she had empowered, all the bureaucratic systems she had legitimized, and all the timeless monuments she had built, none of it mattered. Many of her supporters had already lost favor and were powerless to stop this machine of destruction that Thutmose III was now rolling out against her. Her legacy would soon be erased. Her monuments had been built to stand for centuries… But nothing could stop a king who was given the power to both build monuments and destroy them. It had taken almost no time for the legacy of Hatshepsut’s supporters… to be swept away. Now the time had come for the most powerful woman in Egypt’s history to suffer the same fate.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Something happened to change his perception of Hatshepsut, causing him to abandon any protection of her legacy in stone. He decided to eradicate her from every temple in Egypt… Thutmose III decided to embark on an official and systematic campaign to destroy the images and names of his aunt and former coruler, Hatshepsut.</a:t>
                      </a:r>
                      <a:endParaRPr sz="1200">
                        <a:solidFill>
                          <a:schemeClr val="dk1"/>
                        </a:solidFill>
                        <a:latin typeface="Inter"/>
                        <a:ea typeface="Inter"/>
                        <a:cs typeface="Inter"/>
                        <a:sym typeface="Inter"/>
                      </a:endParaRPr>
                    </a:p>
                  </a:txBody>
                  <a:tcPr marT="114950" marB="114950" marR="116575" marL="116575">
                    <a:lnL cap="flat" cmpd="sng" w="20150">
                      <a:solidFill>
                        <a:srgbClr val="9E9E9E">
                          <a:alpha val="0"/>
                        </a:srgbClr>
                      </a:solidFill>
                      <a:prstDash val="solid"/>
                      <a:round/>
                      <a:headEnd len="sm" w="sm" type="none"/>
                      <a:tailEnd len="sm" w="sm" type="none"/>
                    </a:lnL>
                    <a:lnR cap="flat" cmpd="sng" w="20150">
                      <a:solidFill>
                        <a:srgbClr val="9E9E9E">
                          <a:alpha val="0"/>
                        </a:srgbClr>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82" name="Google Shape;18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4" name="Google Shape;18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5" name="Google Shape;185;p4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86" name="Google Shape;186;p40"/>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87" name="Google Shape;187;p40"/>
          <p:cNvGraphicFramePr/>
          <p:nvPr/>
        </p:nvGraphicFramePr>
        <p:xfrm>
          <a:off x="368663" y="3318225"/>
          <a:ext cx="3000000" cy="3000000"/>
        </p:xfrm>
        <a:graphic>
          <a:graphicData uri="http://schemas.openxmlformats.org/drawingml/2006/table">
            <a:tbl>
              <a:tblPr>
                <a:noFill/>
                <a:tableStyleId>{8CEEF8CF-31AF-4A4A-B937-F854D63A4F67}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88" name="Google Shape;188;p40"/>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i="1" lang="en" sz="1300">
                <a:latin typeface="Inter"/>
                <a:ea typeface="Inter"/>
                <a:cs typeface="Inter"/>
                <a:sym typeface="Inter"/>
              </a:rPr>
              <a:t>The Women Who Would Be King</a:t>
            </a:r>
            <a:endParaRPr b="1" i="1" sz="1300">
              <a:latin typeface="Inter"/>
              <a:ea typeface="Inter"/>
              <a:cs typeface="Inter"/>
              <a:sym typeface="Inter"/>
            </a:endParaRPr>
          </a:p>
        </p:txBody>
      </p:sp>
      <p:sp>
        <p:nvSpPr>
          <p:cNvPr id="189" name="Google Shape;189;p40"/>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The Lost Legacy of Queen Hatshepsut</a:t>
            </a:r>
            <a:endParaRPr b="1" sz="1300">
              <a:latin typeface="Inter"/>
              <a:ea typeface="Inter"/>
              <a:cs typeface="Inter"/>
              <a:sym typeface="Inter"/>
            </a:endParaRPr>
          </a:p>
        </p:txBody>
      </p:sp>
      <p:pic>
        <p:nvPicPr>
          <p:cNvPr id="190" name="Google Shape;190;p40"/>
          <p:cNvPicPr preferRelativeResize="0"/>
          <p:nvPr/>
        </p:nvPicPr>
        <p:blipFill>
          <a:blip r:embed="rId5">
            <a:alphaModFix/>
          </a:blip>
          <a:stretch>
            <a:fillRect/>
          </a:stretch>
        </p:blipFill>
        <p:spPr>
          <a:xfrm flipH="1">
            <a:off x="722350" y="1042138"/>
            <a:ext cx="816975" cy="816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pic>
        <p:nvPicPr>
          <p:cNvPr id="195" name="Google Shape;195;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97" name="Google Shape;197;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8" name="Google Shape;19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0" name="Google Shape;200;p41"/>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01" name="Google Shape;201;p41"/>
          <p:cNvPicPr preferRelativeResize="0"/>
          <p:nvPr/>
        </p:nvPicPr>
        <p:blipFill>
          <a:blip r:embed="rId5">
            <a:alphaModFix/>
          </a:blip>
          <a:stretch>
            <a:fillRect/>
          </a:stretch>
        </p:blipFill>
        <p:spPr>
          <a:xfrm>
            <a:off x="461874" y="1981737"/>
            <a:ext cx="1955925" cy="1955925"/>
          </a:xfrm>
          <a:prstGeom prst="rect">
            <a:avLst/>
          </a:prstGeom>
          <a:noFill/>
          <a:ln>
            <a:noFill/>
          </a:ln>
        </p:spPr>
      </p:pic>
      <p:sp>
        <p:nvSpPr>
          <p:cNvPr id="202" name="Google Shape;202;p41"/>
          <p:cNvSpPr txBox="1"/>
          <p:nvPr/>
        </p:nvSpPr>
        <p:spPr>
          <a:xfrm>
            <a:off x="2818750" y="2430200"/>
            <a:ext cx="4417200" cy="17982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sp>
        <p:nvSpPr>
          <p:cNvPr id="207" name="Google Shape;207;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Arguments</a:t>
            </a:r>
            <a:endParaRPr sz="1900">
              <a:latin typeface="Halant"/>
              <a:ea typeface="Halant"/>
              <a:cs typeface="Halant"/>
              <a:sym typeface="Halant"/>
            </a:endParaRPr>
          </a:p>
        </p:txBody>
      </p:sp>
      <p:pic>
        <p:nvPicPr>
          <p:cNvPr id="208" name="Google Shape;208;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9" name="Google Shape;209;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0" name="Google Shape;21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1" name="Google Shape;211;p42"/>
          <p:cNvSpPr txBox="1"/>
          <p:nvPr/>
        </p:nvSpPr>
        <p:spPr>
          <a:xfrm>
            <a:off x="423725" y="25008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a:t>
            </a:r>
            <a:endParaRPr sz="1500">
              <a:latin typeface="Inter"/>
              <a:ea typeface="Inter"/>
              <a:cs typeface="Inter"/>
              <a:sym typeface="Inter"/>
            </a:endParaRPr>
          </a:p>
        </p:txBody>
      </p:sp>
      <p:sp>
        <p:nvSpPr>
          <p:cNvPr id="212" name="Google Shape;212;p42"/>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500">
              <a:latin typeface="Inter"/>
              <a:ea typeface="Inter"/>
              <a:cs typeface="Inter"/>
              <a:sym typeface="Inter"/>
            </a:endParaRPr>
          </a:p>
        </p:txBody>
      </p:sp>
      <p:sp>
        <p:nvSpPr>
          <p:cNvPr id="213" name="Google Shape;213;p42"/>
          <p:cNvSpPr txBox="1"/>
          <p:nvPr/>
        </p:nvSpPr>
        <p:spPr>
          <a:xfrm>
            <a:off x="919625" y="69205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Arguments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19" name="Google Shape;219;p4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0" name="Google Shape;220;p43"/>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221" name="Google Shape;221;p4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2" name="Google Shape;222;p4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23" name="Google Shape;223;p43"/>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224" name="Google Shape;224;p43"/>
          <p:cNvGraphicFramePr/>
          <p:nvPr/>
        </p:nvGraphicFramePr>
        <p:xfrm>
          <a:off x="315750" y="1408150"/>
          <a:ext cx="3000000" cy="3000000"/>
        </p:xfrm>
        <a:graphic>
          <a:graphicData uri="http://schemas.openxmlformats.org/drawingml/2006/table">
            <a:tbl>
              <a:tblPr>
                <a:noFill/>
                <a:tableStyleId>{8CEEF8CF-31AF-4A4A-B937-F854D63A4F67}</a:tableStyleId>
              </a:tblPr>
              <a:tblGrid>
                <a:gridCol w="712085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050">
                          <a:solidFill>
                            <a:schemeClr val="dk1"/>
                          </a:solidFill>
                          <a:latin typeface="Inter"/>
                          <a:ea typeface="Inter"/>
                          <a:cs typeface="Inter"/>
                          <a:sym typeface="Inter"/>
                        </a:rPr>
                        <a:t>Hi, I'm Zach Cote of Thinking Nation and in this video we're going to explore the thinking skill of evaluating arguments. So, let's look at the definition. Thinking historically means assessing the validity of a claim using the available evidence. Furthermore, by utilizing other skills like contextualization, perspective, and continuity and change over time, the rationale behind an argument can be better understood. So, as we talked about in the video on evaluating evidence, no claim is trustworthy without good evidence. But how do we go about evaluating those arguments? What steps can we take as scholars to make sure that an argument is sound and backed by evidence? At Thinking Nation, we like to use an acronym that we call claim, “C.L.A.I.M.” as a sort of protocol or structure when we're seeking to better understand and evaluate an argument. So C in claim stands for claim. What is the main claim being made in a text? This is a really good question just to help us focus on this evaluation of evidence. L is for logic. Is the reasoning systematic or logical? Does it make sense? What facts, evidence, and examples are provided to support the claim? In other words, does this logically make sense? Does this claim make sense if you kind of track the evidence over the course of the argument being made? A is for authority. Is the source credible? And what evidence could be used to verify it? And so in history, we often talk about this as sourcing. There's certain sourcing techniques like looking at the credibility of the author or the context of the source or the audience of the source and that audience's relationship to the author. Right? These are ways that we can evaluate the authority of a particular argument being made. I is for intuition. Does this claim make sense? Does it align to common sense? Now, any scholar would be the first to tell you that basing our evaluation of arguments on intuition alone is really not a scholarly endeavor. Still, we are people studying people and so our intuition can inform us and in a well-rounded way can be one particular avenue that we assess the validity of a particular argument. If something doesn't sit right, that doesn't necessarily mean we should cast it off, but maybe we should explore a little bit deeper. And that's where that logic, that L comes in and the A for authority. Lastly, in the acronym C.L.A.I.M is M for merit. Does the claim merit our belief or should we be doubtful? Now, as a scholar, a little bit of skepticism is a healthy thing because we want to make sure that there's evidence that supports a claim. But if a claim is beginning to hit that L for logic, A for authority, I for intuition, checking those three boxes might lead us to say, you know what? Yeah, this claim merits my belief. This helpful protocol—”C.L.A.I.M.” is a structured way for us to make sure that the claims we encounter as scholars and students of the past are well-defended, accurate, and worth repeating. This is really a critical part of being a good historian because when we evaluate arguments, we emphasize the importance of quality evidence in our scholarship. When we better understand arguments about the past, we can better understand the past as well as the past's impact on the present. When we're writing our own arguments, we can also employ this protocol to make sure that our arguments are strong, they're logical, they're evidence-based, they're intuitive, and that they merit other people's belief in the the claims that we are making. History is is more than just a list of names and dates and events, but really it's a series of arguments about the past. So when you're studying the past, evaluate arguments with protocols like C.L.A.I.M— claim, logic, authority, intuition, and merit. Using protocols like this can make sure that we're telling an accurate story about the past.</a:t>
                      </a:r>
                      <a:endParaRPr sz="1050">
                        <a:solidFill>
                          <a:schemeClr val="dk1"/>
                        </a:solidFill>
                        <a:latin typeface="Inter"/>
                        <a:ea typeface="Inter"/>
                        <a:cs typeface="Inter"/>
                        <a:sym typeface="Inter"/>
                      </a:endParaRPr>
                    </a:p>
                  </a:txBody>
                  <a:tcPr marT="91425" marB="91425" marR="91425" marL="91425"/>
                </a:tc>
              </a:tr>
            </a:tbl>
          </a:graphicData>
        </a:graphic>
      </p:graphicFrame>
      <p:sp>
        <p:nvSpPr>
          <p:cNvPr id="225" name="Google Shape;225;p43"/>
          <p:cNvSpPr txBox="1"/>
          <p:nvPr/>
        </p:nvSpPr>
        <p:spPr>
          <a:xfrm>
            <a:off x="427050" y="7676500"/>
            <a:ext cx="33462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does each letter of the CLAIM acronym stand for?</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C: </a:t>
            </a:r>
            <a:r>
              <a:rPr b="1" lang="en" sz="1100">
                <a:solidFill>
                  <a:schemeClr val="accent1"/>
                </a:solidFill>
                <a:latin typeface="Inter"/>
                <a:ea typeface="Inter"/>
                <a:cs typeface="Inter"/>
                <a:sym typeface="Inter"/>
              </a:rPr>
              <a:t>Claim</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L: </a:t>
            </a:r>
            <a:r>
              <a:rPr b="1" lang="en" sz="1100">
                <a:solidFill>
                  <a:schemeClr val="accent1"/>
                </a:solidFill>
                <a:latin typeface="Inter"/>
                <a:ea typeface="Inter"/>
                <a:cs typeface="Inter"/>
                <a:sym typeface="Inter"/>
              </a:rPr>
              <a:t>Logic</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A: </a:t>
            </a:r>
            <a:r>
              <a:rPr b="1" lang="en" sz="1100">
                <a:solidFill>
                  <a:schemeClr val="accent1"/>
                </a:solidFill>
                <a:latin typeface="Inter"/>
                <a:ea typeface="Inter"/>
                <a:cs typeface="Inter"/>
                <a:sym typeface="Inter"/>
              </a:rPr>
              <a:t>Authority</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I: </a:t>
            </a:r>
            <a:r>
              <a:rPr b="1" lang="en" sz="1100">
                <a:solidFill>
                  <a:schemeClr val="accent1"/>
                </a:solidFill>
                <a:latin typeface="Inter"/>
                <a:ea typeface="Inter"/>
                <a:cs typeface="Inter"/>
                <a:sym typeface="Inter"/>
              </a:rPr>
              <a:t>Intuition</a:t>
            </a:r>
            <a:endParaRPr sz="1100">
              <a:solidFill>
                <a:schemeClr val="dk1"/>
              </a:solidFill>
              <a:latin typeface="Inter"/>
              <a:ea typeface="Inter"/>
              <a:cs typeface="Inter"/>
              <a:sym typeface="Inter"/>
            </a:endParaRPr>
          </a:p>
          <a:p>
            <a:pPr indent="0" lvl="0" marL="914400" rtl="0" algn="l">
              <a:lnSpc>
                <a:spcPct val="150000"/>
              </a:lnSpc>
              <a:spcBef>
                <a:spcPts val="0"/>
              </a:spcBef>
              <a:spcAft>
                <a:spcPts val="0"/>
              </a:spcAft>
              <a:buNone/>
            </a:pPr>
            <a:r>
              <a:rPr lang="en" sz="1100">
                <a:solidFill>
                  <a:schemeClr val="dk1"/>
                </a:solidFill>
                <a:latin typeface="Inter"/>
                <a:ea typeface="Inter"/>
                <a:cs typeface="Inter"/>
                <a:sym typeface="Inter"/>
              </a:rPr>
              <a:t>M: </a:t>
            </a:r>
            <a:r>
              <a:rPr b="1" lang="en" sz="1100">
                <a:solidFill>
                  <a:schemeClr val="accent1"/>
                </a:solidFill>
                <a:latin typeface="Inter"/>
                <a:ea typeface="Inter"/>
                <a:cs typeface="Inter"/>
                <a:sym typeface="Inter"/>
              </a:rPr>
              <a:t>Merit</a:t>
            </a:r>
            <a:endParaRPr sz="1100">
              <a:solidFill>
                <a:srgbClr val="000000"/>
              </a:solidFill>
              <a:latin typeface="Inter"/>
              <a:ea typeface="Inter"/>
              <a:cs typeface="Inter"/>
              <a:sym typeface="Inter"/>
            </a:endParaRPr>
          </a:p>
        </p:txBody>
      </p:sp>
      <p:sp>
        <p:nvSpPr>
          <p:cNvPr id="226" name="Google Shape;226;p43"/>
          <p:cNvSpPr txBox="1"/>
          <p:nvPr/>
        </p:nvSpPr>
        <p:spPr>
          <a:xfrm>
            <a:off x="3988400" y="7676500"/>
            <a:ext cx="3346200" cy="204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11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startAt="2"/>
            </a:pPr>
            <a:r>
              <a:rPr lang="en" sz="1100">
                <a:solidFill>
                  <a:schemeClr val="dk1"/>
                </a:solidFill>
                <a:latin typeface="Inter"/>
                <a:ea typeface="Inter"/>
                <a:cs typeface="Inter"/>
                <a:sym typeface="Inter"/>
              </a:rPr>
              <a:t>Why is evaluating arguments an important historical thinking skill?</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History is not just a list of facts—it involves interpreting and debating the past through claims and evidence. By evaluating arguments, students learn to assess whether claims about the past are logical, well-sourced, and credible.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What is </a:t>
            </a:r>
            <a:endParaRPr sz="20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t>
            </a:r>
            <a:r>
              <a:rPr lang="en" sz="2500">
                <a:solidFill>
                  <a:schemeClr val="dk1"/>
                </a:solidFill>
                <a:latin typeface="Plus Jakarta Sans"/>
                <a:ea typeface="Plus Jakarta Sans"/>
                <a:cs typeface="Plus Jakarta Sans"/>
                <a:sym typeface="Plus Jakarta Sans"/>
              </a:rPr>
              <a:t>Arguments</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sp>
        <p:nvSpPr>
          <p:cNvPr id="232" name="Google Shape;23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3" name="Google Shape;233;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4" name="Google Shape;23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6" name="Google Shape;236;p44"/>
          <p:cNvSpPr txBox="1"/>
          <p:nvPr/>
        </p:nvSpPr>
        <p:spPr>
          <a:xfrm>
            <a:off x="1796850" y="1060875"/>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a:t>
            </a:r>
            <a:r>
              <a:rPr lang="en" sz="1300">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100">
              <a:solidFill>
                <a:srgbClr val="000000"/>
              </a:solidFill>
              <a:latin typeface="Plus Jakarta Sans"/>
              <a:ea typeface="Plus Jakarta Sans"/>
              <a:cs typeface="Plus Jakarta Sans"/>
              <a:sym typeface="Plus Jakarta Sans"/>
            </a:endParaRPr>
          </a:p>
        </p:txBody>
      </p:sp>
      <p:graphicFrame>
        <p:nvGraphicFramePr>
          <p:cNvPr id="237" name="Google Shape;237;p44"/>
          <p:cNvGraphicFramePr/>
          <p:nvPr/>
        </p:nvGraphicFramePr>
        <p:xfrm>
          <a:off x="465313" y="7422925"/>
          <a:ext cx="3000000" cy="3000000"/>
        </p:xfrm>
        <a:graphic>
          <a:graphicData uri="http://schemas.openxmlformats.org/drawingml/2006/table">
            <a:tbl>
              <a:tblPr>
                <a:noFill/>
                <a:tableStyleId>{8CEEF8CF-31AF-4A4A-B937-F854D63A4F67}</a:tableStyleId>
              </a:tblPr>
              <a:tblGrid>
                <a:gridCol w="3698400"/>
                <a:gridCol w="3139750"/>
              </a:tblGrid>
              <a:tr h="600300">
                <a:tc>
                  <a:txBody>
                    <a:bodyPr/>
                    <a:lstStyle/>
                    <a:p>
                      <a:pPr indent="0" lvl="0" marL="0" rtl="0" algn="l">
                        <a:spcBef>
                          <a:spcPts val="0"/>
                        </a:spcBef>
                        <a:spcAft>
                          <a:spcPts val="0"/>
                        </a:spcAft>
                        <a:buNone/>
                      </a:pPr>
                      <a:r>
                        <a:rPr lang="en" sz="1100">
                          <a:latin typeface="Inter"/>
                          <a:ea typeface="Inter"/>
                          <a:cs typeface="Inter"/>
                          <a:sym typeface="Inter"/>
                        </a:rPr>
                        <a:t>Think of a time that you trusted someone’s argument even if you didn’t assess its validity? Which part of C.L.A.I.M. did you likely use in that moment?</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Which question in C.L.A.I.M. do you think is especially important when evaluating an argument about the past? Why?</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3450">
                <a:tc>
                  <a:txBody>
                    <a:bodyPr/>
                    <a:lstStyle/>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I trusted my friend’s argument about which teacher gives the least homework. I didn’t double-check the facts, but it sounded reasonable based on what I already knew. I probably used Intuition, because it just made sense and matched my own experiences.</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I think Authority is especially important when evaluating arguments. If the source isn’t credible, then the whole argument might be wrong. It’s important to know where the information comes from so we can trust what it says about the past.</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38" name="Google Shape;238;p44"/>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39" name="Google Shape;239;p44"/>
          <p:cNvSpPr txBox="1"/>
          <p:nvPr/>
        </p:nvSpPr>
        <p:spPr>
          <a:xfrm>
            <a:off x="2217375" y="6364675"/>
            <a:ext cx="5086200" cy="919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effectively evaluate arguments, we emphasize the importance of quality evidence in our scholarship. When we better understand arguments about the past, we can better understand the past, as well as its impact on the present.</a:t>
            </a:r>
            <a:endParaRPr sz="1200">
              <a:latin typeface="Plus Jakarta Sans"/>
              <a:ea typeface="Plus Jakarta Sans"/>
              <a:cs typeface="Plus Jakarta Sans"/>
              <a:sym typeface="Plus Jakarta Sans"/>
            </a:endParaRPr>
          </a:p>
        </p:txBody>
      </p:sp>
      <p:sp>
        <p:nvSpPr>
          <p:cNvPr id="240" name="Google Shape;240;p44"/>
          <p:cNvSpPr txBox="1"/>
          <p:nvPr/>
        </p:nvSpPr>
        <p:spPr>
          <a:xfrm>
            <a:off x="1343150" y="2559750"/>
            <a:ext cx="5086200" cy="619200"/>
          </a:xfrm>
          <a:prstGeom prst="rect">
            <a:avLst/>
          </a:prstGeom>
          <a:noFill/>
          <a:ln cap="flat" cmpd="sng" w="9525">
            <a:solidFill>
              <a:srgbClr val="666666"/>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lang="en" sz="1200">
                <a:latin typeface="Inter"/>
                <a:ea typeface="Inter"/>
                <a:cs typeface="Inter"/>
                <a:sym typeface="Inter"/>
              </a:rPr>
              <a:t>All arguments are only as good as their evidence. Using C.L.A.I.</a:t>
            </a:r>
            <a:r>
              <a:rPr lang="en" sz="1200">
                <a:latin typeface="Inter"/>
                <a:ea typeface="Inter"/>
                <a:cs typeface="Inter"/>
                <a:sym typeface="Inter"/>
              </a:rPr>
              <a:t>M. </a:t>
            </a:r>
            <a:r>
              <a:rPr lang="en" sz="1200">
                <a:latin typeface="Inter"/>
                <a:ea typeface="Inter"/>
                <a:cs typeface="Inter"/>
                <a:sym typeface="Inter"/>
              </a:rPr>
              <a:t>can help effectively evaluate arguments that you encounter.</a:t>
            </a:r>
            <a:endParaRPr sz="1300">
              <a:latin typeface="Inter"/>
              <a:ea typeface="Inter"/>
              <a:cs typeface="Inter"/>
              <a:sym typeface="Inter"/>
            </a:endParaRPr>
          </a:p>
        </p:txBody>
      </p:sp>
      <p:graphicFrame>
        <p:nvGraphicFramePr>
          <p:cNvPr id="241" name="Google Shape;241;p44"/>
          <p:cNvGraphicFramePr/>
          <p:nvPr/>
        </p:nvGraphicFramePr>
        <p:xfrm>
          <a:off x="465325" y="3320025"/>
          <a:ext cx="3000000" cy="3000000"/>
        </p:xfrm>
        <a:graphic>
          <a:graphicData uri="http://schemas.openxmlformats.org/drawingml/2006/table">
            <a:tbl>
              <a:tblPr>
                <a:noFill/>
                <a:tableStyleId>{8CEEF8CF-31AF-4A4A-B937-F854D63A4F67}</a:tableStyleId>
              </a:tblPr>
              <a:tblGrid>
                <a:gridCol w="706650"/>
                <a:gridCol w="1045400"/>
                <a:gridCol w="5086075"/>
              </a:tblGrid>
              <a:tr h="517975">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Claim</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text?</a:t>
                      </a:r>
                      <a:endParaRPr sz="1200">
                        <a:latin typeface="Inter"/>
                        <a:ea typeface="Inter"/>
                        <a:cs typeface="Inter"/>
                        <a:sym typeface="Inter"/>
                      </a:endParaRPr>
                    </a:p>
                  </a:txBody>
                  <a:tcPr marT="91425" marB="91425" marR="91425" marL="91425" anchor="ctr"/>
                </a:tc>
              </a:tr>
              <a:tr h="68557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Logic</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reasoning systematic and logical? Does it make sense?</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facts, evidence, and/or examples are provided to support the claim?</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Authority</a:t>
                      </a:r>
                      <a:endParaRPr/>
                    </a:p>
                  </a:txBody>
                  <a:tcPr marT="91425" marB="91425" marR="91425" marL="91425" anchor="ct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Is the source credible and what evidence could be used to verify it?</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Intuition </a:t>
                      </a: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make sense? Does it align to common sense?</a:t>
                      </a:r>
                      <a:endParaRPr sz="1200">
                        <a:latin typeface="Inter"/>
                        <a:ea typeface="Inter"/>
                        <a:cs typeface="Inter"/>
                        <a:sym typeface="Inter"/>
                      </a:endParaRPr>
                    </a:p>
                  </a:txBody>
                  <a:tcPr marT="91425" marB="91425" marR="91425" marL="91425" anchor="ctr"/>
                </a:tc>
              </a:tr>
              <a:tr h="517975">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t>Merit</a:t>
                      </a:r>
                      <a:endParaRPr/>
                    </a:p>
                  </a:txBody>
                  <a:tcPr marT="91425" marB="91425" marR="91425" marL="91425" anchor="ct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Does the claim merit our belief or should we be doubtful? </a:t>
                      </a:r>
                      <a:endParaRPr sz="1200">
                        <a:solidFill>
                          <a:schemeClr val="dk1"/>
                        </a:solidFill>
                        <a:latin typeface="Inter"/>
                        <a:ea typeface="Inter"/>
                        <a:cs typeface="Inter"/>
                        <a:sym typeface="Inter"/>
                      </a:endParaRPr>
                    </a:p>
                  </a:txBody>
                  <a:tcPr marT="91425" marB="91425" marR="91425" marL="91425" anchor="ctr"/>
                </a:tc>
              </a:tr>
            </a:tbl>
          </a:graphicData>
        </a:graphic>
      </p:graphicFrame>
      <p:pic>
        <p:nvPicPr>
          <p:cNvPr id="242" name="Google Shape;242;p44"/>
          <p:cNvPicPr preferRelativeResize="0"/>
          <p:nvPr/>
        </p:nvPicPr>
        <p:blipFill>
          <a:blip r:embed="rId5">
            <a:alphaModFix/>
          </a:blip>
          <a:stretch>
            <a:fillRect/>
          </a:stretch>
        </p:blipFill>
        <p:spPr>
          <a:xfrm>
            <a:off x="469050" y="1115763"/>
            <a:ext cx="1248025" cy="1248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6" name="Shape 246"/>
        <p:cNvGrpSpPr/>
        <p:nvPr/>
      </p:nvGrpSpPr>
      <p:grpSpPr>
        <a:xfrm>
          <a:off x="0" y="0"/>
          <a:ext cx="0" cy="0"/>
          <a:chOff x="0" y="0"/>
          <a:chExt cx="0" cy="0"/>
        </a:xfrm>
      </p:grpSpPr>
      <p:sp>
        <p:nvSpPr>
          <p:cNvPr id="247" name="Google Shape;247;p4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(Exemplar) </a:t>
            </a:r>
            <a:endParaRPr sz="2500">
              <a:solidFill>
                <a:schemeClr val="dk1"/>
              </a:solidFill>
              <a:latin typeface="Plus Jakarta Sans"/>
              <a:ea typeface="Plus Jakarta Sans"/>
              <a:cs typeface="Plus Jakarta Sans"/>
              <a:sym typeface="Plus Jakarta Sans"/>
            </a:endParaRPr>
          </a:p>
        </p:txBody>
      </p:sp>
      <p:sp>
        <p:nvSpPr>
          <p:cNvPr id="248" name="Google Shape;248;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9" name="Google Shape;249;p4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0" name="Google Shape;250;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1" name="Google Shape;251;p4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2" name="Google Shape;252;p45"/>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53" name="Google Shape;253;p45"/>
          <p:cNvGraphicFramePr/>
          <p:nvPr/>
        </p:nvGraphicFramePr>
        <p:xfrm>
          <a:off x="368663" y="3318225"/>
          <a:ext cx="3000000" cy="3000000"/>
        </p:xfrm>
        <a:graphic>
          <a:graphicData uri="http://schemas.openxmlformats.org/drawingml/2006/table">
            <a:tbl>
              <a:tblPr>
                <a:noFill/>
                <a:tableStyleId>{8CEEF8CF-31AF-4A4A-B937-F854D63A4F67}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Thutmose III erased Hatshepsut’s legacy in order to strengthen his own power and restore a patriarchal line of succession.</a:t>
                      </a:r>
                      <a:endParaRPr b="1" sz="1200">
                        <a:solidFill>
                          <a:srgbClr val="E95C3D"/>
                        </a:solidFill>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Thutmose III rewrote history to support a male-only royal lineage. Examples were provided describing the removal of Hatshepsut’s images and names from temples and </a:t>
                      </a:r>
                      <a:r>
                        <a:rPr b="1" lang="en" sz="1200">
                          <a:solidFill>
                            <a:srgbClr val="E95C3D"/>
                          </a:solidFill>
                          <a:latin typeface="Inter"/>
                          <a:ea typeface="Inter"/>
                          <a:cs typeface="Inter"/>
                          <a:sym typeface="Inter"/>
                        </a:rPr>
                        <a:t>monuments.</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Kara Cooney is a professor of Egyptian art and architecture at a well-known and respected university. She has curated major exhibits on ancient Egypt and produced a widely accessible TV series. This expertise and background make the source credible.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argument makes sense because it’s logical that a new ruler might feel threatened by a powerful predecessor, especially one who didn’t fit traditional gender expectations. It seems believable that he would erase her legacy to secure his own.</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Yes, the claim merits belief. The evidence is strong, and the reasoning aligns with historical patterns of power struggles and gender bias. It explains why Hatshepsut, despite her accomplishments, was nearly erased from history.</a:t>
                      </a:r>
                      <a:endParaRPr sz="1200">
                        <a:latin typeface="Inter"/>
                        <a:ea typeface="Inter"/>
                        <a:cs typeface="Inter"/>
                        <a:sym typeface="Inter"/>
                      </a:endParaRPr>
                    </a:p>
                  </a:txBody>
                  <a:tcPr marT="91425" marB="91425" marR="91425" marL="91425"/>
                </a:tc>
              </a:tr>
            </a:tbl>
          </a:graphicData>
        </a:graphic>
      </p:graphicFrame>
      <p:sp>
        <p:nvSpPr>
          <p:cNvPr id="254" name="Google Shape;254;p45"/>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i="1" lang="en" sz="1300">
                <a:latin typeface="Inter"/>
                <a:ea typeface="Inter"/>
                <a:cs typeface="Inter"/>
                <a:sym typeface="Inter"/>
              </a:rPr>
              <a:t>The Women Who Would Be King</a:t>
            </a:r>
            <a:endParaRPr b="1" i="1" sz="1300">
              <a:latin typeface="Inter"/>
              <a:ea typeface="Inter"/>
              <a:cs typeface="Inter"/>
              <a:sym typeface="Inter"/>
            </a:endParaRPr>
          </a:p>
        </p:txBody>
      </p:sp>
      <p:sp>
        <p:nvSpPr>
          <p:cNvPr id="255" name="Google Shape;255;p45"/>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The Lost Legacy of Queen Hatshepsut</a:t>
            </a:r>
            <a:endParaRPr b="1" sz="1300">
              <a:latin typeface="Inter"/>
              <a:ea typeface="Inter"/>
              <a:cs typeface="Inter"/>
              <a:sym typeface="Inter"/>
            </a:endParaRPr>
          </a:p>
        </p:txBody>
      </p:sp>
      <p:pic>
        <p:nvPicPr>
          <p:cNvPr id="256" name="Google Shape;256;p45"/>
          <p:cNvPicPr preferRelativeResize="0"/>
          <p:nvPr/>
        </p:nvPicPr>
        <p:blipFill>
          <a:blip r:embed="rId5">
            <a:alphaModFix/>
          </a:blip>
          <a:stretch>
            <a:fillRect/>
          </a:stretch>
        </p:blipFill>
        <p:spPr>
          <a:xfrm flipH="1">
            <a:off x="722350" y="1042138"/>
            <a:ext cx="816975" cy="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