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2880FD7-43CA-404A-A853-B39F0AD1641C}">
  <a:tblStyle styleId="{D2880FD7-43CA-404A-A853-B39F0AD1641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52e1736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52e173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RiyeHrjji5xTXyxKb5PeWXFnizIfL2pna8FK46_MBa4/view" TargetMode="External"/><Relationship Id="rId10" Type="http://schemas.openxmlformats.org/officeDocument/2006/relationships/hyperlink" Target="https://docs.google.com/presentation/d/1_EAtKvO-LV_aGJTZBbt71xefiodUGo0Q5c8As7ZJd94/view" TargetMode="External"/><Relationship Id="rId12" Type="http://schemas.openxmlformats.org/officeDocument/2006/relationships/hyperlink" Target="https://www.youtube.com/watch?v=ylS_Uff2oMM" TargetMode="External"/><Relationship Id="rId9" Type="http://schemas.openxmlformats.org/officeDocument/2006/relationships/hyperlink" Target="https://docs.google.com/presentation/d/13CqBqAkkVX22pE9UgzemUaI7ZhkNkfNKO3EB_6jjsAM/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RiyeHrjji5xTXyxKb5PeWXFnizIfL2pna8FK46_MBa4/view" TargetMode="External"/><Relationship Id="rId7" Type="http://schemas.openxmlformats.org/officeDocument/2006/relationships/hyperlink" Target="https://docs.google.com/presentation/d/1J61O339p3zisYQiFJ8ITnMawjexGL-yGtFrD5WfmDmI/view" TargetMode="External"/><Relationship Id="rId8" Type="http://schemas.openxmlformats.org/officeDocument/2006/relationships/hyperlink" Target="https://docs.google.com/presentation/d/1WcOo4xf0pbolkAb9wiVPWSUvTQvWunOZDdTEu3c13H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3CqBqAkkVX22pE9UgzemUaI7ZhkNkfNKO3EB_6jjsAM/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sBaeEwKJo5WabGLj5kNJqyEDHztoFwkFZBbLxiCsMWg/view" TargetMode="External"/><Relationship Id="rId6" Type="http://schemas.openxmlformats.org/officeDocument/2006/relationships/hyperlink" Target="https://docs.google.com/presentation/d/1sBaeEwKJo5WabGLj5kNJqyEDHztoFwkFZBbLxiCsMWg/view" TargetMode="External"/><Relationship Id="rId7" Type="http://schemas.openxmlformats.org/officeDocument/2006/relationships/hyperlink" Target="https://docs.google.com/presentation/d/1sBaeEwKJo5WabGLj5kNJqyEDHztoFwkFZBbLxiCsMWg/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{D2880FD7-43CA-404A-A853-B39F0AD1641C}</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The Kingdom of Kush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12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does the rise of the Kingdom of Kush reveal about how geography shapes culture, economy, and belief systems?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08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Kingdom of Kush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b="1"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Stations Resources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Cataract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learn background information on the Kingdom of Kush by watching a TED-Ed video and answering questions on </a:t>
                      </a:r>
                      <a:r>
                        <a:rPr lang="en" sz="1200" u="sng">
                          <a:solidFill>
                            <a:schemeClr val="hlink"/>
                          </a:solidFill>
                          <a:latin typeface="Inter"/>
                          <a:ea typeface="Inter"/>
                          <a:cs typeface="Inter"/>
                          <a:sym typeface="Inter"/>
                          <a:hlinkClick r:id="rId11"/>
                        </a:rPr>
                        <a:t>The Kingdom of Kush Student Worksheet</a:t>
                      </a:r>
                      <a:r>
                        <a:rPr lang="en" sz="1200">
                          <a:latin typeface="Inter"/>
                          <a:ea typeface="Inter"/>
                          <a:cs typeface="Inter"/>
                          <a:sym typeface="Inter"/>
                        </a:rPr>
                        <a:t>.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883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u="sng">
                          <a:solidFill>
                            <a:schemeClr val="hlink"/>
                          </a:solidFill>
                          <a:latin typeface="Inter"/>
                          <a:ea typeface="Inter"/>
                          <a:cs typeface="Inter"/>
                          <a:sym typeface="Inter"/>
                          <a:hlinkClick r:id="rId12"/>
                        </a:rPr>
                        <a:t>Play video</a:t>
                      </a:r>
                      <a:r>
                        <a:rPr lang="en" sz="1200">
                          <a:latin typeface="Inter"/>
                          <a:ea typeface="Inter"/>
                          <a:cs typeface="Inter"/>
                          <a:sym typeface="Inter"/>
                        </a:rPr>
                        <a:t>, giving time for students to write answers to the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compare responses with a peer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Watch the video and answer the questions on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Compare responses with a peer and add information as needed</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Engage in the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{D2880FD7-43CA-404A-A853-B39F0AD1641C}</a:tableStyleId>
              </a:tblPr>
              <a:tblGrid>
                <a:gridCol w="1673200"/>
                <a:gridCol w="4057350"/>
                <a:gridCol w="3702950"/>
              </a:tblGrid>
              <a:tr h="365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The Kingdom of Kush</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26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The students will work in small groups to analyze evidence of the Kingdoms of Kush. As a team, students will fill out the Notice, Wonder, Think Chart with key information learned from the </a:t>
                      </a:r>
                      <a:r>
                        <a:rPr lang="en" sz="1200" u="sng">
                          <a:solidFill>
                            <a:schemeClr val="hlink"/>
                          </a:solidFill>
                          <a:latin typeface="Inter"/>
                          <a:ea typeface="Inter"/>
                          <a:cs typeface="Inter"/>
                          <a:sym typeface="Inter"/>
                          <a:hlinkClick r:id="rId5"/>
                        </a:rPr>
                        <a:t>Stations Resources</a:t>
                      </a:r>
                      <a:r>
                        <a:rPr lang="en" sz="1200">
                          <a:latin typeface="Inter"/>
                          <a:ea typeface="Inter"/>
                          <a:cs typeface="Inter"/>
                          <a:sym typeface="Inter"/>
                        </a:rPr>
                        <a:t>. Model Document A (page 2) for the students. Then release students to navigate through seven stations to analyzing and source at each station.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323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2-4</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Model analysis of Document A</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up classroom with </a:t>
                      </a:r>
                      <a:r>
                        <a:rPr lang="en" sz="1200">
                          <a:latin typeface="Inter"/>
                          <a:ea typeface="Inter"/>
                          <a:cs typeface="Inter"/>
                          <a:sym typeface="Inter"/>
                        </a:rPr>
                        <a:t>7</a:t>
                      </a:r>
                      <a:r>
                        <a:rPr lang="en" sz="1200">
                          <a:solidFill>
                            <a:srgbClr val="000000"/>
                          </a:solidFill>
                          <a:latin typeface="Inter"/>
                          <a:ea typeface="Inter"/>
                          <a:cs typeface="Inter"/>
                          <a:sym typeface="Inter"/>
                        </a:rPr>
                        <a:t> stations</a:t>
                      </a:r>
                      <a:r>
                        <a:rPr lang="en" sz="1200">
                          <a:latin typeface="Inter"/>
                          <a:ea typeface="Inter"/>
                          <a:cs typeface="Inter"/>
                          <a:sym typeface="Inter"/>
                        </a:rPr>
                        <a:t> and ~4 copies of corresponding source at each station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student groupings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starting station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academic and behavior expectations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Monitor timing </a:t>
                      </a:r>
                      <a:r>
                        <a:rPr lang="en" sz="1200">
                          <a:solidFill>
                            <a:srgbClr val="000000"/>
                          </a:solidFill>
                          <a:latin typeface="Inter"/>
                          <a:ea typeface="Inter"/>
                          <a:cs typeface="Inter"/>
                          <a:sym typeface="Inter"/>
                        </a:rPr>
                        <a:t>and direct movement (~5 minutes per station is recommended)</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Debrief the chart with the whole class at the conclusion of the activity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first row of chart while engaging with teacher model</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to set with group at assigned station</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Work with group to analyze the source and complete the Notice, Wonder, Think chart</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Participate in the whole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75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In preparation for the final assessment (a Curated Research Paper), students will engage in a Thesis Building Workshop.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69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paged 5-7</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Instruct students to complete the “Practice” independently on page </a:t>
                      </a:r>
                      <a:r>
                        <a:rPr lang="en" sz="1200">
                          <a:latin typeface="Inter"/>
                          <a:ea typeface="Inter"/>
                          <a:cs typeface="Inter"/>
                          <a:sym typeface="Inter"/>
                        </a:rPr>
                        <a:t>6</a:t>
                      </a:r>
                      <a:r>
                        <a:rPr lang="en" sz="1200">
                          <a:solidFill>
                            <a:srgbClr val="000000"/>
                          </a:solidFill>
                          <a:latin typeface="Inter"/>
                          <a:ea typeface="Inter"/>
                          <a:cs typeface="Inter"/>
                          <a:sym typeface="Inter"/>
                        </a:rPr>
                        <a:t>, then share responses with a peer</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directions for students to independently </a:t>
                      </a:r>
                      <a:r>
                        <a:rPr lang="en" sz="1200">
                          <a:latin typeface="Inter"/>
                          <a:ea typeface="Inter"/>
                          <a:cs typeface="Inter"/>
                          <a:sym typeface="Inter"/>
                        </a:rPr>
                        <a:t>write</a:t>
                      </a:r>
                      <a:r>
                        <a:rPr lang="en" sz="1200">
                          <a:latin typeface="Inter"/>
                          <a:ea typeface="Inter"/>
                          <a:cs typeface="Inter"/>
                          <a:sym typeface="Inter"/>
                        </a:rPr>
                        <a:t> a thesis to answer the </a:t>
                      </a:r>
                      <a:r>
                        <a:rPr lang="en" sz="1200">
                          <a:latin typeface="Inter"/>
                          <a:ea typeface="Inter"/>
                          <a:cs typeface="Inter"/>
                          <a:sym typeface="Inter"/>
                        </a:rPr>
                        <a:t>supporting</a:t>
                      </a:r>
                      <a:r>
                        <a:rPr lang="en" sz="1200">
                          <a:latin typeface="Inter"/>
                          <a:ea typeface="Inter"/>
                          <a:cs typeface="Inter"/>
                          <a:sym typeface="Inter"/>
                        </a:rPr>
                        <a:t> question about the Kingdom of Kush on page 7</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Collectively, read through page 5</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“Practice” round on page 6</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thesis statement on page 7</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{D2880FD7-43CA-404A-A853-B39F0AD1641C}</a:tableStyleId>
              </a:tblPr>
              <a:tblGrid>
                <a:gridCol w="1673200"/>
                <a:gridCol w="4057350"/>
                <a:gridCol w="3702950"/>
              </a:tblGrid>
              <a:tr h="102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The Kingdom of Kush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1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a:t>
                      </a:r>
                      <a:r>
                        <a:rPr lang="en" sz="1200" u="sng">
                          <a:solidFill>
                            <a:schemeClr val="hlink"/>
                          </a:solidFill>
                          <a:latin typeface="Inter"/>
                          <a:ea typeface="Inter"/>
                          <a:cs typeface="Inter"/>
                          <a:sym typeface="Inter"/>
                          <a:hlinkClick r:id="rId6"/>
                        </a:rPr>
                        <a:t>3</a:t>
                      </a:r>
                      <a:r>
                        <a:rPr lang="en" sz="1200" u="sng">
                          <a:solidFill>
                            <a:schemeClr val="hlink"/>
                          </a:solidFill>
                          <a:latin typeface="Inter"/>
                          <a:ea typeface="Inter"/>
                          <a:cs typeface="Inter"/>
                          <a:sym typeface="Inter"/>
                          <a:hlinkClick r:id="rId7"/>
                        </a:rPr>
                        <a:t> Inquiry Journal</a:t>
                      </a:r>
                      <a:r>
                        <a:rPr lang="en" sz="1200">
                          <a:solidFill>
                            <a:srgbClr val="000000"/>
                          </a:solidFill>
                          <a:latin typeface="Inter"/>
                          <a:ea typeface="Inter"/>
                          <a:cs typeface="Inter"/>
                          <a:sym typeface="Inter"/>
                        </a:rPr>
                        <a:t>. Students will use page </a:t>
                      </a:r>
                      <a:r>
                        <a:rPr lang="en" sz="1200">
                          <a:latin typeface="Inter"/>
                          <a:ea typeface="Inter"/>
                          <a:cs typeface="Inter"/>
                          <a:sym typeface="Inter"/>
                        </a:rPr>
                        <a:t>3</a:t>
                      </a:r>
                      <a:r>
                        <a:rPr lang="en" sz="1200">
                          <a:solidFill>
                            <a:srgbClr val="000000"/>
                          </a:solidFill>
                          <a:latin typeface="Inter"/>
                          <a:ea typeface="Inter"/>
                          <a:cs typeface="Inter"/>
                          <a:sym typeface="Inter"/>
                        </a:rPr>
                        <a:t> to write a CER paragraph for the Compelling Question for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2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instructions for </a:t>
                      </a:r>
                      <a:r>
                        <a:rPr lang="en" sz="1200">
                          <a:solidFill>
                            <a:srgbClr val="000000"/>
                          </a:solidFill>
                          <a:latin typeface="Inter"/>
                          <a:ea typeface="Inter"/>
                          <a:cs typeface="Inter"/>
                          <a:sym typeface="Inter"/>
                        </a:rPr>
                        <a:t>the Compelling Question for Topic 1</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progress and provide feedback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CER paragraph for Topic 1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710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1.15 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1.18 Compare the role of women in different societies, including ways in which women exercised power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1.19 Analyze archeological and primary source materials to make a claim about daily life for different individuals within Africa, Asia,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