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685782-9863-4D97-8228-3A58E5309EF4}">
  <a:tblStyle styleId="{E8685782-9863-4D97-8228-3A58E5309EF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135918E-06E5-4D1A-8FBB-CF51952BA76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PlusJakartaSans-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bold.fntdata"/><Relationship Id="rId6" Type="http://schemas.openxmlformats.org/officeDocument/2006/relationships/slideMaster" Target="slideMasters/slideMaster2.xml"/><Relationship Id="rId18"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350261488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35026148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eccf2f8b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eccf2f8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7350261488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7350261488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6fcb84fa4_0_1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66fcb84fa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Establishment of Civilizations</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456116" y="1823266"/>
          <a:ext cx="3000000" cy="3000000"/>
        </p:xfrm>
        <a:graphic>
          <a:graphicData uri="http://schemas.openxmlformats.org/drawingml/2006/table">
            <a:tbl>
              <a:tblPr>
                <a:noFill/>
                <a:tableStyleId>{E8685782-9863-4D97-8228-3A58E5309EF4}</a:tableStyleId>
              </a:tblPr>
              <a:tblGrid>
                <a:gridCol w="4043575"/>
                <a:gridCol w="28177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civilization is a large, organized society where people live and work together in complex ways.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Unlike small villages or tribes, civilizations have cities, governments, social classes, and different types of jobs. Not everyone does the same work; some are farmers, others are builders, leaders, priests, or artists.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Knowledge of these early civilizations comes from the artifacts left behind, such as tools, pottery, writing, buildings, and art. Studying these objects allows historians and archaeologists to make inferences about what people believed, how they lived, and what they valued.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civilizations existed, people lived as hunter-gatherers, moving from place to place to find food. Around 10,000 BCE, during the Neolithic Revolution, people learned how to farm and domesticate animals. This change gave them a steady food supply, which allowed populations to grow and settle in one place.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These permanent settlements became the first step toward more complex societies.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3000 BCE, the first civilizations developed in river valleys. These included Mesopotamia (modern-day Iraq), Egypt (along the Nile River), the Indus Valley (in present-day Pakistan and India), and China (along the Huang He River).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These locations were ideal for early civilizations to grow.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Rivers helped people survive and thrive. The land near rivers was fertile, making it easier to grow crops. Rivers also provided fresh water, helped with irrigation, and made transportation and trade possible. These advantages supported larger populations and led to the rise of civilizations.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is a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7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can be inferred about the people of the past from artifacts?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a:t>
                      </a:r>
                      <a:r>
                        <a:rPr lang="en" sz="1200">
                          <a:solidFill>
                            <a:schemeClr val="dk1"/>
                          </a:solidFill>
                          <a:latin typeface="Inter"/>
                          <a:ea typeface="Inter"/>
                          <a:cs typeface="Inter"/>
                          <a:sym typeface="Inter"/>
                        </a:rPr>
                        <a:t>ow did the Neolithic Revolution lead to the rise of civilizations?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b="1" sz="12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7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In which</a:t>
                      </a:r>
                      <a:r>
                        <a:rPr lang="en" sz="1200">
                          <a:solidFill>
                            <a:schemeClr val="dk1"/>
                          </a:solidFill>
                          <a:latin typeface="Inter"/>
                          <a:ea typeface="Inter"/>
                          <a:cs typeface="Inter"/>
                          <a:sym typeface="Inter"/>
                        </a:rPr>
                        <a:t> specific locations did early civilizations first emerge?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early civilizations develop near river valleys?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968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885759"/>
            <a:ext cx="1004826" cy="1004826"/>
          </a:xfrm>
          <a:prstGeom prst="rect">
            <a:avLst/>
          </a:prstGeom>
          <a:noFill/>
          <a:ln>
            <a:noFill/>
          </a:ln>
        </p:spPr>
      </p:pic>
      <p:sp>
        <p:nvSpPr>
          <p:cNvPr id="106" name="Google Shape;106;p25"/>
          <p:cNvSpPr txBox="1"/>
          <p:nvPr/>
        </p:nvSpPr>
        <p:spPr>
          <a:xfrm>
            <a:off x="359789" y="6494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Gallery Walk Student Answer Document</a:t>
            </a:r>
            <a:endParaRPr b="1"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14" name="Google Shape;114;p26"/>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16" name="Google Shape;116;p26"/>
          <p:cNvSpPr txBox="1"/>
          <p:nvPr/>
        </p:nvSpPr>
        <p:spPr>
          <a:xfrm>
            <a:off x="396600" y="8848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Move the the gallery walk to analyze each artifact</a:t>
            </a:r>
            <a:r>
              <a:rPr lang="en" sz="1200">
                <a:solidFill>
                  <a:schemeClr val="dk1"/>
                </a:solidFill>
                <a:latin typeface="Inter"/>
                <a:ea typeface="Inter"/>
                <a:cs typeface="Inter"/>
                <a:sym typeface="Inter"/>
              </a:rPr>
              <a:t>. Then, fill out the table below. </a:t>
            </a:r>
            <a:endParaRPr sz="1200">
              <a:solidFill>
                <a:schemeClr val="dk1"/>
              </a:solidFill>
              <a:latin typeface="Inter"/>
              <a:ea typeface="Inter"/>
              <a:cs typeface="Inter"/>
              <a:sym typeface="Inter"/>
            </a:endParaRPr>
          </a:p>
        </p:txBody>
      </p:sp>
      <p:graphicFrame>
        <p:nvGraphicFramePr>
          <p:cNvPr id="117" name="Google Shape;117;p26"/>
          <p:cNvGraphicFramePr/>
          <p:nvPr/>
        </p:nvGraphicFramePr>
        <p:xfrm>
          <a:off x="405275" y="1467138"/>
          <a:ext cx="3000000" cy="3000000"/>
        </p:xfrm>
        <a:graphic>
          <a:graphicData uri="http://schemas.openxmlformats.org/drawingml/2006/table">
            <a:tbl>
              <a:tblPr>
                <a:noFill/>
                <a:tableStyleId>{A135918E-06E5-4D1A-8FBB-CF51952BA766}</a:tableStyleId>
              </a:tblPr>
              <a:tblGrid>
                <a:gridCol w="1485975"/>
                <a:gridCol w="2146425"/>
                <a:gridCol w="3346800"/>
              </a:tblGrid>
              <a:tr h="689100">
                <a:tc>
                  <a:txBody>
                    <a:bodyPr/>
                    <a:lstStyle/>
                    <a:p>
                      <a:pPr indent="0" lvl="0" marL="0" rtl="0" algn="ctr">
                        <a:spcBef>
                          <a:spcPts val="0"/>
                        </a:spcBef>
                        <a:spcAft>
                          <a:spcPts val="0"/>
                        </a:spcAft>
                        <a:buNone/>
                      </a:pPr>
                      <a:r>
                        <a:rPr b="1" lang="en" sz="1200">
                          <a:latin typeface="Inter"/>
                          <a:ea typeface="Inter"/>
                          <a:cs typeface="Inter"/>
                          <a:sym typeface="Inter"/>
                        </a:rPr>
                        <a:t>Stations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Jot down something you notice and/or something you 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Inferences</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inferences can we draw about this civilization based on the artifact?</a:t>
                      </a:r>
                      <a:endParaRPr i="1" sz="1200">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1. </a:t>
                      </a:r>
                      <a:r>
                        <a:rPr lang="en" sz="1200">
                          <a:latin typeface="Inter"/>
                          <a:ea typeface="Inter"/>
                          <a:cs typeface="Inter"/>
                          <a:sym typeface="Inter"/>
                        </a:rPr>
                        <a:t>Mesopotamia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2. Ancient Egypt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3. Ancient China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4. Mohenjo-Daro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5. Caral–Supe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Establishment of Civilizations (Exemplar)</a:t>
            </a:r>
            <a:endParaRPr sz="1800">
              <a:latin typeface="Halant"/>
              <a:ea typeface="Halant"/>
              <a:cs typeface="Halant"/>
              <a:sym typeface="Halant"/>
            </a:endParaRPr>
          </a:p>
        </p:txBody>
      </p:sp>
      <p:pic>
        <p:nvPicPr>
          <p:cNvPr id="123" name="Google Shape;123;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456116" y="1823266"/>
          <a:ext cx="3000000" cy="3000000"/>
        </p:xfrm>
        <a:graphic>
          <a:graphicData uri="http://schemas.openxmlformats.org/drawingml/2006/table">
            <a:tbl>
              <a:tblPr>
                <a:noFill/>
                <a:tableStyleId>{E8685782-9863-4D97-8228-3A58E5309EF4}</a:tableStyleId>
              </a:tblPr>
              <a:tblGrid>
                <a:gridCol w="4043575"/>
                <a:gridCol w="28177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civilization is a large, organized society where people live and work together in complex ways.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Unlike small villages or tribes, civilizations have cities, governments, social classes, and different types of jobs. Not everyone does the same work; some are farmers, others are builders, leaders, priests, or artists.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Knowledge of these early civilizations comes from the artifacts left behind, such as tools, pottery, writing, buildings, and art. Studying these objects allows historians and archaeologists to make inferences about what people believed, how they lived, and what they valued.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civilizations existed, people lived as hunter-gatherers, moving from place to place to find food. Around 10,000 BCE, during the Neolithic Revolution, people learned how to farm and domesticate animals. This change gave them a steady food supply, which allowed populations to grow and settle in one place.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These permanent settlements became the first step toward more complex societies.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3000 BCE, the first civilizations developed in river valleys. These included Mesopotamia (modern-day Iraq), Egypt (along the Nile River), the Indus Valley (in present-day Pakistan and India), and China (along the Huang He River).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These locations were ideal for early civilizations to grow.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Rivers helped people survive and thrive. The land near rivers was fertile, making it easier to grow crops. Rivers also provided fresh water, helped with irrigation, and made transportation and trade possible. These advantages supported larger populations and led to the rise of civilizations.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is a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75C3D"/>
                          </a:solidFill>
                          <a:latin typeface="Inter"/>
                          <a:ea typeface="Inter"/>
                          <a:cs typeface="Inter"/>
                          <a:sym typeface="Inter"/>
                        </a:rPr>
                        <a:t>A civilization is a large, organized society where people live and work together in complex ways. It has cities, governments, social classes, and different kinds of jobs.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can be inferred about the people of the past from artifacts?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What people believed, how they lived, and what they valued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Neolithic Revolution lead to the rise of civilizations?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75C3D"/>
                          </a:solidFill>
                          <a:latin typeface="Inter"/>
                          <a:ea typeface="Inter"/>
                          <a:cs typeface="Inter"/>
                          <a:sym typeface="Inter"/>
                        </a:rPr>
                        <a:t>The Neolithic Revolution introduced farming and animal raising, which gave people a steady food supply. This allowed populations to grow and led to permanent settlements that eventually became cities and civilizations.</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In which specific locations did early civilizations first emerge?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Mesopotamia (Iraq), Egypt, Indus Valley (Pakistan and India), and China</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early civilizations develop near river valleys?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75C3D"/>
                          </a:solidFill>
                          <a:latin typeface="Inter"/>
                          <a:ea typeface="Inter"/>
                          <a:cs typeface="Inter"/>
                          <a:sym typeface="Inter"/>
                        </a:rPr>
                        <a:t>Because rivers provided fertile land for farming, fresh water for drinking and irrigation, and easy transportation for trade and communication.</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27" name="Google Shape;127;p27"/>
          <p:cNvSpPr txBox="1"/>
          <p:nvPr/>
        </p:nvSpPr>
        <p:spPr>
          <a:xfrm>
            <a:off x="1878102" y="968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28" name="Google Shape;128;p27"/>
          <p:cNvPicPr preferRelativeResize="0"/>
          <p:nvPr/>
        </p:nvPicPr>
        <p:blipFill rotWithShape="1">
          <a:blip r:embed="rId4">
            <a:alphaModFix/>
          </a:blip>
          <a:srcRect b="0" l="0" r="0" t="0"/>
          <a:stretch/>
        </p:blipFill>
        <p:spPr>
          <a:xfrm>
            <a:off x="694375" y="885759"/>
            <a:ext cx="1004826" cy="1004826"/>
          </a:xfrm>
          <a:prstGeom prst="rect">
            <a:avLst/>
          </a:prstGeom>
          <a:noFill/>
          <a:ln>
            <a:noFill/>
          </a:ln>
        </p:spPr>
      </p:pic>
      <p:sp>
        <p:nvSpPr>
          <p:cNvPr id="129" name="Google Shape;129;p27"/>
          <p:cNvSpPr txBox="1"/>
          <p:nvPr/>
        </p:nvSpPr>
        <p:spPr>
          <a:xfrm>
            <a:off x="359789" y="6494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8"/>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Gallery Walk Student Answer Document (Exemplar)</a:t>
            </a:r>
            <a:endParaRPr b="1" sz="1800">
              <a:solidFill>
                <a:schemeClr val="dk1"/>
              </a:solidFill>
              <a:latin typeface="Plus Jakarta Sans"/>
              <a:ea typeface="Plus Jakarta Sans"/>
              <a:cs typeface="Plus Jakarta Sans"/>
              <a:sym typeface="Plus Jakarta Sans"/>
            </a:endParaRPr>
          </a:p>
        </p:txBody>
      </p:sp>
      <p:sp>
        <p:nvSpPr>
          <p:cNvPr id="135" name="Google Shape;135;p28"/>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6" name="Google Shape;136;p28"/>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37" name="Google Shape;137;p28"/>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4">
            <a:alphaModFix/>
          </a:blip>
          <a:stretch>
            <a:fillRect/>
          </a:stretch>
        </p:blipFill>
        <p:spPr>
          <a:xfrm>
            <a:off x="290897" y="163672"/>
            <a:ext cx="630865" cy="261602"/>
          </a:xfrm>
          <a:prstGeom prst="rect">
            <a:avLst/>
          </a:prstGeom>
          <a:noFill/>
          <a:ln>
            <a:noFill/>
          </a:ln>
        </p:spPr>
      </p:pic>
      <p:graphicFrame>
        <p:nvGraphicFramePr>
          <p:cNvPr id="139" name="Google Shape;139;p28"/>
          <p:cNvGraphicFramePr/>
          <p:nvPr/>
        </p:nvGraphicFramePr>
        <p:xfrm>
          <a:off x="405275" y="1390938"/>
          <a:ext cx="3000000" cy="3000000"/>
        </p:xfrm>
        <a:graphic>
          <a:graphicData uri="http://schemas.openxmlformats.org/drawingml/2006/table">
            <a:tbl>
              <a:tblPr>
                <a:noFill/>
                <a:tableStyleId>{A135918E-06E5-4D1A-8FBB-CF51952BA766}</a:tableStyleId>
              </a:tblPr>
              <a:tblGrid>
                <a:gridCol w="1485975"/>
                <a:gridCol w="2146425"/>
                <a:gridCol w="3346800"/>
              </a:tblGrid>
              <a:tr h="689100">
                <a:tc>
                  <a:txBody>
                    <a:bodyPr/>
                    <a:lstStyle/>
                    <a:p>
                      <a:pPr indent="0" lvl="0" marL="0" rtl="0" algn="ctr">
                        <a:spcBef>
                          <a:spcPts val="0"/>
                        </a:spcBef>
                        <a:spcAft>
                          <a:spcPts val="0"/>
                        </a:spcAft>
                        <a:buNone/>
                      </a:pPr>
                      <a:r>
                        <a:rPr b="1" lang="en" sz="1200">
                          <a:latin typeface="Inter"/>
                          <a:ea typeface="Inter"/>
                          <a:cs typeface="Inter"/>
                          <a:sym typeface="Inter"/>
                        </a:rPr>
                        <a:t>Stations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Jot down something you notice and/or something you 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Inferences</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inferences can we draw about this civilization based on the artifact?</a:t>
                      </a:r>
                      <a:endParaRPr i="1" sz="1200">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1. Mesopotamia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Stone tablet with markings and drawings</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a:t>
                      </a:r>
                      <a:r>
                        <a:rPr b="1" lang="en" sz="1200">
                          <a:solidFill>
                            <a:srgbClr val="E75C3D"/>
                          </a:solidFill>
                          <a:latin typeface="Inter"/>
                          <a:ea typeface="Inter"/>
                          <a:cs typeface="Inter"/>
                          <a:sym typeface="Inter"/>
                        </a:rPr>
                        <a:t>his civilization had developed a system of record-keeping and communication, which suggests they had complex social and economic activities. Additionally, this artifact indicates that slavery existed and that people had property rights, including ownership of other humans.</a:t>
                      </a:r>
                      <a:endParaRPr b="1" sz="1200">
                        <a:solidFill>
                          <a:srgbClr val="E75C3D"/>
                        </a:solidFill>
                        <a:latin typeface="Inter"/>
                        <a:ea typeface="Inter"/>
                        <a:cs typeface="Inter"/>
                        <a:sym typeface="Inter"/>
                      </a:endParaRPr>
                    </a:p>
                  </a:txBody>
                  <a:tcPr marT="91425" marB="91425" marR="91425" marL="91425"/>
                </a:tc>
              </a:tr>
              <a:tr h="1222475">
                <a:tc>
                  <a:txBody>
                    <a:bodyPr/>
                    <a:lstStyle/>
                    <a:p>
                      <a:pPr indent="0" lvl="0" marL="0" rtl="0" algn="l">
                        <a:spcBef>
                          <a:spcPts val="0"/>
                        </a:spcBef>
                        <a:spcAft>
                          <a:spcPts val="0"/>
                        </a:spcAft>
                        <a:buNone/>
                      </a:pPr>
                      <a:r>
                        <a:rPr lang="en" sz="1200">
                          <a:latin typeface="Inter"/>
                          <a:ea typeface="Inter"/>
                          <a:cs typeface="Inter"/>
                          <a:sym typeface="Inter"/>
                        </a:rPr>
                        <a:t>2. Ancient Egypt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C</a:t>
                      </a:r>
                      <a:r>
                        <a:rPr b="1" lang="en" sz="1200">
                          <a:solidFill>
                            <a:srgbClr val="E75C3D"/>
                          </a:solidFill>
                          <a:latin typeface="Inter"/>
                          <a:ea typeface="Inter"/>
                          <a:cs typeface="Inter"/>
                          <a:sym typeface="Inter"/>
                        </a:rPr>
                        <a:t>olorful wall paintings inside a tomb, depicting people, animals, and scenes of daily life or ritual activities</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Egyptians valued art and believed in honoring the dead through elaborate burial practices. The care taken to decorate tombs reflects beliefs in the afterlife and the idea that life continued beyond death.</a:t>
                      </a:r>
                      <a:endParaRPr b="1" sz="1200">
                        <a:solidFill>
                          <a:srgbClr val="E75C3D"/>
                        </a:solidFill>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3. Ancient China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a large bronze vessel with a round body and four legs</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The </a:t>
                      </a:r>
                      <a:r>
                        <a:rPr b="1" lang="en" sz="1200">
                          <a:solidFill>
                            <a:srgbClr val="E75C3D"/>
                          </a:solidFill>
                          <a:latin typeface="Inter"/>
                          <a:ea typeface="Inter"/>
                          <a:cs typeface="Inter"/>
                          <a:sym typeface="Inter"/>
                        </a:rPr>
                        <a:t>Shang Dynasty had advanced metalworking skills and specialized artisans. Because it was used in rituals, it shows that religion and ceremonial practices were important in Shang society.</a:t>
                      </a:r>
                      <a:endParaRPr b="1" sz="1200">
                        <a:solidFill>
                          <a:srgbClr val="E75C3D"/>
                        </a:solidFill>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4. Mohenjo-Daro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A small bronze statuette of a young woman standing with one hand on her hip and the other arm hanging down. Possibly bracelets on her arm.</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This civilization had skilled artisans and valued artistic expression. The subject—a dancing figure—indicates that music, dance, and possibly celebrations or rituals were part of their culture.</a:t>
                      </a:r>
                      <a:endParaRPr b="1" sz="1200">
                        <a:solidFill>
                          <a:srgbClr val="E75C3D"/>
                        </a:solidFill>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5. Caral–Supe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A large stone carving of a human face with a helmet-like headdress or helmet.</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The depiction of a chief or king indicates a hierarchical society with social classes and centralized authority. The detailed carving of a leader’s face suggests the Olmecs had skilled artists and placed importance on political or religious leadership.</a:t>
                      </a:r>
                      <a:endParaRPr b="1" sz="1200">
                        <a:solidFill>
                          <a:srgbClr val="E75C3D"/>
                        </a:solidFill>
                        <a:latin typeface="Inter"/>
                        <a:ea typeface="Inter"/>
                        <a:cs typeface="Inter"/>
                        <a:sym typeface="Inter"/>
                      </a:endParaRPr>
                    </a:p>
                  </a:txBody>
                  <a:tcPr marT="91425" marB="91425" marR="91425" marL="91425"/>
                </a:tc>
              </a:tr>
            </a:tbl>
          </a:graphicData>
        </a:graphic>
      </p:graphicFrame>
      <p:sp>
        <p:nvSpPr>
          <p:cNvPr id="140" name="Google Shape;140;p28"/>
          <p:cNvSpPr txBox="1"/>
          <p:nvPr/>
        </p:nvSpPr>
        <p:spPr>
          <a:xfrm>
            <a:off x="396600" y="8848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Move the the gallery walk to analyze each artifact. Then, fill out the table below.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