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9A400A1-D957-4105-BDC3-502248EC2364}">
  <a:tblStyle styleId="{C9A400A1-D957-4105-BDC3-502248EC236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3689f2d4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3689f2d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53f6781c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53f6781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73753fe11e_0_2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73753fe11e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73753fe11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73753fe1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73753fe11e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73753fe11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73753fe11e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73753fe11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73753fe11e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73753fe11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73753fe11e_0_5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373753fe11e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hyperlink" Target="https://youtu.be/Z3Wvw6BivVI?feature=shared&amp;t=10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hyperlink" Target="https://youtu.be/02TbTARYGlE?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 Id="rId7"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49" name="Google Shape;149;p37"/>
          <p:cNvGraphicFramePr/>
          <p:nvPr/>
        </p:nvGraphicFramePr>
        <p:xfrm>
          <a:off x="315750" y="1268650"/>
          <a:ext cx="3000000" cy="3000000"/>
        </p:xfrm>
        <a:graphic>
          <a:graphicData uri="http://schemas.openxmlformats.org/drawingml/2006/table">
            <a:tbl>
              <a:tblPr>
                <a:noFill/>
                <a:tableStyleId>{C9A400A1-D957-4105-BDC3-502248EC2364}</a:tableStyleId>
              </a:tblPr>
              <a:tblGrid>
                <a:gridCol w="7140900"/>
              </a:tblGrid>
              <a:tr h="4337300">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37"/>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51" name="Google Shape;151;p37"/>
          <p:cNvSpPr txBox="1"/>
          <p:nvPr/>
        </p:nvSpPr>
        <p:spPr>
          <a:xfrm>
            <a:off x="315750" y="5706854"/>
            <a:ext cx="7140900" cy="3359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Causation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38"/>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62" name="Google Shape;162;p38"/>
          <p:cNvGraphicFramePr/>
          <p:nvPr/>
        </p:nvGraphicFramePr>
        <p:xfrm>
          <a:off x="315750" y="1408150"/>
          <a:ext cx="3000000" cy="3000000"/>
        </p:xfrm>
        <a:graphic>
          <a:graphicData uri="http://schemas.openxmlformats.org/drawingml/2006/table">
            <a:tbl>
              <a:tblPr>
                <a:noFill/>
                <a:tableStyleId>{C9A400A1-D957-4105-BDC3-502248EC2364}</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Hi, I'm Zach Coté of Thinking Nation and in today's video we're going to look at the historical thinking skill of causation. So let's start with the definition: Thinking historically means considering why certain things happened and what effects occurred because of an event development or process. It also means recognizing that there are multiple causes of and multiple effects from any given historical event, development, or process. So one way that I like to think about or process the skill of causation is through the lens of origin stories. Now we have origin stories of creation, of culture, of our place in society. Or maybe if we're looking into the fictional world, we have origin stories around superheroes, or villains, or heroes in stories and books and movies. And these tales, or these origin stories, are really stories of causation. How did we get to where we are? Or how did this person end up in the place that they are? You know, even when we reflect about our own life, we're often thinking with the skill of causation. How did I end up here?—can sometimes be a really positive question and sometimes it can be a really hard question. But in both instances, it really is a historical question utilizing this this historical thinking skill. So when historians integrate the skill of causation into their study of the past, they're really recognizing two things. First, nothing is monocausal. There's never a singular cause for a historical event. But second, it's okay to make a claim about a primary cause. And really, that's part of what scholars do, is that we use evidence to make claims. So when we're studying the past we can kind of think of causes as primary causes and secondary causes, and if we really want to get into it, we can even identify some as tertiary causes. But each of these layers of causes recognize that there's always influence toward something becoming a reality and also impact because of that reality. And there's layers behind that. And I think what's really exciting, is when we do causation well, we better uncover the complexity of the past. And that's really important because human beings are complex. I am a complex individual—to some I'm a father, to one I'm a husband, to groups I'm a friend or a brother or a dad or a teacher. And these different identities make me complex and history is the same way. History is is a complicated story of humanity and so when historians think through the lens of causation and we recognize that there are primary secondary or even tertiary causes and effects of historical events, developments, or processes, we're acknowledging the complexity of the past—which I also think helps us acknowledge the complexity of ourselves and those around us. And that's really how we think through the skill of causation.</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63" name="Google Shape;163;p38"/>
          <p:cNvSpPr txBox="1"/>
          <p:nvPr/>
        </p:nvSpPr>
        <p:spPr>
          <a:xfrm>
            <a:off x="427050" y="7447898"/>
            <a:ext cx="6918300" cy="160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200">
                <a:solidFill>
                  <a:schemeClr val="dk1"/>
                </a:solidFill>
                <a:latin typeface="Inter"/>
                <a:ea typeface="Inter"/>
                <a:cs typeface="Inter"/>
                <a:sym typeface="Inter"/>
              </a:rPr>
              <a:t>How do origin stories help to understand the skill of causation?</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200">
                <a:solidFill>
                  <a:schemeClr val="dk1"/>
                </a:solidFill>
                <a:latin typeface="Inter"/>
                <a:ea typeface="Inter"/>
                <a:cs typeface="Inter"/>
                <a:sym typeface="Inter"/>
              </a:rPr>
              <a:t>How does causation help to understand the complexity of the past?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169" name="Google Shape;169;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3" name="Google Shape;173;p39"/>
          <p:cNvSpPr txBox="1"/>
          <p:nvPr/>
        </p:nvSpPr>
        <p:spPr>
          <a:xfrm>
            <a:off x="1816375" y="11732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74" name="Google Shape;174;p39"/>
          <p:cNvGraphicFramePr/>
          <p:nvPr/>
        </p:nvGraphicFramePr>
        <p:xfrm>
          <a:off x="469050" y="7265138"/>
          <a:ext cx="3000000" cy="3000000"/>
        </p:xfrm>
        <a:graphic>
          <a:graphicData uri="http://schemas.openxmlformats.org/drawingml/2006/table">
            <a:tbl>
              <a:tblPr>
                <a:noFill/>
                <a:tableStyleId>{C9A400A1-D957-4105-BDC3-502248EC2364}</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school assembly as historical event. List a primary cause of the assembly followed by two secondary causes.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cause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Cause:</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Cause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Cause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5" name="Google Shape;175;p39"/>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6" name="Google Shape;176;p39"/>
          <p:cNvSpPr txBox="1"/>
          <p:nvPr/>
        </p:nvSpPr>
        <p:spPr>
          <a:xfrm>
            <a:off x="635250" y="3317963"/>
            <a:ext cx="2040900" cy="30240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cause of a historical event. This is never the only cause, but the evidence suggests it is the most significant.</a:t>
            </a:r>
            <a:endParaRPr sz="1700">
              <a:latin typeface="Inter"/>
              <a:ea typeface="Inter"/>
              <a:cs typeface="Inter"/>
              <a:sym typeface="Inter"/>
            </a:endParaRPr>
          </a:p>
        </p:txBody>
      </p:sp>
      <p:sp>
        <p:nvSpPr>
          <p:cNvPr id="177" name="Google Shape;177;p39"/>
          <p:cNvSpPr txBox="1"/>
          <p:nvPr/>
        </p:nvSpPr>
        <p:spPr>
          <a:xfrm>
            <a:off x="5515650" y="3670075"/>
            <a:ext cx="1621500" cy="1721400"/>
          </a:xfrm>
          <a:prstGeom prst="rect">
            <a:avLst/>
          </a:prstGeom>
          <a:no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
        <p:nvSpPr>
          <p:cNvPr id="178" name="Google Shape;178;p39"/>
          <p:cNvSpPr txBox="1"/>
          <p:nvPr/>
        </p:nvSpPr>
        <p:spPr>
          <a:xfrm>
            <a:off x="3144676" y="53825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causes,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179" name="Google Shape;179;p39"/>
          <p:cNvCxnSpPr/>
          <p:nvPr/>
        </p:nvCxnSpPr>
        <p:spPr>
          <a:xfrm flipH="1" rot="10800000">
            <a:off x="2920811" y="3785141"/>
            <a:ext cx="2350200" cy="6000"/>
          </a:xfrm>
          <a:prstGeom prst="straightConnector1">
            <a:avLst/>
          </a:prstGeom>
          <a:noFill/>
          <a:ln cap="flat" cmpd="sng" w="19050">
            <a:solidFill>
              <a:schemeClr val="dk2"/>
            </a:solidFill>
            <a:prstDash val="solid"/>
            <a:round/>
            <a:headEnd len="med" w="med" type="none"/>
            <a:tailEnd len="med" w="med" type="triangle"/>
          </a:ln>
        </p:spPr>
      </p:cxnSp>
      <p:cxnSp>
        <p:nvCxnSpPr>
          <p:cNvPr id="180" name="Google Shape;180;p39"/>
          <p:cNvCxnSpPr/>
          <p:nvPr/>
        </p:nvCxnSpPr>
        <p:spPr>
          <a:xfrm flipH="1" rot="10800000">
            <a:off x="2920811" y="5266169"/>
            <a:ext cx="2350200" cy="14400"/>
          </a:xfrm>
          <a:prstGeom prst="straightConnector1">
            <a:avLst/>
          </a:prstGeom>
          <a:noFill/>
          <a:ln cap="flat" cmpd="sng" w="19050">
            <a:solidFill>
              <a:schemeClr val="dk2"/>
            </a:solidFill>
            <a:prstDash val="solid"/>
            <a:round/>
            <a:headEnd len="med" w="med" type="none"/>
            <a:tailEnd len="med" w="med" type="triangle"/>
          </a:ln>
        </p:spPr>
      </p:cxnSp>
      <p:sp>
        <p:nvSpPr>
          <p:cNvPr id="181" name="Google Shape;181;p39"/>
          <p:cNvSpPr txBox="1"/>
          <p:nvPr/>
        </p:nvSpPr>
        <p:spPr>
          <a:xfrm>
            <a:off x="3144676" y="38931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causes behind it.</a:t>
            </a:r>
            <a:endParaRPr sz="1200">
              <a:latin typeface="Inter"/>
              <a:ea typeface="Inter"/>
              <a:cs typeface="Inter"/>
              <a:sym typeface="Inter"/>
            </a:endParaRPr>
          </a:p>
        </p:txBody>
      </p:sp>
      <p:sp>
        <p:nvSpPr>
          <p:cNvPr id="182" name="Google Shape;182;p39"/>
          <p:cNvSpPr txBox="1"/>
          <p:nvPr/>
        </p:nvSpPr>
        <p:spPr>
          <a:xfrm>
            <a:off x="3153450" y="30020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Causes</a:t>
            </a:r>
            <a:endParaRPr b="1">
              <a:latin typeface="Inter"/>
              <a:ea typeface="Inter"/>
              <a:cs typeface="Inter"/>
              <a:sym typeface="Inter"/>
            </a:endParaRPr>
          </a:p>
        </p:txBody>
      </p:sp>
      <p:sp>
        <p:nvSpPr>
          <p:cNvPr id="183" name="Google Shape;183;p39"/>
          <p:cNvSpPr txBox="1"/>
          <p:nvPr/>
        </p:nvSpPr>
        <p:spPr>
          <a:xfrm>
            <a:off x="635250" y="271982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How did we get here?</a:t>
            </a:r>
            <a:endParaRPr sz="1300">
              <a:latin typeface="Inter"/>
              <a:ea typeface="Inter"/>
              <a:cs typeface="Inter"/>
              <a:sym typeface="Inter"/>
            </a:endParaRPr>
          </a:p>
        </p:txBody>
      </p:sp>
      <p:pic>
        <p:nvPicPr>
          <p:cNvPr id="184" name="Google Shape;184;p39"/>
          <p:cNvPicPr preferRelativeResize="0"/>
          <p:nvPr/>
        </p:nvPicPr>
        <p:blipFill>
          <a:blip r:embed="rId5">
            <a:alphaModFix/>
          </a:blip>
          <a:stretch>
            <a:fillRect/>
          </a:stretch>
        </p:blipFill>
        <p:spPr>
          <a:xfrm>
            <a:off x="469050" y="1282587"/>
            <a:ext cx="1056525" cy="1056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pic>
        <p:nvPicPr>
          <p:cNvPr id="189" name="Google Shape;189;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0" name="Google Shape;190;p40"/>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191" name="Google Shape;191;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2" name="Google Shape;19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4" name="Google Shape;194;p40"/>
          <p:cNvSpPr txBox="1"/>
          <p:nvPr/>
        </p:nvSpPr>
        <p:spPr>
          <a:xfrm>
            <a:off x="664225" y="701281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195" name="Google Shape;195;p40"/>
          <p:cNvSpPr/>
          <p:nvPr/>
        </p:nvSpPr>
        <p:spPr>
          <a:xfrm>
            <a:off x="664225" y="574378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196" name="Google Shape;196;p40"/>
          <p:cNvSpPr txBox="1"/>
          <p:nvPr/>
        </p:nvSpPr>
        <p:spPr>
          <a:xfrm>
            <a:off x="2920025" y="701281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197" name="Google Shape;197;p40"/>
          <p:cNvSpPr txBox="1"/>
          <p:nvPr/>
        </p:nvSpPr>
        <p:spPr>
          <a:xfrm>
            <a:off x="5175825" y="701978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198" name="Google Shape;198;p40"/>
          <p:cNvCxnSpPr>
            <a:stCxn id="195" idx="2"/>
            <a:endCxn id="194" idx="0"/>
          </p:cNvCxnSpPr>
          <p:nvPr/>
        </p:nvCxnSpPr>
        <p:spPr>
          <a:xfrm flipH="1">
            <a:off x="1617775" y="643258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199" name="Google Shape;199;p40"/>
          <p:cNvCxnSpPr>
            <a:stCxn id="195" idx="2"/>
            <a:endCxn id="196" idx="0"/>
          </p:cNvCxnSpPr>
          <p:nvPr/>
        </p:nvCxnSpPr>
        <p:spPr>
          <a:xfrm>
            <a:off x="3873475" y="643258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200" name="Google Shape;200;p40"/>
          <p:cNvCxnSpPr>
            <a:stCxn id="195" idx="2"/>
            <a:endCxn id="197" idx="0"/>
          </p:cNvCxnSpPr>
          <p:nvPr/>
        </p:nvCxnSpPr>
        <p:spPr>
          <a:xfrm>
            <a:off x="3873475" y="643258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201" name="Google Shape;201;p40"/>
          <p:cNvSpPr txBox="1"/>
          <p:nvPr/>
        </p:nvSpPr>
        <p:spPr>
          <a:xfrm>
            <a:off x="1946475" y="1838425"/>
            <a:ext cx="5161800" cy="1282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202" name="Google Shape;202;p40"/>
          <p:cNvPicPr preferRelativeResize="0"/>
          <p:nvPr/>
        </p:nvPicPr>
        <p:blipFill>
          <a:blip r:embed="rId5">
            <a:alphaModFix/>
          </a:blip>
          <a:stretch>
            <a:fillRect/>
          </a:stretch>
        </p:blipFill>
        <p:spPr>
          <a:xfrm>
            <a:off x="664275" y="1838425"/>
            <a:ext cx="1282200" cy="1282200"/>
          </a:xfrm>
          <a:prstGeom prst="rect">
            <a:avLst/>
          </a:prstGeom>
          <a:noFill/>
          <a:ln>
            <a:noFill/>
          </a:ln>
        </p:spPr>
      </p:pic>
      <p:sp>
        <p:nvSpPr>
          <p:cNvPr id="203" name="Google Shape;203;p40"/>
          <p:cNvSpPr txBox="1"/>
          <p:nvPr/>
        </p:nvSpPr>
        <p:spPr>
          <a:xfrm>
            <a:off x="664225" y="346733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209" name="Google Shape;209;p41"/>
          <p:cNvSpPr txBox="1"/>
          <p:nvPr/>
        </p:nvSpPr>
        <p:spPr>
          <a:xfrm>
            <a:off x="1286275" y="5865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210" name="Google Shape;210;p41"/>
          <p:cNvSpPr/>
          <p:nvPr/>
        </p:nvSpPr>
        <p:spPr>
          <a:xfrm>
            <a:off x="1197025" y="2412819"/>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Social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How people lived and interacted with each other</a:t>
            </a:r>
            <a:endParaRPr sz="1200">
              <a:latin typeface="Inter"/>
              <a:ea typeface="Inter"/>
              <a:cs typeface="Inter"/>
              <a:sym typeface="Inter"/>
            </a:endParaRPr>
          </a:p>
        </p:txBody>
      </p:sp>
      <p:sp>
        <p:nvSpPr>
          <p:cNvPr id="211" name="Google Shape;211;p41"/>
          <p:cNvSpPr/>
          <p:nvPr/>
        </p:nvSpPr>
        <p:spPr>
          <a:xfrm>
            <a:off x="1197025" y="3183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Cultural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Beliefs, traditions, religion, and ways of life</a:t>
            </a:r>
            <a:endParaRPr sz="1200">
              <a:latin typeface="Inter"/>
              <a:ea typeface="Inter"/>
              <a:cs typeface="Inter"/>
              <a:sym typeface="Inter"/>
            </a:endParaRPr>
          </a:p>
        </p:txBody>
      </p:sp>
      <p:sp>
        <p:nvSpPr>
          <p:cNvPr id="212" name="Google Shape;212;p41"/>
          <p:cNvSpPr/>
          <p:nvPr/>
        </p:nvSpPr>
        <p:spPr>
          <a:xfrm>
            <a:off x="4032475" y="2412819"/>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Political</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How power and leadership were organized</a:t>
            </a:r>
            <a:endParaRPr sz="1200">
              <a:latin typeface="Inter"/>
              <a:ea typeface="Inter"/>
              <a:cs typeface="Inter"/>
              <a:sym typeface="Inter"/>
            </a:endParaRPr>
          </a:p>
        </p:txBody>
      </p:sp>
      <p:sp>
        <p:nvSpPr>
          <p:cNvPr id="213" name="Google Shape;213;p41"/>
          <p:cNvSpPr/>
          <p:nvPr/>
        </p:nvSpPr>
        <p:spPr>
          <a:xfrm>
            <a:off x="4032475" y="3183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200" u="sng">
                <a:latin typeface="Inter"/>
                <a:ea typeface="Inter"/>
                <a:cs typeface="Inter"/>
                <a:sym typeface="Inter"/>
              </a:rPr>
              <a:t>Economic</a:t>
            </a:r>
            <a:endParaRPr b="1" sz="1200" u="sng">
              <a:latin typeface="Inter"/>
              <a:ea typeface="Inter"/>
              <a:cs typeface="Inter"/>
              <a:sym typeface="Inter"/>
            </a:endParaRPr>
          </a:p>
          <a:p>
            <a:pPr indent="0" lvl="0" marL="0" rtl="0" algn="ctr">
              <a:lnSpc>
                <a:spcPct val="100000"/>
              </a:lnSpc>
              <a:spcBef>
                <a:spcPts val="0"/>
              </a:spcBef>
              <a:spcAft>
                <a:spcPts val="0"/>
              </a:spcAft>
              <a:buNone/>
            </a:pPr>
            <a:r>
              <a:rPr lang="en" sz="1200">
                <a:latin typeface="Inter"/>
                <a:ea typeface="Inter"/>
                <a:cs typeface="Inter"/>
                <a:sym typeface="Inter"/>
              </a:rPr>
              <a:t>Jobs, trade, farming, and use of resources</a:t>
            </a:r>
            <a:endParaRPr sz="1200">
              <a:latin typeface="Inter"/>
              <a:ea typeface="Inter"/>
              <a:cs typeface="Inter"/>
              <a:sym typeface="Inter"/>
            </a:endParaRPr>
          </a:p>
        </p:txBody>
      </p:sp>
      <p:sp>
        <p:nvSpPr>
          <p:cNvPr id="214" name="Google Shape;214;p41"/>
          <p:cNvSpPr txBox="1"/>
          <p:nvPr/>
        </p:nvSpPr>
        <p:spPr>
          <a:xfrm>
            <a:off x="375025" y="1608750"/>
            <a:ext cx="7035300" cy="6444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simplify finding useful information.</a:t>
            </a:r>
            <a:endParaRPr>
              <a:latin typeface="Halant"/>
              <a:ea typeface="Halant"/>
              <a:cs typeface="Halant"/>
              <a:sym typeface="Halant"/>
            </a:endParaRPr>
          </a:p>
        </p:txBody>
      </p:sp>
      <p:sp>
        <p:nvSpPr>
          <p:cNvPr id="215" name="Google Shape;215;p41"/>
          <p:cNvSpPr txBox="1"/>
          <p:nvPr/>
        </p:nvSpPr>
        <p:spPr>
          <a:xfrm>
            <a:off x="375025" y="39721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216" name="Google Shape;216;p41"/>
          <p:cNvCxnSpPr/>
          <p:nvPr/>
        </p:nvCxnSpPr>
        <p:spPr>
          <a:xfrm>
            <a:off x="466700" y="38907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217" name="Google Shape;217;p41"/>
          <p:cNvGraphicFramePr/>
          <p:nvPr/>
        </p:nvGraphicFramePr>
        <p:xfrm>
          <a:off x="466700" y="4542650"/>
          <a:ext cx="3000000" cy="3000000"/>
        </p:xfrm>
        <a:graphic>
          <a:graphicData uri="http://schemas.openxmlformats.org/drawingml/2006/table">
            <a:tbl>
              <a:tblPr>
                <a:noFill/>
                <a:tableStyleId>{C9A400A1-D957-4105-BDC3-502248EC2364}</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pic>
        <p:nvPicPr>
          <p:cNvPr id="218" name="Google Shape;218;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9" name="Google Shape;21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0" name="Google Shape;22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sp>
        <p:nvSpPr>
          <p:cNvPr id="225" name="Google Shape;225;p42"/>
          <p:cNvSpPr txBox="1"/>
          <p:nvPr/>
        </p:nvSpPr>
        <p:spPr>
          <a:xfrm>
            <a:off x="518700" y="5452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226" name="Google Shape;226;p42"/>
          <p:cNvGraphicFramePr/>
          <p:nvPr/>
        </p:nvGraphicFramePr>
        <p:xfrm>
          <a:off x="518700" y="1470950"/>
          <a:ext cx="3000000" cy="3000000"/>
        </p:xfrm>
        <a:graphic>
          <a:graphicData uri="http://schemas.openxmlformats.org/drawingml/2006/table">
            <a:tbl>
              <a:tblPr>
                <a:noFill/>
                <a:tableStyleId>{C9A400A1-D957-4105-BDC3-502248EC2364}</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227" name="Google Shape;227;p42"/>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228" name="Google Shape;228;p42"/>
          <p:cNvSpPr txBox="1"/>
          <p:nvPr/>
        </p:nvSpPr>
        <p:spPr>
          <a:xfrm>
            <a:off x="594900" y="5789375"/>
            <a:ext cx="1138200" cy="400200"/>
          </a:xfrm>
          <a:prstGeom prst="rect">
            <a:avLst/>
          </a:prstGeom>
          <a:noFill/>
          <a:ln cap="flat" cmpd="sng" w="19050">
            <a:solidFill>
              <a:srgbClr val="E95C3D"/>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29" name="Google Shape;229;p42"/>
          <p:cNvSpPr txBox="1"/>
          <p:nvPr/>
        </p:nvSpPr>
        <p:spPr>
          <a:xfrm>
            <a:off x="1846525" y="5255975"/>
            <a:ext cx="5407200" cy="13854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hypothetical search results. Read them carefully and determine which source is more trustworthy. </a:t>
            </a:r>
            <a:endParaRPr sz="1300">
              <a:solidFill>
                <a:schemeClr val="dk1"/>
              </a:solidFill>
              <a:latin typeface="Halant"/>
              <a:ea typeface="Halant"/>
              <a:cs typeface="Halant"/>
              <a:sym typeface="Halant"/>
            </a:endParaRPr>
          </a:p>
        </p:txBody>
      </p:sp>
      <p:sp>
        <p:nvSpPr>
          <p:cNvPr id="230" name="Google Shape;230;p42"/>
          <p:cNvSpPr/>
          <p:nvPr/>
        </p:nvSpPr>
        <p:spPr>
          <a:xfrm>
            <a:off x="581625" y="67456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231" name="Google Shape;231;p42"/>
          <p:cNvSpPr/>
          <p:nvPr/>
        </p:nvSpPr>
        <p:spPr>
          <a:xfrm>
            <a:off x="581625" y="79477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232" name="Google Shape;232;p42"/>
          <p:cNvSpPr txBox="1"/>
          <p:nvPr/>
        </p:nvSpPr>
        <p:spPr>
          <a:xfrm>
            <a:off x="4685125" y="67783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site is more trustworthy and why?</a:t>
            </a:r>
            <a:endParaRPr sz="1200">
              <a:solidFill>
                <a:schemeClr val="dk1"/>
              </a:solidFill>
              <a:latin typeface="Inter"/>
              <a:ea typeface="Inter"/>
              <a:cs typeface="Inter"/>
              <a:sym typeface="Inter"/>
            </a:endParaRPr>
          </a:p>
        </p:txBody>
      </p:sp>
      <p:sp>
        <p:nvSpPr>
          <p:cNvPr id="233" name="Google Shape;233;p42"/>
          <p:cNvSpPr txBox="1"/>
          <p:nvPr/>
        </p:nvSpPr>
        <p:spPr>
          <a:xfrm>
            <a:off x="325200" y="70938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234" name="Google Shape;234;p42"/>
          <p:cNvSpPr txBox="1"/>
          <p:nvPr/>
        </p:nvSpPr>
        <p:spPr>
          <a:xfrm>
            <a:off x="325200" y="8600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pic>
        <p:nvPicPr>
          <p:cNvPr id="235" name="Google Shape;235;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6" name="Google Shape;23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43"/>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243" name="Google Shape;243;p43"/>
          <p:cNvSpPr txBox="1"/>
          <p:nvPr/>
        </p:nvSpPr>
        <p:spPr>
          <a:xfrm>
            <a:off x="518775" y="564975"/>
            <a:ext cx="6735000" cy="7968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it’s time to start researching! Use your sub-questions to search and find facts about Ancient Egyptians and the influence of the Nile. Write bullet point notes under each of the 4 categories. Some sources have been provided to help you get started!</a:t>
            </a:r>
            <a:endParaRPr>
              <a:solidFill>
                <a:schemeClr val="dk1"/>
              </a:solidFill>
              <a:latin typeface="Halant"/>
              <a:ea typeface="Halant"/>
              <a:cs typeface="Halant"/>
              <a:sym typeface="Halant"/>
            </a:endParaRPr>
          </a:p>
        </p:txBody>
      </p:sp>
      <p:graphicFrame>
        <p:nvGraphicFramePr>
          <p:cNvPr id="244" name="Google Shape;244;p43"/>
          <p:cNvGraphicFramePr/>
          <p:nvPr/>
        </p:nvGraphicFramePr>
        <p:xfrm>
          <a:off x="330788" y="1414150"/>
          <a:ext cx="3000000" cy="3000000"/>
        </p:xfrm>
        <a:graphic>
          <a:graphicData uri="http://schemas.openxmlformats.org/drawingml/2006/table">
            <a:tbl>
              <a:tblPr>
                <a:noFill/>
                <a:tableStyleId>{C9A400A1-D957-4105-BDC3-502248EC2364}</a:tableStyleId>
              </a:tblPr>
              <a:tblGrid>
                <a:gridCol w="1133650"/>
                <a:gridCol w="1365825"/>
                <a:gridCol w="459892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100">
                        <a:solidFill>
                          <a:srgbClr val="E7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hlink"/>
                          </a:solidFill>
                          <a:latin typeface="Inter"/>
                          <a:ea typeface="Inter"/>
                          <a:cs typeface="Inter"/>
                          <a:sym typeface="Inter"/>
                          <a:hlinkClick r:id="rId6"/>
                        </a:rPr>
                        <a:t>World History Encyclopedia</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245" name="Google Shape;245;p43"/>
          <p:cNvPicPr preferRelativeResize="0"/>
          <p:nvPr/>
        </p:nvPicPr>
        <p:blipFill>
          <a:blip r:embed="rId7">
            <a:alphaModFix/>
          </a:blip>
          <a:stretch>
            <a:fillRect/>
          </a:stretch>
        </p:blipFill>
        <p:spPr>
          <a:xfrm>
            <a:off x="381544" y="9348271"/>
            <a:ext cx="431174" cy="431174"/>
          </a:xfrm>
          <a:prstGeom prst="rect">
            <a:avLst/>
          </a:prstGeom>
          <a:noFill/>
          <a:ln>
            <a:noFill/>
          </a:ln>
        </p:spPr>
      </p:pic>
      <p:sp>
        <p:nvSpPr>
          <p:cNvPr id="246" name="Google Shape;24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1" name="Shape 251"/>
        <p:cNvGrpSpPr/>
        <p:nvPr/>
      </p:nvGrpSpPr>
      <p:grpSpPr>
        <a:xfrm>
          <a:off x="0" y="0"/>
          <a:ext cx="0" cy="0"/>
          <a:chOff x="0" y="0"/>
          <a:chExt cx="0" cy="0"/>
        </a:xfrm>
      </p:grpSpPr>
      <p:cxnSp>
        <p:nvCxnSpPr>
          <p:cNvPr id="252" name="Google Shape;252;p44"/>
          <p:cNvCxnSpPr>
            <a:stCxn id="253" idx="3"/>
            <a:endCxn id="254"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255" name="Google Shape;255;p44"/>
          <p:cNvCxnSpPr>
            <a:stCxn id="253" idx="3"/>
            <a:endCxn id="256"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4"/>
          <p:cNvCxnSpPr>
            <a:stCxn id="253" idx="3"/>
            <a:endCxn id="258"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259" name="Google Shape;259;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260" name="Google Shape;260;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1" name="Google Shape;261;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2" name="Google Shape;262;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3" name="Google Shape;263;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64" name="Google Shape;264;p44"/>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53" name="Google Shape;253;p44"/>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Impact of the Nile River</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256" name="Google Shape;256;p44"/>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265" name="Google Shape;265;p44"/>
          <p:cNvSpPr txBox="1"/>
          <p:nvPr/>
        </p:nvSpPr>
        <p:spPr>
          <a:xfrm>
            <a:off x="3262725" y="1962950"/>
            <a:ext cx="15435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266" name="Google Shape;266;p44"/>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267" name="Google Shape;267;p44"/>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268" name="Google Shape;268;p44"/>
          <p:cNvSpPr txBox="1"/>
          <p:nvPr/>
        </p:nvSpPr>
        <p:spPr>
          <a:xfrm>
            <a:off x="453700" y="1815500"/>
            <a:ext cx="25527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 and explain the significance of each secondary effect.</a:t>
            </a:r>
            <a:endParaRPr i="1" sz="1200">
              <a:latin typeface="Plus Jakarta Sans"/>
              <a:ea typeface="Plus Jakarta Sans"/>
              <a:cs typeface="Plus Jakarta Sans"/>
              <a:sym typeface="Plus Jakarta Sans"/>
            </a:endParaRPr>
          </a:p>
        </p:txBody>
      </p:sp>
      <p:sp>
        <p:nvSpPr>
          <p:cNvPr id="258" name="Google Shape;258;p44"/>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254" name="Google Shape;254;p44"/>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269" name="Google Shape;269;p44"/>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pic>
        <p:nvPicPr>
          <p:cNvPr id="270" name="Google Shape;270;p44"/>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