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35C9618-B310-4EA6-8CC5-45C956CBC00C}">
  <a:tblStyle styleId="{735C9618-B310-4EA6-8CC5-45C956CBC00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ZtQu4ViMFnc7kUz9PmuFUIViZO04qOVYkM9R8MpZkK8/view" TargetMode="External"/><Relationship Id="rId10" Type="http://schemas.openxmlformats.org/officeDocument/2006/relationships/hyperlink" Target="https://docs.google.com/presentation/d/13MM-iIagpLg1qFuFf_rDiJ0PkZRV4r9RZFE6ZCUnXok/view" TargetMode="External"/><Relationship Id="rId13" Type="http://schemas.openxmlformats.org/officeDocument/2006/relationships/hyperlink" Target="https://docs.google.com/presentation/d/18e2Gu2jh8chdZwKtG3a58wZj7di8uDbrO9L8ragEMPU/view" TargetMode="External"/><Relationship Id="rId12" Type="http://schemas.openxmlformats.org/officeDocument/2006/relationships/hyperlink" Target="https://docs.google.com/presentation/d/1Ly3hY3B21n4b-hzZxqaOilAiypyQFQlDSNzaggHKgeM/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sBaeEwKJo5WabGLj5kNJqyEDHztoFwkFZBbLxiCsMWg/view" TargetMode="External"/><Relationship Id="rId15" Type="http://schemas.openxmlformats.org/officeDocument/2006/relationships/hyperlink" Target="https://docs.google.com/presentation/d/1HwxfhSMTJs_VQQjgj6tgjnkWWIPeSGuRWTtbcleK7l0/view" TargetMode="External"/><Relationship Id="rId14" Type="http://schemas.openxmlformats.org/officeDocument/2006/relationships/hyperlink" Target="https://docs.google.com/presentation/d/1l39FeGaS7CE16S4eVJaOXxrXqgC_-2dGXzpjWKptuPA/view" TargetMode="External"/><Relationship Id="rId17" Type="http://schemas.openxmlformats.org/officeDocument/2006/relationships/hyperlink" Target="https://docs.google.com/presentation/d/1sBaeEwKJo5WabGLj5kNJqyEDHztoFwkFZBbLxiCsMWg/view" TargetMode="External"/><Relationship Id="rId16" Type="http://schemas.openxmlformats.org/officeDocument/2006/relationships/hyperlink" Target="https://docs.google.com/presentation/d/1_EAtKvO-LV_aGJTZBbt71xefiodUGo0Q5c8As7ZJd94/view" TargetMode="External"/><Relationship Id="rId5" Type="http://schemas.openxmlformats.org/officeDocument/2006/relationships/hyperlink" Target="https://docs.google.com/presentation/d/1_EAtKvO-LV_aGJTZBbt71xefiodUGo0Q5c8As7ZJd94/view" TargetMode="External"/><Relationship Id="rId19" Type="http://schemas.openxmlformats.org/officeDocument/2006/relationships/hyperlink" Target="https://docs.google.com/presentation/d/1fmwhpzkW-JWJco3zPkKZRRqbFz8q5AxLlmcR26fyl3M/view" TargetMode="External"/><Relationship Id="rId6" Type="http://schemas.openxmlformats.org/officeDocument/2006/relationships/hyperlink" Target="https://docs.google.com/presentation/d/1fmwhpzkW-JWJco3zPkKZRRqbFz8q5AxLlmcR26fyl3M/edit?usp=sharing" TargetMode="External"/><Relationship Id="rId18" Type="http://schemas.openxmlformats.org/officeDocument/2006/relationships/hyperlink" Target="https://docs.google.com/presentation/d/1fmwhpzkW-JWJco3zPkKZRRqbFz8q5AxLlmcR26fyl3M/view" TargetMode="External"/><Relationship Id="rId7" Type="http://schemas.openxmlformats.org/officeDocument/2006/relationships/hyperlink" Target="https://docs.google.com/presentation/d/1fmwhpzkW-JWJco3zPkKZRRqbFz8q5AxLlmcR26fyl3M/edit?usp=sharing" TargetMode="External"/><Relationship Id="rId8" Type="http://schemas.openxmlformats.org/officeDocument/2006/relationships/hyperlink" Target="https://docs.google.com/presentation/d/1fmwhpzkW-JWJco3zPkKZRRqbFz8q5AxLlmcR26fyl3M/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3MM-iIagpLg1qFuFf_rDiJ0PkZRV4r9RZFE6ZCUnXok/view" TargetMode="External"/><Relationship Id="rId6" Type="http://schemas.openxmlformats.org/officeDocument/2006/relationships/hyperlink" Target="https://docs.google.com/presentation/d/1HwxfhSMTJs_VQQjgj6tgjnkWWIPeSGuRWTtbcleK7l0/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{735C9618-B310-4EA6-8CC5-45C956CBC00C}</a:tableStyleId>
              </a:tblPr>
              <a:tblGrid>
                <a:gridCol w="1633350"/>
                <a:gridCol w="4045800"/>
                <a:gridCol w="3669725"/>
              </a:tblGrid>
              <a:tr h="236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a:t>
                      </a:r>
                      <a:r>
                        <a:rPr b="1" lang="en" sz="1300">
                          <a:latin typeface="Inter"/>
                          <a:ea typeface="Inter"/>
                          <a:cs typeface="Inter"/>
                          <a:sym typeface="Inter"/>
                        </a:rPr>
                        <a:t>Introduction to Early Civilizations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8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inferences can be drawn about the values and lifestyles of early civilizations by analyzing their artifacts?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8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26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Introduction to Early Civilizations</a:t>
                      </a:r>
                      <a:r>
                        <a:rPr lang="en" sz="1200" u="sng">
                          <a:solidFill>
                            <a:schemeClr val="hlink"/>
                          </a:solidFill>
                          <a:latin typeface="Inter"/>
                          <a:ea typeface="Inter"/>
                          <a:cs typeface="Inter"/>
                          <a:sym typeface="Inter"/>
                          <a:hlinkClick r:id="rId7"/>
                        </a:rPr>
                        <a:t> </a:t>
                      </a:r>
                      <a:r>
                        <a:rPr lang="en" sz="1200" u="sng">
                          <a:solidFill>
                            <a:schemeClr val="hlink"/>
                          </a:solidFill>
                          <a:latin typeface="Inter"/>
                          <a:ea typeface="Inter"/>
                          <a:cs typeface="Inter"/>
                          <a:sym typeface="Inter"/>
                          <a:hlinkClick r:id="rId8"/>
                        </a:rPr>
                        <a:t>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Unit 3 Inquiry Journal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Introduction to Early Civilizations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3"/>
                        </a:rPr>
                        <a:t>Unit 3 Inquiry Journal </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4"/>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5"/>
                        </a:rPr>
                        <a:t>Gallery Work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8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River Valley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t>
                      </a:r>
                      <a:r>
                        <a:rPr lang="en" sz="1200">
                          <a:solidFill>
                            <a:schemeClr val="dk1"/>
                          </a:solidFill>
                          <a:latin typeface="Inter"/>
                          <a:ea typeface="Inter"/>
                          <a:cs typeface="Inter"/>
                          <a:sym typeface="Inter"/>
                        </a:rPr>
                        <a:t>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1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6"/>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8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Introduce Unit 3 to students and provide them time to </a:t>
                      </a:r>
                      <a:r>
                        <a:rPr lang="en" sz="1200">
                          <a:solidFill>
                            <a:schemeClr val="dk1"/>
                          </a:solidFill>
                          <a:latin typeface="Inter"/>
                          <a:ea typeface="Inter"/>
                          <a:cs typeface="Inter"/>
                          <a:sym typeface="Inter"/>
                        </a:rPr>
                        <a:t>preview the Topic 1 Supporting questions within the </a:t>
                      </a:r>
                      <a:r>
                        <a:rPr lang="en" sz="1200" u="sng">
                          <a:solidFill>
                            <a:schemeClr val="hlink"/>
                          </a:solidFill>
                          <a:latin typeface="Inter"/>
                          <a:ea typeface="Inter"/>
                          <a:cs typeface="Inter"/>
                          <a:sym typeface="Inter"/>
                          <a:hlinkClick r:id="rId17"/>
                        </a:rPr>
                        <a:t>Unit 3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53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Unit 3 using the </a:t>
                      </a:r>
                      <a:r>
                        <a:rPr lang="en" sz="1200" u="sng">
                          <a:solidFill>
                            <a:schemeClr val="hlink"/>
                          </a:solidFill>
                          <a:latin typeface="Inter"/>
                          <a:ea typeface="Inter"/>
                          <a:cs typeface="Inter"/>
                          <a:sym typeface="Inter"/>
                          <a:hlinkClick r:id="rId18"/>
                        </a:rPr>
                        <a:t>Introduction to Early Civilizations </a:t>
                      </a:r>
                      <a:r>
                        <a:rPr lang="en" sz="1200" u="sng">
                          <a:solidFill>
                            <a:schemeClr val="hlink"/>
                          </a:solidFill>
                          <a:latin typeface="Inter"/>
                          <a:ea typeface="Inter"/>
                          <a:cs typeface="Inter"/>
                          <a:sym typeface="Inter"/>
                          <a:hlinkClick r:id="rId19"/>
                        </a:rPr>
                        <a:t>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Unit 3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Unit 3 - Topic 1:  Supporting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introduction of Unit 3: Seeds of Civilization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3- Topic 1: Nile River Valley Civilizations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{735C9618-B310-4EA6-8CC5-45C956CBC00C}</a:tableStyleId>
              </a:tblPr>
              <a:tblGrid>
                <a:gridCol w="1673200"/>
                <a:gridCol w="4057350"/>
                <a:gridCol w="3702950"/>
              </a:tblGrid>
              <a:tr h="321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Intro to Early Civilizations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25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a:t>
                      </a:r>
                      <a:r>
                        <a:rPr lang="en" sz="1200">
                          <a:solidFill>
                            <a:schemeClr val="dk1"/>
                          </a:solidFill>
                          <a:latin typeface="Inter"/>
                          <a:ea typeface="Inter"/>
                          <a:cs typeface="Inter"/>
                          <a:sym typeface="Inter"/>
                        </a:rPr>
                        <a:t> students with a reminder about the skill of contextualization. Guide students through a reading that provides the context for the emergence of early civilizations. They will answer comprehension questions as they read and then should compare answers with a peer.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3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skill of contextualization (slide 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a:t>
                      </a:r>
                      <a:r>
                        <a:rPr lang="en" sz="1200" u="sng">
                          <a:solidFill>
                            <a:schemeClr val="hlink"/>
                          </a:solidFill>
                          <a:latin typeface="Inter"/>
                          <a:ea typeface="Inter"/>
                          <a:cs typeface="Inter"/>
                          <a:sym typeface="Inter"/>
                          <a:hlinkClick r:id="rId5"/>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reading and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pair up and compare responses, then debrief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Display map (slide 7) to show locations of early civilizations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“What is the Context? - Early Civilizations”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5967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a:t>
                      </a:r>
                      <a:r>
                        <a:rPr lang="en" sz="1200">
                          <a:latin typeface="Inter"/>
                          <a:ea typeface="Inter"/>
                          <a:cs typeface="Inter"/>
                          <a:sym typeface="Inter"/>
                        </a:rPr>
                        <a:t>tudents will engage in a broad analysis of each early civilization to learn about their characteristics through a Gallery Walk. (Students will do a closer deep dive into these </a:t>
                      </a:r>
                      <a:r>
                        <a:rPr lang="en" sz="1200">
                          <a:latin typeface="Inter"/>
                          <a:ea typeface="Inter"/>
                          <a:cs typeface="Inter"/>
                          <a:sym typeface="Inter"/>
                        </a:rPr>
                        <a:t>characteristics</a:t>
                      </a:r>
                      <a:r>
                        <a:rPr lang="en" sz="1200">
                          <a:latin typeface="Inter"/>
                          <a:ea typeface="Inter"/>
                          <a:cs typeface="Inter"/>
                          <a:sym typeface="Inter"/>
                        </a:rPr>
                        <a:t> throughout the unit.) Students will move through a gallery walk and fill out their page 2 of the student worksheet with their observations and inferences of each artifact. The teacher should model Source #1 for students and complete the first row of the </a:t>
                      </a:r>
                      <a:r>
                        <a:rPr lang="en" sz="1200">
                          <a:solidFill>
                            <a:schemeClr val="dk1"/>
                          </a:solidFill>
                          <a:latin typeface="Inter"/>
                          <a:ea typeface="Inter"/>
                          <a:cs typeface="Inter"/>
                          <a:sym typeface="Inter"/>
                        </a:rPr>
                        <a:t>worksheet</a:t>
                      </a:r>
                      <a:r>
                        <a:rPr lang="en" sz="1200">
                          <a:solidFill>
                            <a:schemeClr val="dk1"/>
                          </a:solidFill>
                          <a:latin typeface="Inter"/>
                          <a:ea typeface="Inter"/>
                          <a:cs typeface="Inter"/>
                          <a:sym typeface="Inter"/>
                        </a:rPr>
                        <a:t> </a:t>
                      </a:r>
                      <a:r>
                        <a:rPr lang="en" sz="1200">
                          <a:latin typeface="Inter"/>
                          <a:ea typeface="Inter"/>
                          <a:cs typeface="Inter"/>
                          <a:sym typeface="Inter"/>
                        </a:rPr>
                        <a:t>with students. Consider posting multiple versions of the gallery walk to limit the number of students congregating at each artifact.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19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Display (slide 8) or distribute Source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page 2</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observations and inferences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Post the </a:t>
                      </a:r>
                      <a:r>
                        <a:rPr lang="en" sz="1200" u="sng">
                          <a:solidFill>
                            <a:schemeClr val="hlink"/>
                          </a:solidFill>
                          <a:latin typeface="Inter"/>
                          <a:ea typeface="Inter"/>
                          <a:cs typeface="Inter"/>
                          <a:sym typeface="Inter"/>
                          <a:hlinkClick r:id="rId6"/>
                        </a:rPr>
                        <a:t>remaining sources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behavior and academic 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student progress and track timing</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the conclusion of the activity, prompt students to return to their seats and discuss the question on slide 10</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student answer document and discussion questions as a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the teacher’s model and complete the first row of page 2</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to artifacts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observations and inferences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Discuss question with peer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the </a:t>
                      </a:r>
                      <a:r>
                        <a:rPr lang="en" sz="1200">
                          <a:solidFill>
                            <a:schemeClr val="dk1"/>
                          </a:solidFill>
                          <a:latin typeface="Inter"/>
                          <a:ea typeface="Inter"/>
                          <a:cs typeface="Inter"/>
                          <a:sym typeface="Inter"/>
                        </a:rPr>
                        <a:t>class </a:t>
                      </a:r>
                      <a:r>
                        <a:rPr lang="en" sz="1200">
                          <a:solidFill>
                            <a:schemeClr val="dk1"/>
                          </a:solidFill>
                          <a:latin typeface="Inter"/>
                          <a:ea typeface="Inter"/>
                          <a:cs typeface="Inter"/>
                          <a:sym typeface="Inter"/>
                        </a:rPr>
                        <a:t>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{735C9618-B310-4EA6-8CC5-45C956CBC00C}</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a:t>
                      </a:r>
                      <a:r>
                        <a:rPr b="1" lang="en" sz="1300">
                          <a:solidFill>
                            <a:schemeClr val="dk1"/>
                          </a:solidFill>
                          <a:latin typeface="Inter"/>
                          <a:ea typeface="Inter"/>
                          <a:cs typeface="Inter"/>
                          <a:sym typeface="Inter"/>
                        </a:rPr>
                        <a:t>Intro to Early Civilizations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rgbClr val="000000"/>
                          </a:solidFill>
                          <a:latin typeface="Inter"/>
                          <a:ea typeface="Inter"/>
                          <a:cs typeface="Inter"/>
                          <a:sym typeface="Inter"/>
                        </a:rPr>
                        <a:t> in which they reflect on their learnings from the day by engaging in a </a:t>
                      </a:r>
                      <a:r>
                        <a:rPr lang="en" sz="1200">
                          <a:latin typeface="Inter"/>
                          <a:ea typeface="Inter"/>
                          <a:cs typeface="Inter"/>
                          <a:sym typeface="Inter"/>
                        </a:rPr>
                        <a:t>quickwrite </a:t>
                      </a:r>
                      <a:r>
                        <a:rPr lang="en" sz="1200">
                          <a:latin typeface="Inter"/>
                          <a:ea typeface="Inter"/>
                          <a:cs typeface="Inter"/>
                          <a:sym typeface="Inter"/>
                        </a:rPr>
                        <a:t>activity</a:t>
                      </a:r>
                      <a:r>
                        <a:rPr lang="en" sz="1200">
                          <a:latin typeface="Inter"/>
                          <a:ea typeface="Inter"/>
                          <a:cs typeface="Inter"/>
                          <a:sym typeface="Inter"/>
                        </a:rPr>
                        <a:t> based on one of the artifacts examined in today’s gallery walk.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Exit Ticket and provide instructions for the quickwrite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prompt in 3-5 </a:t>
                      </a:r>
                      <a:r>
                        <a:rPr lang="en" sz="1200">
                          <a:latin typeface="Inter"/>
                          <a:ea typeface="Inter"/>
                          <a:cs typeface="Inter"/>
                          <a:sym typeface="Inter"/>
                        </a:rPr>
                        <a:t>sentences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119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1.13 Analyze the geographical and environmental factors that encouraged human communities to organize into complex states and adopt approaches to procure resources, including pastoral nomadism and other non-agricultural approaches.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1.14 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