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10058400" cx="7772400"/>
  <p:notesSz cx="6858000" cy="9144000"/>
  <p:embeddedFontLst>
    <p:embeddedFont>
      <p:font typeface="Halant"/>
      <p:regular r:id="rId19"/>
      <p:bold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
      <p:font typeface="Work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7F00899-1BAB-442F-96BA-D0F65ED9ED84}">
  <a:tblStyle styleId="{17F00899-1BAB-442F-96BA-D0F65ED9ED8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5.xml"/><Relationship Id="rId33" Type="http://schemas.openxmlformats.org/officeDocument/2006/relationships/font" Target="fonts/WorkSans-regular.fntdata"/><Relationship Id="rId10" Type="http://schemas.openxmlformats.org/officeDocument/2006/relationships/slide" Target="slides/slide4.xml"/><Relationship Id="rId32" Type="http://schemas.openxmlformats.org/officeDocument/2006/relationships/font" Target="fonts/PlusJakartaSansMedium-boldItalic.fntdata"/><Relationship Id="rId13" Type="http://schemas.openxmlformats.org/officeDocument/2006/relationships/slide" Target="slides/slide7.xml"/><Relationship Id="rId35" Type="http://schemas.openxmlformats.org/officeDocument/2006/relationships/font" Target="fonts/WorkSans-italic.fntdata"/><Relationship Id="rId12" Type="http://schemas.openxmlformats.org/officeDocument/2006/relationships/slide" Target="slides/slide6.xml"/><Relationship Id="rId34" Type="http://schemas.openxmlformats.org/officeDocument/2006/relationships/font" Target="fonts/WorkSans-bold.fntdata"/><Relationship Id="rId15" Type="http://schemas.openxmlformats.org/officeDocument/2006/relationships/slide" Target="slides/slide9.xml"/><Relationship Id="rId14" Type="http://schemas.openxmlformats.org/officeDocument/2006/relationships/slide" Target="slides/slide8.xml"/><Relationship Id="rId36" Type="http://schemas.openxmlformats.org/officeDocument/2006/relationships/font" Target="fonts/WorkSans-bold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6cc432a1e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6cc432a1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66f8a0e7ac_0_2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66f8a0e7ac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66f8a0e7ac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366f8a0e7ac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66f8a0e7ac_0_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366f8a0e7ac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61bb2bf216_2_10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61bb2bf216_2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1bb2bf216_2_115: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1bb2bf216_2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66a995f19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66a995f19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66a995f19a_0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66a995f19a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66a995f19a_0_1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66a995f19a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66f8a0e7ac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66f8a0e7a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66f8a0e7ac_0_11: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66f8a0e7a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66f8a0e7ac_0_93: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66f8a0e7ac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56" name="Google Shape;56;p13"/>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434450" y="575425"/>
          <a:ext cx="3000000" cy="3000000"/>
        </p:xfrm>
        <a:graphic>
          <a:graphicData uri="http://schemas.openxmlformats.org/drawingml/2006/table">
            <a:tbl>
              <a:tblPr>
                <a:noFill/>
                <a:tableStyleId>{17F00899-1BAB-442F-96BA-D0F65ED9ED84}</a:tableStyleId>
              </a:tblPr>
              <a:tblGrid>
                <a:gridCol w="6903600"/>
              </a:tblGrid>
              <a:tr h="256725">
                <a:tc>
                  <a:txBody>
                    <a:bodyPr/>
                    <a:lstStyle/>
                    <a:p>
                      <a:pPr indent="0" lvl="0" marL="0" rtl="0" algn="l">
                        <a:spcBef>
                          <a:spcPts val="0"/>
                        </a:spcBef>
                        <a:spcAft>
                          <a:spcPts val="0"/>
                        </a:spcAft>
                        <a:buNone/>
                      </a:pPr>
                      <a:r>
                        <a:rPr lang="en" sz="1200">
                          <a:latin typeface="Halant"/>
                          <a:ea typeface="Halant"/>
                          <a:cs typeface="Halant"/>
                          <a:sym typeface="Halant"/>
                        </a:rPr>
                        <a:t>Source: Modification of work “Political Middle East” by CIA/The World Factbook, Public Domain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pic>
        <p:nvPicPr>
          <p:cNvPr id="59" name="Google Shape;59;p13"/>
          <p:cNvPicPr preferRelativeResize="0"/>
          <p:nvPr/>
        </p:nvPicPr>
        <p:blipFill>
          <a:blip r:embed="rId4">
            <a:alphaModFix/>
          </a:blip>
          <a:stretch>
            <a:fillRect/>
          </a:stretch>
        </p:blipFill>
        <p:spPr>
          <a:xfrm>
            <a:off x="1801925" y="1150700"/>
            <a:ext cx="4168650" cy="5558224"/>
          </a:xfrm>
          <a:prstGeom prst="rect">
            <a:avLst/>
          </a:prstGeom>
          <a:noFill/>
          <a:ln>
            <a:noFill/>
          </a:ln>
        </p:spPr>
      </p:pic>
      <p:sp>
        <p:nvSpPr>
          <p:cNvPr id="60" name="Google Shape;60;p13"/>
          <p:cNvSpPr txBox="1"/>
          <p:nvPr/>
        </p:nvSpPr>
        <p:spPr>
          <a:xfrm>
            <a:off x="487100" y="6883725"/>
            <a:ext cx="6798300" cy="164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The traditional southern boundary of Ancient Egypt was the first cataract of the Nile. Africa’s ancient Kingdom of Kush originated to the south of Upper Egypt in the northern (lower) part of Nubia. This is the area that today straddles the border between Egypt and Sudan. In later centuries, the Kingdom of Kush moved its center farther south into southern (upper) Nubia. </a:t>
            </a:r>
            <a:endParaRPr sz="1200">
              <a:latin typeface="Inter"/>
              <a:ea typeface="Inter"/>
              <a:cs typeface="Inter"/>
              <a:sym typeface="Inter"/>
            </a:endParaRPr>
          </a:p>
        </p:txBody>
      </p:sp>
      <p:sp>
        <p:nvSpPr>
          <p:cNvPr id="61" name="Google Shape;61;p13"/>
          <p:cNvSpPr txBox="1"/>
          <p:nvPr/>
        </p:nvSpPr>
        <p:spPr>
          <a:xfrm>
            <a:off x="416625" y="8050418"/>
            <a:ext cx="6903600" cy="13344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source, what is one specific way the Nile helped the development of Kush?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sp>
        <p:nvSpPr>
          <p:cNvPr id="185" name="Google Shape;185;p22"/>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186" name="Google Shape;186;p22"/>
          <p:cNvPicPr preferRelativeResize="0"/>
          <p:nvPr/>
        </p:nvPicPr>
        <p:blipFill>
          <a:blip r:embed="rId3">
            <a:alphaModFix/>
          </a:blip>
          <a:stretch>
            <a:fillRect/>
          </a:stretch>
        </p:blipFill>
        <p:spPr>
          <a:xfrm>
            <a:off x="216272" y="74497"/>
            <a:ext cx="1056536" cy="438114"/>
          </a:xfrm>
          <a:prstGeom prst="rect">
            <a:avLst/>
          </a:prstGeom>
          <a:noFill/>
          <a:ln>
            <a:noFill/>
          </a:ln>
        </p:spPr>
      </p:pic>
      <p:sp>
        <p:nvSpPr>
          <p:cNvPr id="187" name="Google Shape;187;p22"/>
          <p:cNvSpPr txBox="1"/>
          <p:nvPr/>
        </p:nvSpPr>
        <p:spPr>
          <a:xfrm>
            <a:off x="5582841"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22"/>
          <p:cNvSpPr txBox="1"/>
          <p:nvPr/>
        </p:nvSpPr>
        <p:spPr>
          <a:xfrm>
            <a:off x="5187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189" name="Google Shape;189;p22"/>
          <p:cNvSpPr/>
          <p:nvPr/>
        </p:nvSpPr>
        <p:spPr>
          <a:xfrm>
            <a:off x="518700" y="2161425"/>
            <a:ext cx="6784525"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190" name="Google Shape;190;p22"/>
          <p:cNvSpPr txBox="1"/>
          <p:nvPr/>
        </p:nvSpPr>
        <p:spPr>
          <a:xfrm>
            <a:off x="27745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191" name="Google Shape;191;p22"/>
          <p:cNvSpPr txBox="1"/>
          <p:nvPr/>
        </p:nvSpPr>
        <p:spPr>
          <a:xfrm>
            <a:off x="5030350" y="3236320"/>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192" name="Google Shape;192;p22"/>
          <p:cNvCxnSpPr>
            <a:stCxn id="189" idx="2"/>
            <a:endCxn id="188" idx="0"/>
          </p:cNvCxnSpPr>
          <p:nvPr/>
        </p:nvCxnSpPr>
        <p:spPr>
          <a:xfrm flipH="1">
            <a:off x="1472263" y="2850225"/>
            <a:ext cx="2438700" cy="379200"/>
          </a:xfrm>
          <a:prstGeom prst="straightConnector1">
            <a:avLst/>
          </a:prstGeom>
          <a:noFill/>
          <a:ln cap="flat" cmpd="sng" w="9525">
            <a:solidFill>
              <a:schemeClr val="dk2"/>
            </a:solidFill>
            <a:prstDash val="solid"/>
            <a:round/>
            <a:headEnd len="med" w="med" type="none"/>
            <a:tailEnd len="med" w="med" type="triangle"/>
          </a:ln>
        </p:spPr>
      </p:cxnSp>
      <p:cxnSp>
        <p:nvCxnSpPr>
          <p:cNvPr id="193" name="Google Shape;193;p22"/>
          <p:cNvCxnSpPr>
            <a:stCxn id="189" idx="2"/>
            <a:endCxn id="190" idx="0"/>
          </p:cNvCxnSpPr>
          <p:nvPr/>
        </p:nvCxnSpPr>
        <p:spPr>
          <a:xfrm flipH="1">
            <a:off x="3727963" y="2850225"/>
            <a:ext cx="183000" cy="379200"/>
          </a:xfrm>
          <a:prstGeom prst="straightConnector1">
            <a:avLst/>
          </a:prstGeom>
          <a:noFill/>
          <a:ln cap="flat" cmpd="sng" w="9525">
            <a:solidFill>
              <a:schemeClr val="dk2"/>
            </a:solidFill>
            <a:prstDash val="solid"/>
            <a:round/>
            <a:headEnd len="med" w="med" type="none"/>
            <a:tailEnd len="med" w="med" type="triangle"/>
          </a:ln>
        </p:spPr>
      </p:cxnSp>
      <p:cxnSp>
        <p:nvCxnSpPr>
          <p:cNvPr id="194" name="Google Shape;194;p22"/>
          <p:cNvCxnSpPr>
            <a:stCxn id="189" idx="2"/>
            <a:endCxn id="191" idx="0"/>
          </p:cNvCxnSpPr>
          <p:nvPr/>
        </p:nvCxnSpPr>
        <p:spPr>
          <a:xfrm>
            <a:off x="3910963" y="2850225"/>
            <a:ext cx="2072700" cy="386100"/>
          </a:xfrm>
          <a:prstGeom prst="straightConnector1">
            <a:avLst/>
          </a:prstGeom>
          <a:noFill/>
          <a:ln cap="flat" cmpd="sng" w="9525">
            <a:solidFill>
              <a:schemeClr val="dk2"/>
            </a:solidFill>
            <a:prstDash val="solid"/>
            <a:round/>
            <a:headEnd len="med" w="med" type="none"/>
            <a:tailEnd len="med" w="med" type="triangle"/>
          </a:ln>
        </p:spPr>
      </p:cxnSp>
      <p:sp>
        <p:nvSpPr>
          <p:cNvPr id="195" name="Google Shape;195;p22"/>
          <p:cNvSpPr txBox="1"/>
          <p:nvPr/>
        </p:nvSpPr>
        <p:spPr>
          <a:xfrm>
            <a:off x="1904425" y="1093450"/>
            <a:ext cx="5398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A </a:t>
            </a:r>
            <a:r>
              <a:rPr b="1" lang="en">
                <a:solidFill>
                  <a:schemeClr val="dk1"/>
                </a:solidFill>
                <a:latin typeface="Halant"/>
                <a:ea typeface="Halant"/>
                <a:cs typeface="Halant"/>
                <a:sym typeface="Halant"/>
              </a:rPr>
              <a:t>thesis </a:t>
            </a:r>
            <a:r>
              <a:rPr lang="en">
                <a:solidFill>
                  <a:schemeClr val="dk1"/>
                </a:solidFill>
                <a:latin typeface="Halant"/>
                <a:ea typeface="Halant"/>
                <a:cs typeface="Halant"/>
                <a:sym typeface="Halant"/>
              </a:rPr>
              <a:t>is a clear, one-sentence answer to a question or prompt. It tells the reader your main idea or argument and gives a preview of the reasons you will explain in your writing. It usually comes at the end of the introduction.</a:t>
            </a:r>
            <a:endParaRPr>
              <a:latin typeface="Halant"/>
              <a:ea typeface="Halant"/>
              <a:cs typeface="Halant"/>
              <a:sym typeface="Halant"/>
            </a:endParaRPr>
          </a:p>
        </p:txBody>
      </p:sp>
      <p:sp>
        <p:nvSpPr>
          <p:cNvPr id="196" name="Google Shape;196;p22"/>
          <p:cNvSpPr txBox="1"/>
          <p:nvPr/>
        </p:nvSpPr>
        <p:spPr>
          <a:xfrm>
            <a:off x="349644" y="64767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97" name="Google Shape;197;p22"/>
          <p:cNvSpPr txBox="1"/>
          <p:nvPr/>
        </p:nvSpPr>
        <p:spPr>
          <a:xfrm>
            <a:off x="518750" y="5407275"/>
            <a:ext cx="1906800" cy="9624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1:  Breakdown the prompt. Underline the task and circle key terms to focus on in your response/</a:t>
            </a:r>
            <a:endParaRPr b="1" sz="1100">
              <a:solidFill>
                <a:srgbClr val="FCFCFC"/>
              </a:solidFill>
              <a:latin typeface="Inter"/>
              <a:ea typeface="Inter"/>
              <a:cs typeface="Inter"/>
              <a:sym typeface="Inter"/>
            </a:endParaRPr>
          </a:p>
        </p:txBody>
      </p:sp>
      <p:sp>
        <p:nvSpPr>
          <p:cNvPr id="198" name="Google Shape;198;p22"/>
          <p:cNvSpPr txBox="1"/>
          <p:nvPr/>
        </p:nvSpPr>
        <p:spPr>
          <a:xfrm>
            <a:off x="518750" y="6555350"/>
            <a:ext cx="1906800" cy="10887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2: Make a defensible claim! Write a sentence that clearly states your opinion and answers the prompt.</a:t>
            </a:r>
            <a:endParaRPr b="1" sz="1100">
              <a:solidFill>
                <a:srgbClr val="FCFCFC"/>
              </a:solidFill>
              <a:latin typeface="Inter"/>
              <a:ea typeface="Inter"/>
              <a:cs typeface="Inter"/>
              <a:sym typeface="Inter"/>
            </a:endParaRPr>
          </a:p>
        </p:txBody>
      </p:sp>
      <p:sp>
        <p:nvSpPr>
          <p:cNvPr id="199" name="Google Shape;199;p22"/>
          <p:cNvSpPr txBox="1"/>
          <p:nvPr/>
        </p:nvSpPr>
        <p:spPr>
          <a:xfrm>
            <a:off x="518750" y="7741425"/>
            <a:ext cx="1906800" cy="1000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3: Add a line of reasoning(s). List 2–3 reasons why you believe this.</a:t>
            </a:r>
            <a:endParaRPr b="1" sz="1100">
              <a:solidFill>
                <a:srgbClr val="FCFCFC"/>
              </a:solidFill>
              <a:latin typeface="Inter"/>
              <a:ea typeface="Inter"/>
              <a:cs typeface="Inter"/>
              <a:sym typeface="Inter"/>
            </a:endParaRPr>
          </a:p>
        </p:txBody>
      </p:sp>
      <p:sp>
        <p:nvSpPr>
          <p:cNvPr id="200" name="Google Shape;200;p22"/>
          <p:cNvSpPr txBox="1"/>
          <p:nvPr/>
        </p:nvSpPr>
        <p:spPr>
          <a:xfrm>
            <a:off x="518750" y="8927500"/>
            <a:ext cx="1906800" cy="868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4:  Now put it all together into one sentence.</a:t>
            </a:r>
            <a:endParaRPr b="1" sz="1100">
              <a:solidFill>
                <a:srgbClr val="FCFCFC"/>
              </a:solidFill>
              <a:latin typeface="Inter"/>
              <a:ea typeface="Inter"/>
              <a:cs typeface="Inter"/>
              <a:sym typeface="Inter"/>
            </a:endParaRPr>
          </a:p>
        </p:txBody>
      </p:sp>
      <p:sp>
        <p:nvSpPr>
          <p:cNvPr id="201" name="Google Shape;201;p22"/>
          <p:cNvSpPr txBox="1"/>
          <p:nvPr/>
        </p:nvSpPr>
        <p:spPr>
          <a:xfrm>
            <a:off x="3993750" y="5283975"/>
            <a:ext cx="3576600" cy="5541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To what extent should schools require students to wear uniforms?</a:t>
            </a:r>
            <a:endParaRPr sz="1200">
              <a:latin typeface="Inter"/>
              <a:ea typeface="Inter"/>
              <a:cs typeface="Inter"/>
              <a:sym typeface="Inter"/>
            </a:endParaRPr>
          </a:p>
        </p:txBody>
      </p:sp>
      <p:sp>
        <p:nvSpPr>
          <p:cNvPr id="202" name="Google Shape;202;p22"/>
          <p:cNvSpPr txBox="1"/>
          <p:nvPr/>
        </p:nvSpPr>
        <p:spPr>
          <a:xfrm>
            <a:off x="2755513" y="5407275"/>
            <a:ext cx="1138200" cy="3075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Example</a:t>
            </a:r>
            <a:endParaRPr b="1" sz="1300">
              <a:latin typeface="Plus Jakarta Sans"/>
              <a:ea typeface="Plus Jakarta Sans"/>
              <a:cs typeface="Plus Jakarta Sans"/>
              <a:sym typeface="Plus Jakarta Sans"/>
            </a:endParaRPr>
          </a:p>
        </p:txBody>
      </p:sp>
      <p:cxnSp>
        <p:nvCxnSpPr>
          <p:cNvPr id="203" name="Google Shape;203;p22"/>
          <p:cNvCxnSpPr/>
          <p:nvPr/>
        </p:nvCxnSpPr>
        <p:spPr>
          <a:xfrm>
            <a:off x="2591975" y="5336425"/>
            <a:ext cx="0" cy="4546500"/>
          </a:xfrm>
          <a:prstGeom prst="straightConnector1">
            <a:avLst/>
          </a:prstGeom>
          <a:noFill/>
          <a:ln cap="flat" cmpd="sng" w="19050">
            <a:solidFill>
              <a:schemeClr val="dk1"/>
            </a:solidFill>
            <a:prstDash val="solid"/>
            <a:round/>
            <a:headEnd len="med" w="med" type="none"/>
            <a:tailEnd len="med" w="med" type="none"/>
          </a:ln>
        </p:spPr>
      </p:cxnSp>
      <p:sp>
        <p:nvSpPr>
          <p:cNvPr id="204" name="Google Shape;204;p22"/>
          <p:cNvSpPr/>
          <p:nvPr/>
        </p:nvSpPr>
        <p:spPr>
          <a:xfrm>
            <a:off x="4435675" y="6138250"/>
            <a:ext cx="6783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5" name="Google Shape;205;p22"/>
          <p:cNvSpPr/>
          <p:nvPr/>
        </p:nvSpPr>
        <p:spPr>
          <a:xfrm>
            <a:off x="2758400" y="6352775"/>
            <a:ext cx="981000" cy="1857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6" name="Google Shape;206;p22"/>
          <p:cNvSpPr/>
          <p:nvPr/>
        </p:nvSpPr>
        <p:spPr>
          <a:xfrm>
            <a:off x="5703475" y="6141739"/>
            <a:ext cx="7620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7" name="Google Shape;207;p22"/>
          <p:cNvSpPr txBox="1"/>
          <p:nvPr/>
        </p:nvSpPr>
        <p:spPr>
          <a:xfrm>
            <a:off x="2755525" y="6073025"/>
            <a:ext cx="4814700" cy="74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u="sng">
                <a:solidFill>
                  <a:schemeClr val="dk1"/>
                </a:solidFill>
                <a:latin typeface="Inter"/>
                <a:ea typeface="Inter"/>
                <a:cs typeface="Inter"/>
                <a:sym typeface="Inter"/>
              </a:rPr>
              <a:t>To what extent</a:t>
            </a:r>
            <a:r>
              <a:rPr lang="en" sz="1200">
                <a:solidFill>
                  <a:schemeClr val="dk1"/>
                </a:solidFill>
                <a:latin typeface="Inter"/>
                <a:ea typeface="Inter"/>
                <a:cs typeface="Inter"/>
                <a:sym typeface="Inter"/>
              </a:rPr>
              <a:t> should  schools  require  students  to wear uniforms?</a:t>
            </a:r>
            <a:endParaRPr sz="1800">
              <a:solidFill>
                <a:schemeClr val="dk2"/>
              </a:solidFill>
            </a:endParaRPr>
          </a:p>
        </p:txBody>
      </p:sp>
      <p:sp>
        <p:nvSpPr>
          <p:cNvPr id="208" name="Google Shape;208;p22"/>
          <p:cNvSpPr txBox="1"/>
          <p:nvPr/>
        </p:nvSpPr>
        <p:spPr>
          <a:xfrm>
            <a:off x="4313650" y="6555350"/>
            <a:ext cx="3340200" cy="745200"/>
          </a:xfrm>
          <a:prstGeom prst="rect">
            <a:avLst/>
          </a:prstGeom>
          <a:solidFill>
            <a:srgbClr val="F4CCCC"/>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Halant"/>
                <a:ea typeface="Halant"/>
                <a:cs typeface="Halant"/>
                <a:sym typeface="Halant"/>
              </a:rPr>
              <a:t>This phrase wants you to make a judgment about how strongly or under what conditions something should happen. Think of it as asking: "How much should this be true? Always? Sometimes? Rarely? Not at all?"</a:t>
            </a:r>
            <a:endParaRPr sz="1000">
              <a:solidFill>
                <a:schemeClr val="dk1"/>
              </a:solidFill>
              <a:latin typeface="Halant"/>
              <a:ea typeface="Halant"/>
              <a:cs typeface="Halant"/>
              <a:sym typeface="Halant"/>
            </a:endParaRPr>
          </a:p>
        </p:txBody>
      </p:sp>
      <p:cxnSp>
        <p:nvCxnSpPr>
          <p:cNvPr id="209" name="Google Shape;209;p22"/>
          <p:cNvCxnSpPr>
            <a:endCxn id="208" idx="1"/>
          </p:cNvCxnSpPr>
          <p:nvPr/>
        </p:nvCxnSpPr>
        <p:spPr>
          <a:xfrm flipH="1" rot="-5400000">
            <a:off x="3800050" y="6414350"/>
            <a:ext cx="535500" cy="491700"/>
          </a:xfrm>
          <a:prstGeom prst="bentConnector2">
            <a:avLst/>
          </a:prstGeom>
          <a:noFill/>
          <a:ln cap="flat" cmpd="sng" w="19050">
            <a:solidFill>
              <a:schemeClr val="dk1"/>
            </a:solidFill>
            <a:prstDash val="solid"/>
            <a:round/>
            <a:headEnd len="med" w="med" type="none"/>
            <a:tailEnd len="med" w="med" type="none"/>
          </a:ln>
        </p:spPr>
      </p:cxnSp>
      <p:sp>
        <p:nvSpPr>
          <p:cNvPr id="210" name="Google Shape;210;p22"/>
          <p:cNvSpPr txBox="1"/>
          <p:nvPr/>
        </p:nvSpPr>
        <p:spPr>
          <a:xfrm>
            <a:off x="2758400" y="7429988"/>
            <a:ext cx="4711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Thesis: Even though uniforms can limit students’ ability to express their individuality, schools should require students to wear uniforms in most situations because uniforms reduce peer pressure, increase focus, and create a stronger sense of school community.</a:t>
            </a:r>
            <a:endParaRPr sz="1200">
              <a:solidFill>
                <a:schemeClr val="dk1"/>
              </a:solidFill>
              <a:latin typeface="Inter"/>
              <a:ea typeface="Inter"/>
              <a:cs typeface="Inter"/>
              <a:sym typeface="Inter"/>
            </a:endParaRPr>
          </a:p>
        </p:txBody>
      </p:sp>
      <p:sp>
        <p:nvSpPr>
          <p:cNvPr id="211" name="Google Shape;211;p22"/>
          <p:cNvSpPr txBox="1"/>
          <p:nvPr/>
        </p:nvSpPr>
        <p:spPr>
          <a:xfrm>
            <a:off x="2806975" y="8559925"/>
            <a:ext cx="4565100" cy="1323000"/>
          </a:xfrm>
          <a:prstGeom prst="rect">
            <a:avLst/>
          </a:prstGeom>
          <a:solidFill>
            <a:schemeClr val="lt2"/>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Defensible claim:</a:t>
            </a:r>
            <a:r>
              <a:rPr lang="en" sz="1200">
                <a:solidFill>
                  <a:schemeClr val="dk1"/>
                </a:solidFill>
                <a:latin typeface="Inter"/>
                <a:ea typeface="Inter"/>
                <a:cs typeface="Inter"/>
                <a:sym typeface="Inter"/>
              </a:rPr>
              <a:t> Schools should require students to wear uniforms in </a:t>
            </a:r>
            <a:r>
              <a:rPr lang="en" sz="1200" u="sng">
                <a:solidFill>
                  <a:schemeClr val="dk1"/>
                </a:solidFill>
                <a:latin typeface="Inter"/>
                <a:ea typeface="Inter"/>
                <a:cs typeface="Inter"/>
                <a:sym typeface="Inter"/>
              </a:rPr>
              <a:t>most</a:t>
            </a:r>
            <a:r>
              <a:rPr lang="en" sz="1200">
                <a:solidFill>
                  <a:schemeClr val="dk1"/>
                </a:solidFill>
                <a:latin typeface="Inter"/>
                <a:ea typeface="Inter"/>
                <a:cs typeface="Inter"/>
                <a:sym typeface="Inter"/>
              </a:rPr>
              <a:t> situations….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Line of Reasoning(s):</a:t>
            </a:r>
            <a:r>
              <a:rPr lang="en" sz="1200">
                <a:solidFill>
                  <a:schemeClr val="dk1"/>
                </a:solidFill>
                <a:latin typeface="Inter"/>
                <a:ea typeface="Inter"/>
                <a:cs typeface="Inter"/>
                <a:sym typeface="Inter"/>
              </a:rPr>
              <a:t> …because uniforms reduce peer pressure, increase focus, and create a stronger sense of school community.</a:t>
            </a:r>
            <a:endParaRPr sz="1200">
              <a:solidFill>
                <a:schemeClr val="dk1"/>
              </a:solidFill>
              <a:latin typeface="Inter"/>
              <a:ea typeface="Inter"/>
              <a:cs typeface="Inter"/>
              <a:sym typeface="Inter"/>
            </a:endParaRPr>
          </a:p>
        </p:txBody>
      </p:sp>
      <p:pic>
        <p:nvPicPr>
          <p:cNvPr id="212" name="Google Shape;212;p22" title="Copy of DC Project.png"/>
          <p:cNvPicPr preferRelativeResize="0"/>
          <p:nvPr/>
        </p:nvPicPr>
        <p:blipFill rotWithShape="1">
          <a:blip r:embed="rId4">
            <a:alphaModFix/>
          </a:blip>
          <a:srcRect b="26366" l="35263" r="48154" t="41696"/>
          <a:stretch/>
        </p:blipFill>
        <p:spPr>
          <a:xfrm>
            <a:off x="826706" y="1112500"/>
            <a:ext cx="888370" cy="9623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6" name="Shape 216"/>
        <p:cNvGrpSpPr/>
        <p:nvPr/>
      </p:nvGrpSpPr>
      <p:grpSpPr>
        <a:xfrm>
          <a:off x="0" y="0"/>
          <a:ext cx="0" cy="0"/>
          <a:chOff x="0" y="0"/>
          <a:chExt cx="0" cy="0"/>
        </a:xfrm>
      </p:grpSpPr>
      <p:pic>
        <p:nvPicPr>
          <p:cNvPr id="217" name="Google Shape;217;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8" name="Google Shape;218;p23"/>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219" name="Google Shape;219;p23"/>
          <p:cNvPicPr preferRelativeResize="0"/>
          <p:nvPr/>
        </p:nvPicPr>
        <p:blipFill>
          <a:blip r:embed="rId4">
            <a:alphaModFix/>
          </a:blip>
          <a:stretch>
            <a:fillRect/>
          </a:stretch>
        </p:blipFill>
        <p:spPr>
          <a:xfrm>
            <a:off x="216272" y="74497"/>
            <a:ext cx="1056536" cy="438114"/>
          </a:xfrm>
          <a:prstGeom prst="rect">
            <a:avLst/>
          </a:prstGeom>
          <a:noFill/>
          <a:ln>
            <a:noFill/>
          </a:ln>
        </p:spPr>
      </p:pic>
      <p:sp>
        <p:nvSpPr>
          <p:cNvPr id="220" name="Google Shape;220;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1" name="Google Shape;221;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2" name="Google Shape;222;p23"/>
          <p:cNvSpPr txBox="1"/>
          <p:nvPr/>
        </p:nvSpPr>
        <p:spPr>
          <a:xfrm>
            <a:off x="518750" y="3999775"/>
            <a:ext cx="1291200" cy="4380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Let’s Practice!</a:t>
            </a:r>
            <a:endParaRPr b="1">
              <a:latin typeface="Plus Jakarta Sans"/>
              <a:ea typeface="Plus Jakarta Sans"/>
              <a:cs typeface="Plus Jakarta Sans"/>
              <a:sym typeface="Plus Jakarta Sans"/>
            </a:endParaRPr>
          </a:p>
        </p:txBody>
      </p:sp>
      <p:sp>
        <p:nvSpPr>
          <p:cNvPr id="223" name="Google Shape;223;p23"/>
          <p:cNvSpPr txBox="1"/>
          <p:nvPr/>
        </p:nvSpPr>
        <p:spPr>
          <a:xfrm>
            <a:off x="1902350" y="3893363"/>
            <a:ext cx="5161800" cy="68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Read the prompt below and circle the sentence that best shows a strong thesis statement. Then, explain why you chose that answer.</a:t>
            </a:r>
            <a:endParaRPr sz="1200">
              <a:solidFill>
                <a:schemeClr val="dk1"/>
              </a:solidFill>
              <a:latin typeface="Inter"/>
              <a:ea typeface="Inter"/>
              <a:cs typeface="Inter"/>
              <a:sym typeface="Inter"/>
            </a:endParaRPr>
          </a:p>
        </p:txBody>
      </p:sp>
      <p:sp>
        <p:nvSpPr>
          <p:cNvPr id="224" name="Google Shape;224;p23"/>
          <p:cNvSpPr txBox="1"/>
          <p:nvPr/>
        </p:nvSpPr>
        <p:spPr>
          <a:xfrm>
            <a:off x="518750" y="5064775"/>
            <a:ext cx="6735000" cy="1997700"/>
          </a:xfrm>
          <a:prstGeom prst="rect">
            <a:avLst/>
          </a:prstGeom>
          <a:solidFill>
            <a:schemeClr val="lt2"/>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on teenagers.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because it helps teenagers connect with friends, learn new ideas, and express themselves.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helps teenagers spend less time on homework and more time playing games.</a:t>
            </a:r>
            <a:endParaRPr sz="1200">
              <a:solidFill>
                <a:schemeClr val="dk1"/>
              </a:solidFill>
              <a:latin typeface="Inter"/>
              <a:ea typeface="Inter"/>
              <a:cs typeface="Inter"/>
              <a:sym typeface="Inter"/>
            </a:endParaRPr>
          </a:p>
          <a:p>
            <a:pPr indent="-304800" lvl="0" marL="457200" rtl="0" algn="l">
              <a:spcBef>
                <a:spcPts val="1000"/>
              </a:spcBef>
              <a:spcAft>
                <a:spcPts val="1000"/>
              </a:spcAft>
              <a:buClr>
                <a:schemeClr val="dk1"/>
              </a:buClr>
              <a:buSzPts val="1200"/>
              <a:buFont typeface="Inter"/>
              <a:buAutoNum type="alphaUcPeriod"/>
            </a:pPr>
            <a:r>
              <a:rPr lang="en" sz="1200">
                <a:solidFill>
                  <a:schemeClr val="dk1"/>
                </a:solidFill>
                <a:latin typeface="Inter"/>
                <a:ea typeface="Inter"/>
                <a:cs typeface="Inter"/>
                <a:sym typeface="Inter"/>
              </a:rPr>
              <a:t>Social media positively affects teenagers to a certain degree by enabling social connections and providing access to information, although it can sometimes be a source of distraction.</a:t>
            </a:r>
            <a:endParaRPr sz="1200">
              <a:solidFill>
                <a:schemeClr val="dk1"/>
              </a:solidFill>
              <a:latin typeface="Inter"/>
              <a:ea typeface="Inter"/>
              <a:cs typeface="Inter"/>
              <a:sym typeface="Inter"/>
            </a:endParaRPr>
          </a:p>
        </p:txBody>
      </p:sp>
      <p:sp>
        <p:nvSpPr>
          <p:cNvPr id="225" name="Google Shape;225;p23"/>
          <p:cNvSpPr txBox="1"/>
          <p:nvPr/>
        </p:nvSpPr>
        <p:spPr>
          <a:xfrm>
            <a:off x="533050" y="7184775"/>
            <a:ext cx="6706500" cy="1637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u="sng">
                <a:solidFill>
                  <a:srgbClr val="E06666"/>
                </a:solidFill>
                <a:latin typeface="Inter"/>
                <a:ea typeface="Inter"/>
                <a:cs typeface="Inter"/>
                <a:sym typeface="Inter"/>
              </a:rPr>
              <a:t>D</a:t>
            </a:r>
            <a:r>
              <a:rPr lang="en" sz="1200">
                <a:solidFill>
                  <a:schemeClr val="dk1"/>
                </a:solidFill>
                <a:latin typeface="Inter"/>
                <a:ea typeface="Inter"/>
                <a:cs typeface="Inter"/>
                <a:sym typeface="Inter"/>
              </a:rPr>
              <a:t> is the strongest thesis statement because </a:t>
            </a:r>
            <a:r>
              <a:rPr b="1" lang="en" sz="1200">
                <a:solidFill>
                  <a:srgbClr val="E06666"/>
                </a:solidFill>
                <a:latin typeface="Inter"/>
                <a:ea typeface="Inter"/>
                <a:cs typeface="Inter"/>
                <a:sym typeface="Inter"/>
              </a:rPr>
              <a:t>it addresses the "to what extent" part of the question by acknowledging both positive and negative effects, clearly argues that the impact is mostly positive but not entirely, and provides specific ways social media helps (social connections, access to information) and briefly notes a counterpoint (distraction).</a:t>
            </a:r>
            <a:endParaRPr b="1" sz="1200">
              <a:solidFill>
                <a:srgbClr val="E06666"/>
              </a:solidFill>
              <a:latin typeface="Inter"/>
              <a:ea typeface="Inter"/>
              <a:cs typeface="Inter"/>
              <a:sym typeface="Inter"/>
            </a:endParaRPr>
          </a:p>
        </p:txBody>
      </p:sp>
      <p:sp>
        <p:nvSpPr>
          <p:cNvPr id="226" name="Google Shape;226;p23"/>
          <p:cNvSpPr txBox="1"/>
          <p:nvPr/>
        </p:nvSpPr>
        <p:spPr>
          <a:xfrm>
            <a:off x="533000" y="4638825"/>
            <a:ext cx="6706500" cy="369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To what extent does social media have a positive impact on teenagers?</a:t>
            </a:r>
            <a:endParaRPr sz="1200">
              <a:latin typeface="Inter"/>
              <a:ea typeface="Inter"/>
              <a:cs typeface="Inter"/>
              <a:sym typeface="Inter"/>
            </a:endParaRPr>
          </a:p>
        </p:txBody>
      </p:sp>
      <p:sp>
        <p:nvSpPr>
          <p:cNvPr id="227" name="Google Shape;227;p23"/>
          <p:cNvSpPr txBox="1"/>
          <p:nvPr/>
        </p:nvSpPr>
        <p:spPr>
          <a:xfrm>
            <a:off x="6456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228" name="Google Shape;228;p23"/>
          <p:cNvSpPr/>
          <p:nvPr/>
        </p:nvSpPr>
        <p:spPr>
          <a:xfrm>
            <a:off x="645600" y="751425"/>
            <a:ext cx="6418500"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229" name="Google Shape;229;p23"/>
          <p:cNvSpPr txBox="1"/>
          <p:nvPr/>
        </p:nvSpPr>
        <p:spPr>
          <a:xfrm>
            <a:off x="29014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230" name="Google Shape;230;p23"/>
          <p:cNvSpPr txBox="1"/>
          <p:nvPr/>
        </p:nvSpPr>
        <p:spPr>
          <a:xfrm>
            <a:off x="5157250" y="1826332"/>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231" name="Google Shape;231;p23"/>
          <p:cNvCxnSpPr>
            <a:stCxn id="228" idx="2"/>
            <a:endCxn id="227" idx="0"/>
          </p:cNvCxnSpPr>
          <p:nvPr/>
        </p:nvCxnSpPr>
        <p:spPr>
          <a:xfrm flipH="1">
            <a:off x="1599150" y="1440225"/>
            <a:ext cx="2255700" cy="379200"/>
          </a:xfrm>
          <a:prstGeom prst="straightConnector1">
            <a:avLst/>
          </a:prstGeom>
          <a:noFill/>
          <a:ln cap="flat" cmpd="sng" w="9525">
            <a:solidFill>
              <a:schemeClr val="dk2"/>
            </a:solidFill>
            <a:prstDash val="solid"/>
            <a:round/>
            <a:headEnd len="med" w="med" type="none"/>
            <a:tailEnd len="med" w="med" type="triangle"/>
          </a:ln>
        </p:spPr>
      </p:cxnSp>
      <p:cxnSp>
        <p:nvCxnSpPr>
          <p:cNvPr id="232" name="Google Shape;232;p23"/>
          <p:cNvCxnSpPr>
            <a:stCxn id="228" idx="2"/>
            <a:endCxn id="229" idx="0"/>
          </p:cNvCxnSpPr>
          <p:nvPr/>
        </p:nvCxnSpPr>
        <p:spPr>
          <a:xfrm>
            <a:off x="3854850" y="1440225"/>
            <a:ext cx="0" cy="379200"/>
          </a:xfrm>
          <a:prstGeom prst="straightConnector1">
            <a:avLst/>
          </a:prstGeom>
          <a:noFill/>
          <a:ln cap="flat" cmpd="sng" w="9525">
            <a:solidFill>
              <a:schemeClr val="dk2"/>
            </a:solidFill>
            <a:prstDash val="solid"/>
            <a:round/>
            <a:headEnd len="med" w="med" type="none"/>
            <a:tailEnd len="med" w="med" type="triangle"/>
          </a:ln>
        </p:spPr>
      </p:cxnSp>
      <p:cxnSp>
        <p:nvCxnSpPr>
          <p:cNvPr id="233" name="Google Shape;233;p23"/>
          <p:cNvCxnSpPr>
            <a:stCxn id="228" idx="2"/>
            <a:endCxn id="230" idx="0"/>
          </p:cNvCxnSpPr>
          <p:nvPr/>
        </p:nvCxnSpPr>
        <p:spPr>
          <a:xfrm>
            <a:off x="3854850" y="1440225"/>
            <a:ext cx="2255700" cy="386100"/>
          </a:xfrm>
          <a:prstGeom prst="straightConnector1">
            <a:avLst/>
          </a:prstGeom>
          <a:noFill/>
          <a:ln cap="flat" cmpd="sng" w="9525">
            <a:solidFill>
              <a:schemeClr val="dk2"/>
            </a:solidFill>
            <a:prstDash val="solid"/>
            <a:round/>
            <a:headEnd len="med" w="med" type="none"/>
            <a:tailEnd len="med" w="med" type="triangle"/>
          </a:ln>
        </p:spPr>
      </p:cxnSp>
      <p:sp>
        <p:nvSpPr>
          <p:cNvPr id="234" name="Google Shape;234;p23"/>
          <p:cNvSpPr/>
          <p:nvPr/>
        </p:nvSpPr>
        <p:spPr>
          <a:xfrm>
            <a:off x="582538" y="6395800"/>
            <a:ext cx="324000" cy="369300"/>
          </a:xfrm>
          <a:prstGeom prst="ellipse">
            <a:avLst/>
          </a:prstGeom>
          <a:noFill/>
          <a:ln cap="flat" cmpd="sng" w="9525">
            <a:solidFill>
              <a:srgbClr val="E0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8" name="Shape 238"/>
        <p:cNvGrpSpPr/>
        <p:nvPr/>
      </p:nvGrpSpPr>
      <p:grpSpPr>
        <a:xfrm>
          <a:off x="0" y="0"/>
          <a:ext cx="0" cy="0"/>
          <a:chOff x="0" y="0"/>
          <a:chExt cx="0" cy="0"/>
        </a:xfrm>
      </p:grpSpPr>
      <p:pic>
        <p:nvPicPr>
          <p:cNvPr id="239" name="Google Shape;239;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0" name="Google Shape;240;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1" name="Google Shape;241;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2" name="Google Shape;242;p24"/>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4</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243" name="Google Shape;243;p24"/>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244" name="Google Shape;244;p24"/>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To what extent was the Nile River helpful to the development of the Kingdom of Kush?</a:t>
            </a:r>
            <a:endParaRPr i="1" sz="1700">
              <a:solidFill>
                <a:schemeClr val="dk1"/>
              </a:solidFill>
              <a:latin typeface="Inter"/>
              <a:ea typeface="Inter"/>
              <a:cs typeface="Inter"/>
              <a:sym typeface="Inter"/>
            </a:endParaRPr>
          </a:p>
        </p:txBody>
      </p:sp>
      <p:sp>
        <p:nvSpPr>
          <p:cNvPr id="245" name="Google Shape;245;p24"/>
          <p:cNvSpPr txBox="1"/>
          <p:nvPr/>
        </p:nvSpPr>
        <p:spPr>
          <a:xfrm>
            <a:off x="349644" y="922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246" name="Google Shape;246;p24"/>
          <p:cNvSpPr txBox="1"/>
          <p:nvPr/>
        </p:nvSpPr>
        <p:spPr>
          <a:xfrm>
            <a:off x="597900" y="2890675"/>
            <a:ext cx="6576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Create a thesis statement based on the supporting question above. Ensure your thesis statement follows the criteria below.</a:t>
            </a:r>
            <a:endParaRPr>
              <a:solidFill>
                <a:schemeClr val="dk1"/>
              </a:solidFill>
              <a:latin typeface="Halant"/>
              <a:ea typeface="Halant"/>
              <a:cs typeface="Halant"/>
              <a:sym typeface="Halant"/>
            </a:endParaRPr>
          </a:p>
        </p:txBody>
      </p:sp>
      <p:sp>
        <p:nvSpPr>
          <p:cNvPr id="247" name="Google Shape;247;p24"/>
          <p:cNvSpPr txBox="1"/>
          <p:nvPr/>
        </p:nvSpPr>
        <p:spPr>
          <a:xfrm>
            <a:off x="597900" y="4715763"/>
            <a:ext cx="6576600" cy="34230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Inter"/>
                <a:ea typeface="Inter"/>
                <a:cs typeface="Inter"/>
                <a:sym typeface="Inter"/>
              </a:rPr>
              <a:t>Thesis Statement:</a:t>
            </a:r>
            <a:endParaRPr sz="1800">
              <a:solidFill>
                <a:schemeClr val="dk1"/>
              </a:solidFill>
              <a:latin typeface="Inter"/>
              <a:ea typeface="Inter"/>
              <a:cs typeface="Inter"/>
              <a:sym typeface="Inter"/>
            </a:endParaRPr>
          </a:p>
          <a:p>
            <a:pPr indent="0" lvl="0" marL="0" rtl="0" algn="l">
              <a:spcBef>
                <a:spcPts val="0"/>
              </a:spcBef>
              <a:spcAft>
                <a:spcPts val="0"/>
              </a:spcAft>
              <a:buNone/>
            </a:pPr>
            <a:r>
              <a:t/>
            </a:r>
            <a:endParaRPr sz="1800">
              <a:solidFill>
                <a:schemeClr val="dk1"/>
              </a:solidFill>
              <a:latin typeface="Inter"/>
              <a:ea typeface="Inter"/>
              <a:cs typeface="Inter"/>
              <a:sym typeface="Inter"/>
            </a:endParaRPr>
          </a:p>
          <a:p>
            <a:pPr indent="0" lvl="0" marL="0" rtl="0" algn="l">
              <a:spcBef>
                <a:spcPts val="0"/>
              </a:spcBef>
              <a:spcAft>
                <a:spcPts val="0"/>
              </a:spcAft>
              <a:buNone/>
            </a:pPr>
            <a:r>
              <a:rPr b="1" lang="en">
                <a:solidFill>
                  <a:srgbClr val="E06666"/>
                </a:solidFill>
                <a:latin typeface="Inter"/>
                <a:ea typeface="Inter"/>
                <a:cs typeface="Inter"/>
                <a:sym typeface="Inter"/>
              </a:rPr>
              <a:t>While the Nile River was not the only factor in Kush's success, it was highly important to its development because it supported agriculture, enabled trade and transportation, and connected Kush to powerful neighboring civilizations like Egypt.</a:t>
            </a:r>
            <a:endParaRPr b="1">
              <a:solidFill>
                <a:srgbClr val="E06666"/>
              </a:solidFill>
              <a:latin typeface="Inter"/>
              <a:ea typeface="Inter"/>
              <a:cs typeface="Inter"/>
              <a:sym typeface="Inter"/>
            </a:endParaRPr>
          </a:p>
        </p:txBody>
      </p:sp>
      <p:sp>
        <p:nvSpPr>
          <p:cNvPr id="248" name="Google Shape;248;p24"/>
          <p:cNvSpPr txBox="1"/>
          <p:nvPr/>
        </p:nvSpPr>
        <p:spPr>
          <a:xfrm>
            <a:off x="597900" y="3606246"/>
            <a:ext cx="6576600" cy="922800"/>
          </a:xfrm>
          <a:prstGeom prst="rect">
            <a:avLst/>
          </a:prstGeom>
          <a:solidFill>
            <a:srgbClr val="EEEEEE"/>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fully answers the prompt in a defensible claim.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2-3 line of reasonings.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is in one complete sentence.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a phrase that highlights my judgement.</a:t>
            </a:r>
            <a:endParaRPr sz="13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68" name="Google Shape;68;p14"/>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16625" y="5951288"/>
            <a:ext cx="6903600" cy="36870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types of goods did Harkhuf bring back from his travels to Nubia, and what does this tell us about the resources available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Harkhuf describe his relationships with local Nubian leaders? What does this suggest about Egypt’s influence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document, how did the Nile River influence the growth of the Kingdom of Kush?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434450" y="575425"/>
          <a:ext cx="3000000" cy="3000000"/>
        </p:xfrm>
        <a:graphic>
          <a:graphicData uri="http://schemas.openxmlformats.org/drawingml/2006/table">
            <a:tbl>
              <a:tblPr>
                <a:noFill/>
                <a:tableStyleId>{17F00899-1BAB-442F-96BA-D0F65ED9ED84}</a:tableStyleId>
              </a:tblPr>
              <a:tblGrid>
                <a:gridCol w="6903600"/>
              </a:tblGrid>
              <a:tr h="1134850">
                <a:tc>
                  <a:txBody>
                    <a:bodyPr/>
                    <a:lstStyle/>
                    <a:p>
                      <a:pPr indent="0" lvl="0" marL="0" rtl="0" algn="l">
                        <a:spcBef>
                          <a:spcPts val="0"/>
                        </a:spcBef>
                        <a:spcAft>
                          <a:spcPts val="0"/>
                        </a:spcAft>
                        <a:buNone/>
                      </a:pPr>
                      <a:r>
                        <a:rPr lang="en" sz="1200">
                          <a:latin typeface="Halant"/>
                          <a:ea typeface="Halant"/>
                          <a:cs typeface="Halant"/>
                          <a:sym typeface="Halant"/>
                        </a:rPr>
                        <a:t>Source: The Nubian Travels of Harkhuf, Egyptian Governor of Aswan. ca. 2255–2246 B.C.</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Following is an excerpt from the travel writings of Harkhuf, an Egyptian noble from Aswan in southern Egypt. Harkhuf held many titles, including governor of the south and ritual priest. A caravan trader by profession, he made multiple journeys into Nubia for the Old Kingdom monarchs, the details of which were inscribed on his tomb.</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101125">
                <a:tc>
                  <a:txBody>
                    <a:bodyPr/>
                    <a:lstStyle/>
                    <a:p>
                      <a:pPr indent="0" lvl="0" marL="0" rtl="0" algn="l">
                        <a:spcBef>
                          <a:spcPts val="0"/>
                        </a:spcBef>
                        <a:spcAft>
                          <a:spcPts val="0"/>
                        </a:spcAft>
                        <a:buNone/>
                      </a:pPr>
                      <a:r>
                        <a:rPr lang="en" sz="1200">
                          <a:latin typeface="Inter"/>
                          <a:ea typeface="Inter"/>
                          <a:cs typeface="Inter"/>
                          <a:sym typeface="Inter"/>
                        </a:rPr>
                        <a:t>The majesty of Mernere, (my) lord, sent me together with (my) father, the “sole companion” and lector-priest Iri, to(wards) Yam (Upper Nubia) in order to explore the way to this country. I accomplished it within seven months, and I brought all kinds of products therefrom, beautiful and exotic. I was much praised about it.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When his majesty sent me a second time, I was alone: I went forth on the “Ivory Road” and I descended from Irthet, Mekher, Tereres, Irtheth in a period of eight months. And I went down, and I brought (back) of the product from this country very much, the like of which had never been brought to this land (i.e. Egypt) before.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And when his majesty sent me a third time to Yam, I departed from the Thinite districts on the Oasis Road. I discovered that the chief of Yam had gone by himself to the land of Temeh in order to beat Temeh to the western corner of heaven. When I had gone out in his support to the land of Temeh, I appeased him, so that he was praising all gods for the sovereign . .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descended with three hundred asses loaded with myrrh, ebony, heknu, grain, leopard skin, ivory tusks . . . (and) all beautiful products. And when the chief of Irthet, Sethu, and Wawat saw that the troops of the Yamians, who had descended with me for the Residence, and the soldiers, who had been sent with me, were strong and numerous, then this chief supported me and gave me cattle and goats and showed me the ways of the ridges of Irthet, as the vigilance which I carried out was more excellent than that of any associate-overseer of mercenaries sent to Yam before.</a:t>
                      </a:r>
                      <a:endParaRPr sz="12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C</a:t>
            </a:r>
            <a:endParaRPr sz="1900">
              <a:latin typeface="Halant"/>
              <a:ea typeface="Halant"/>
              <a:cs typeface="Halant"/>
              <a:sym typeface="Halant"/>
            </a:endParaRPr>
          </a:p>
        </p:txBody>
      </p:sp>
      <p:sp>
        <p:nvSpPr>
          <p:cNvPr id="77" name="Google Shape;77;p15"/>
          <p:cNvSpPr txBox="1"/>
          <p:nvPr/>
        </p:nvSpPr>
        <p:spPr>
          <a:xfrm>
            <a:off x="416625" y="5327650"/>
            <a:ext cx="6903600" cy="42981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army “very greatly concerned” according to the text?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commanders and officials ask the priests to pray for?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relationship between the king and the god Amon-Re reveal about religion and political authority in Kush?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document, how did the Nile River influence the growth of the Kingdom of Kush?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8" name="Google Shape;78;p15"/>
          <p:cNvGraphicFramePr/>
          <p:nvPr/>
        </p:nvGraphicFramePr>
        <p:xfrm>
          <a:off x="434450" y="575425"/>
          <a:ext cx="3000000" cy="3000000"/>
        </p:xfrm>
        <a:graphic>
          <a:graphicData uri="http://schemas.openxmlformats.org/drawingml/2006/table">
            <a:tbl>
              <a:tblPr>
                <a:noFill/>
                <a:tableStyleId>{17F00899-1BAB-442F-96BA-D0F65ED9ED84}</a:tableStyleId>
              </a:tblPr>
              <a:tblGrid>
                <a:gridCol w="6903600"/>
              </a:tblGrid>
              <a:tr h="865800">
                <a:tc>
                  <a:txBody>
                    <a:bodyPr/>
                    <a:lstStyle/>
                    <a:p>
                      <a:pPr indent="0" lvl="0" marL="0" rtl="0" algn="l">
                        <a:spcBef>
                          <a:spcPts val="0"/>
                        </a:spcBef>
                        <a:spcAft>
                          <a:spcPts val="0"/>
                        </a:spcAft>
                        <a:buNone/>
                      </a:pPr>
                      <a:r>
                        <a:rPr lang="en" sz="1200">
                          <a:latin typeface="Halant"/>
                          <a:ea typeface="Halant"/>
                          <a:cs typeface="Halant"/>
                          <a:sym typeface="Halant"/>
                        </a:rPr>
                        <a:t>Source: Royal inscription attributed to Aspalta, king of Kush (c. 600 BCE)</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a:t>
                      </a:r>
                      <a:r>
                        <a:rPr lang="en" sz="1000">
                          <a:latin typeface="Inter"/>
                          <a:ea typeface="Inter"/>
                          <a:cs typeface="Inter"/>
                          <a:sym typeface="Inter"/>
                        </a:rPr>
                        <a:t>Aspalta was a ruler of the kingdom of Kush (c. 600 – c. 580 BCE). More is known about him and his reign than most of the rulers of Kush. He left several stelae (slabs made of stone or wood)  carved with accounts of his reign.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135550">
                <a:tc>
                  <a:txBody>
                    <a:bodyPr/>
                    <a:lstStyle/>
                    <a:p>
                      <a:pPr indent="0" lvl="0" marL="0" rtl="0" algn="l">
                        <a:spcBef>
                          <a:spcPts val="0"/>
                        </a:spcBef>
                        <a:spcAft>
                          <a:spcPts val="0"/>
                        </a:spcAft>
                        <a:buNone/>
                      </a:pPr>
                      <a:r>
                        <a:rPr lang="en" sz="1200">
                          <a:latin typeface="Inter"/>
                          <a:ea typeface="Inter"/>
                          <a:cs typeface="Inter"/>
                          <a:sym typeface="Inter"/>
                        </a:rPr>
                        <a:t>Now then, the trusted commanders from the midst of the army of His Majesty were six men, while the trusted commanders and overseers of fortresses were six men. [. . .] Then they said to the entire army, “Come, let us cause our lord to appear, for we are like a herd which has no herdsman!” Thereupon this army was very greatly concerned, saying, “Our lord is here with us, but we do not know him! Would that we might know him, that we might enter in under him and work for him, . . . .” Then the army of His Majesty all said with one voice, “Still there is this god Amon-Re, Lord of the Thrones of It-Tjwy, Resident in Napata. He is also a god of Kush. Come, let us go to him. . . .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 the commanders of His Majesty and the officials of the palace went to the Temple of Amon. . . . They said to [the priests], “Pray, may this god, Amon-Re, Resident in Napata, come, to permit that he give us our lord, to revive us, to build the temples of all the gods and goddesses of Kemet, and to present their divine offerings! We cannot do a thing without this god. It is he who guides us. . . . Then the commanders of His Majesty and the officials of the palace entered into the temple and put themselves upon their bellies before this god. They said, “We have come to you, O Amon-Re, Lord of the Thrones of It-Tjwy, Resident in Napata, that you might give to us a lord, to revive us, to build the temples of the gods of Kemet and Rekhyt, and to present divine offerings. That beneficent office is in your hands—may you give it to your son whom you love!”</a:t>
                      </a:r>
                      <a:endParaRPr sz="12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79" name="Google Shape;79;p15"/>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80" name="Google Shape;80;p15"/>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87" name="Google Shape;87;p16"/>
          <p:cNvPicPr preferRelativeResize="0"/>
          <p:nvPr/>
        </p:nvPicPr>
        <p:blipFill>
          <a:blip r:embed="rId3">
            <a:alphaModFix/>
          </a:blip>
          <a:stretch>
            <a:fillRect/>
          </a:stretch>
        </p:blipFill>
        <p:spPr>
          <a:xfrm>
            <a:off x="216272" y="74497"/>
            <a:ext cx="1056536" cy="438114"/>
          </a:xfrm>
          <a:prstGeom prst="rect">
            <a:avLst/>
          </a:prstGeom>
          <a:noFill/>
          <a:ln>
            <a:noFill/>
          </a:ln>
        </p:spPr>
      </p:pic>
      <p:sp>
        <p:nvSpPr>
          <p:cNvPr id="88" name="Google Shape;88;p16"/>
          <p:cNvSpPr txBox="1"/>
          <p:nvPr/>
        </p:nvSpPr>
        <p:spPr>
          <a:xfrm>
            <a:off x="5582841"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5187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90" name="Google Shape;90;p16"/>
          <p:cNvSpPr/>
          <p:nvPr/>
        </p:nvSpPr>
        <p:spPr>
          <a:xfrm>
            <a:off x="518700" y="2161425"/>
            <a:ext cx="6784525"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91" name="Google Shape;91;p16"/>
          <p:cNvSpPr txBox="1"/>
          <p:nvPr/>
        </p:nvSpPr>
        <p:spPr>
          <a:xfrm>
            <a:off x="27745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92" name="Google Shape;92;p16"/>
          <p:cNvSpPr txBox="1"/>
          <p:nvPr/>
        </p:nvSpPr>
        <p:spPr>
          <a:xfrm>
            <a:off x="5030350" y="3236320"/>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93" name="Google Shape;93;p16"/>
          <p:cNvCxnSpPr>
            <a:stCxn id="90" idx="2"/>
            <a:endCxn id="89" idx="0"/>
          </p:cNvCxnSpPr>
          <p:nvPr/>
        </p:nvCxnSpPr>
        <p:spPr>
          <a:xfrm flipH="1">
            <a:off x="1472263" y="2850225"/>
            <a:ext cx="2438700" cy="379200"/>
          </a:xfrm>
          <a:prstGeom prst="straightConnector1">
            <a:avLst/>
          </a:prstGeom>
          <a:noFill/>
          <a:ln cap="flat" cmpd="sng" w="9525">
            <a:solidFill>
              <a:schemeClr val="dk2"/>
            </a:solidFill>
            <a:prstDash val="solid"/>
            <a:round/>
            <a:headEnd len="med" w="med" type="none"/>
            <a:tailEnd len="med" w="med" type="triangle"/>
          </a:ln>
        </p:spPr>
      </p:cxnSp>
      <p:cxnSp>
        <p:nvCxnSpPr>
          <p:cNvPr id="94" name="Google Shape;94;p16"/>
          <p:cNvCxnSpPr>
            <a:stCxn id="90" idx="2"/>
            <a:endCxn id="91" idx="0"/>
          </p:cNvCxnSpPr>
          <p:nvPr/>
        </p:nvCxnSpPr>
        <p:spPr>
          <a:xfrm flipH="1">
            <a:off x="3727963" y="2850225"/>
            <a:ext cx="183000" cy="379200"/>
          </a:xfrm>
          <a:prstGeom prst="straightConnector1">
            <a:avLst/>
          </a:prstGeom>
          <a:noFill/>
          <a:ln cap="flat" cmpd="sng" w="9525">
            <a:solidFill>
              <a:schemeClr val="dk2"/>
            </a:solidFill>
            <a:prstDash val="solid"/>
            <a:round/>
            <a:headEnd len="med" w="med" type="none"/>
            <a:tailEnd len="med" w="med" type="triangle"/>
          </a:ln>
        </p:spPr>
      </p:cxnSp>
      <p:cxnSp>
        <p:nvCxnSpPr>
          <p:cNvPr id="95" name="Google Shape;95;p16"/>
          <p:cNvCxnSpPr>
            <a:stCxn id="90" idx="2"/>
            <a:endCxn id="92" idx="0"/>
          </p:cNvCxnSpPr>
          <p:nvPr/>
        </p:nvCxnSpPr>
        <p:spPr>
          <a:xfrm>
            <a:off x="3910963" y="2850225"/>
            <a:ext cx="2072700" cy="386100"/>
          </a:xfrm>
          <a:prstGeom prst="straightConnector1">
            <a:avLst/>
          </a:prstGeom>
          <a:noFill/>
          <a:ln cap="flat" cmpd="sng" w="9525">
            <a:solidFill>
              <a:schemeClr val="dk2"/>
            </a:solidFill>
            <a:prstDash val="solid"/>
            <a:round/>
            <a:headEnd len="med" w="med" type="none"/>
            <a:tailEnd len="med" w="med" type="triangle"/>
          </a:ln>
        </p:spPr>
      </p:cxnSp>
      <p:sp>
        <p:nvSpPr>
          <p:cNvPr id="96" name="Google Shape;96;p16"/>
          <p:cNvSpPr txBox="1"/>
          <p:nvPr/>
        </p:nvSpPr>
        <p:spPr>
          <a:xfrm>
            <a:off x="1904425" y="1093450"/>
            <a:ext cx="5398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A </a:t>
            </a:r>
            <a:r>
              <a:rPr b="1" lang="en">
                <a:solidFill>
                  <a:schemeClr val="dk1"/>
                </a:solidFill>
                <a:latin typeface="Halant"/>
                <a:ea typeface="Halant"/>
                <a:cs typeface="Halant"/>
                <a:sym typeface="Halant"/>
              </a:rPr>
              <a:t>thesis </a:t>
            </a:r>
            <a:r>
              <a:rPr lang="en">
                <a:solidFill>
                  <a:schemeClr val="dk1"/>
                </a:solidFill>
                <a:latin typeface="Halant"/>
                <a:ea typeface="Halant"/>
                <a:cs typeface="Halant"/>
                <a:sym typeface="Halant"/>
              </a:rPr>
              <a:t>is a clear, one-sentence answer to a question or prompt. It tells the reader your main idea or argument and gives a preview of the reasons you will explain in your writing. It usually comes at the end of the introduction.</a:t>
            </a:r>
            <a:endParaRPr>
              <a:latin typeface="Halant"/>
              <a:ea typeface="Halant"/>
              <a:cs typeface="Halant"/>
              <a:sym typeface="Halant"/>
            </a:endParaRPr>
          </a:p>
        </p:txBody>
      </p:sp>
      <p:sp>
        <p:nvSpPr>
          <p:cNvPr id="97" name="Google Shape;97;p16"/>
          <p:cNvSpPr txBox="1"/>
          <p:nvPr/>
        </p:nvSpPr>
        <p:spPr>
          <a:xfrm>
            <a:off x="349644" y="64767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98" name="Google Shape;98;p16"/>
          <p:cNvSpPr txBox="1"/>
          <p:nvPr/>
        </p:nvSpPr>
        <p:spPr>
          <a:xfrm>
            <a:off x="518750" y="5407275"/>
            <a:ext cx="1906800" cy="9624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1:  Breakdown the prompt. Underline the task and circle key terms to focus on in your response/</a:t>
            </a:r>
            <a:endParaRPr b="1" sz="1100">
              <a:solidFill>
                <a:srgbClr val="FCFCFC"/>
              </a:solidFill>
              <a:latin typeface="Inter"/>
              <a:ea typeface="Inter"/>
              <a:cs typeface="Inter"/>
              <a:sym typeface="Inter"/>
            </a:endParaRPr>
          </a:p>
        </p:txBody>
      </p:sp>
      <p:sp>
        <p:nvSpPr>
          <p:cNvPr id="99" name="Google Shape;99;p16"/>
          <p:cNvSpPr txBox="1"/>
          <p:nvPr/>
        </p:nvSpPr>
        <p:spPr>
          <a:xfrm>
            <a:off x="518750" y="6555350"/>
            <a:ext cx="1906800" cy="10887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2: Make a defensible claim! Write a sentence that clearly states your opinion and answers the prompt.</a:t>
            </a:r>
            <a:endParaRPr b="1" sz="1100">
              <a:solidFill>
                <a:srgbClr val="FCFCFC"/>
              </a:solidFill>
              <a:latin typeface="Inter"/>
              <a:ea typeface="Inter"/>
              <a:cs typeface="Inter"/>
              <a:sym typeface="Inter"/>
            </a:endParaRPr>
          </a:p>
        </p:txBody>
      </p:sp>
      <p:sp>
        <p:nvSpPr>
          <p:cNvPr id="100" name="Google Shape;100;p16"/>
          <p:cNvSpPr txBox="1"/>
          <p:nvPr/>
        </p:nvSpPr>
        <p:spPr>
          <a:xfrm>
            <a:off x="518750" y="7741425"/>
            <a:ext cx="1906800" cy="1000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3: Add a line of reasoning(s). List 2–3 reasons why you believe this.</a:t>
            </a:r>
            <a:endParaRPr b="1" sz="1100">
              <a:solidFill>
                <a:srgbClr val="FCFCFC"/>
              </a:solidFill>
              <a:latin typeface="Inter"/>
              <a:ea typeface="Inter"/>
              <a:cs typeface="Inter"/>
              <a:sym typeface="Inter"/>
            </a:endParaRPr>
          </a:p>
        </p:txBody>
      </p:sp>
      <p:sp>
        <p:nvSpPr>
          <p:cNvPr id="101" name="Google Shape;101;p16"/>
          <p:cNvSpPr txBox="1"/>
          <p:nvPr/>
        </p:nvSpPr>
        <p:spPr>
          <a:xfrm>
            <a:off x="518750" y="8927500"/>
            <a:ext cx="1906800" cy="868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4:  </a:t>
            </a:r>
            <a:r>
              <a:rPr b="1" lang="en" sz="1200">
                <a:solidFill>
                  <a:srgbClr val="FCFCFC"/>
                </a:solidFill>
                <a:latin typeface="Inter"/>
                <a:ea typeface="Inter"/>
                <a:cs typeface="Inter"/>
                <a:sym typeface="Inter"/>
              </a:rPr>
              <a:t>Now put it all together into one sentence.</a:t>
            </a:r>
            <a:endParaRPr b="1" sz="1100">
              <a:solidFill>
                <a:srgbClr val="FCFCFC"/>
              </a:solidFill>
              <a:latin typeface="Inter"/>
              <a:ea typeface="Inter"/>
              <a:cs typeface="Inter"/>
              <a:sym typeface="Inter"/>
            </a:endParaRPr>
          </a:p>
        </p:txBody>
      </p:sp>
      <p:sp>
        <p:nvSpPr>
          <p:cNvPr id="102" name="Google Shape;102;p16"/>
          <p:cNvSpPr txBox="1"/>
          <p:nvPr/>
        </p:nvSpPr>
        <p:spPr>
          <a:xfrm>
            <a:off x="3993750" y="5283975"/>
            <a:ext cx="3576600" cy="5541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a:t>
            </a:r>
            <a:r>
              <a:rPr lang="en" sz="1200">
                <a:latin typeface="Inter"/>
                <a:ea typeface="Inter"/>
                <a:cs typeface="Inter"/>
                <a:sym typeface="Inter"/>
              </a:rPr>
              <a:t>To what extent</a:t>
            </a:r>
            <a:r>
              <a:rPr lang="en" sz="1200">
                <a:latin typeface="Inter"/>
                <a:ea typeface="Inter"/>
                <a:cs typeface="Inter"/>
                <a:sym typeface="Inter"/>
              </a:rPr>
              <a:t> </a:t>
            </a:r>
            <a:r>
              <a:rPr lang="en" sz="1200">
                <a:latin typeface="Inter"/>
                <a:ea typeface="Inter"/>
                <a:cs typeface="Inter"/>
                <a:sym typeface="Inter"/>
              </a:rPr>
              <a:t>should schools require students to wear uniforms?</a:t>
            </a:r>
            <a:endParaRPr sz="1200">
              <a:latin typeface="Inter"/>
              <a:ea typeface="Inter"/>
              <a:cs typeface="Inter"/>
              <a:sym typeface="Inter"/>
            </a:endParaRPr>
          </a:p>
        </p:txBody>
      </p:sp>
      <p:sp>
        <p:nvSpPr>
          <p:cNvPr id="103" name="Google Shape;103;p16"/>
          <p:cNvSpPr txBox="1"/>
          <p:nvPr/>
        </p:nvSpPr>
        <p:spPr>
          <a:xfrm>
            <a:off x="2755513" y="5407275"/>
            <a:ext cx="1138200" cy="3075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Example</a:t>
            </a:r>
            <a:endParaRPr b="1" sz="1300">
              <a:latin typeface="Plus Jakarta Sans"/>
              <a:ea typeface="Plus Jakarta Sans"/>
              <a:cs typeface="Plus Jakarta Sans"/>
              <a:sym typeface="Plus Jakarta Sans"/>
            </a:endParaRPr>
          </a:p>
        </p:txBody>
      </p:sp>
      <p:cxnSp>
        <p:nvCxnSpPr>
          <p:cNvPr id="104" name="Google Shape;104;p16"/>
          <p:cNvCxnSpPr/>
          <p:nvPr/>
        </p:nvCxnSpPr>
        <p:spPr>
          <a:xfrm>
            <a:off x="2591975" y="5336425"/>
            <a:ext cx="0" cy="4546500"/>
          </a:xfrm>
          <a:prstGeom prst="straightConnector1">
            <a:avLst/>
          </a:prstGeom>
          <a:noFill/>
          <a:ln cap="flat" cmpd="sng" w="19050">
            <a:solidFill>
              <a:schemeClr val="dk1"/>
            </a:solidFill>
            <a:prstDash val="solid"/>
            <a:round/>
            <a:headEnd len="med" w="med" type="none"/>
            <a:tailEnd len="med" w="med" type="none"/>
          </a:ln>
        </p:spPr>
      </p:cxnSp>
      <p:sp>
        <p:nvSpPr>
          <p:cNvPr id="105" name="Google Shape;105;p16"/>
          <p:cNvSpPr/>
          <p:nvPr/>
        </p:nvSpPr>
        <p:spPr>
          <a:xfrm>
            <a:off x="4435675" y="6138250"/>
            <a:ext cx="6783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6" name="Google Shape;106;p16"/>
          <p:cNvSpPr/>
          <p:nvPr/>
        </p:nvSpPr>
        <p:spPr>
          <a:xfrm>
            <a:off x="2758400" y="6352775"/>
            <a:ext cx="981000" cy="1857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7" name="Google Shape;107;p16"/>
          <p:cNvSpPr/>
          <p:nvPr/>
        </p:nvSpPr>
        <p:spPr>
          <a:xfrm>
            <a:off x="5703475" y="6141739"/>
            <a:ext cx="7620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8" name="Google Shape;108;p16"/>
          <p:cNvSpPr txBox="1"/>
          <p:nvPr/>
        </p:nvSpPr>
        <p:spPr>
          <a:xfrm>
            <a:off x="2755525" y="6073025"/>
            <a:ext cx="4814700" cy="74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u="sng">
                <a:solidFill>
                  <a:schemeClr val="dk1"/>
                </a:solidFill>
                <a:latin typeface="Inter"/>
                <a:ea typeface="Inter"/>
                <a:cs typeface="Inter"/>
                <a:sym typeface="Inter"/>
              </a:rPr>
              <a:t>To what extent</a:t>
            </a:r>
            <a:r>
              <a:rPr lang="en" sz="1200">
                <a:solidFill>
                  <a:schemeClr val="dk1"/>
                </a:solidFill>
                <a:latin typeface="Inter"/>
                <a:ea typeface="Inter"/>
                <a:cs typeface="Inter"/>
                <a:sym typeface="Inter"/>
              </a:rPr>
              <a:t> should  schools  require  students  to wear uniforms?</a:t>
            </a:r>
            <a:endParaRPr sz="1800">
              <a:solidFill>
                <a:schemeClr val="dk2"/>
              </a:solidFill>
            </a:endParaRPr>
          </a:p>
        </p:txBody>
      </p:sp>
      <p:sp>
        <p:nvSpPr>
          <p:cNvPr id="109" name="Google Shape;109;p16"/>
          <p:cNvSpPr txBox="1"/>
          <p:nvPr/>
        </p:nvSpPr>
        <p:spPr>
          <a:xfrm>
            <a:off x="4313650" y="6555350"/>
            <a:ext cx="3340200" cy="745200"/>
          </a:xfrm>
          <a:prstGeom prst="rect">
            <a:avLst/>
          </a:prstGeom>
          <a:solidFill>
            <a:srgbClr val="F4CCCC"/>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Halant"/>
                <a:ea typeface="Halant"/>
                <a:cs typeface="Halant"/>
                <a:sym typeface="Halant"/>
              </a:rPr>
              <a:t>This phrase wants you to make a judgment about how strongly or under what conditions something should happen. Think of it as asking: "How much should this be true? Always? Sometimes? Rarely? Not at all?"</a:t>
            </a:r>
            <a:endParaRPr sz="1000">
              <a:solidFill>
                <a:schemeClr val="dk1"/>
              </a:solidFill>
              <a:latin typeface="Halant"/>
              <a:ea typeface="Halant"/>
              <a:cs typeface="Halant"/>
              <a:sym typeface="Halant"/>
            </a:endParaRPr>
          </a:p>
        </p:txBody>
      </p:sp>
      <p:cxnSp>
        <p:nvCxnSpPr>
          <p:cNvPr id="110" name="Google Shape;110;p16"/>
          <p:cNvCxnSpPr>
            <a:endCxn id="109" idx="1"/>
          </p:cNvCxnSpPr>
          <p:nvPr/>
        </p:nvCxnSpPr>
        <p:spPr>
          <a:xfrm flipH="1" rot="-5400000">
            <a:off x="3800050" y="6414350"/>
            <a:ext cx="535500" cy="491700"/>
          </a:xfrm>
          <a:prstGeom prst="bentConnector2">
            <a:avLst/>
          </a:prstGeom>
          <a:noFill/>
          <a:ln cap="flat" cmpd="sng" w="19050">
            <a:solidFill>
              <a:schemeClr val="dk1"/>
            </a:solidFill>
            <a:prstDash val="solid"/>
            <a:round/>
            <a:headEnd len="med" w="med" type="none"/>
            <a:tailEnd len="med" w="med" type="none"/>
          </a:ln>
        </p:spPr>
      </p:cxnSp>
      <p:sp>
        <p:nvSpPr>
          <p:cNvPr id="111" name="Google Shape;111;p16"/>
          <p:cNvSpPr txBox="1"/>
          <p:nvPr/>
        </p:nvSpPr>
        <p:spPr>
          <a:xfrm>
            <a:off x="2806975" y="8559925"/>
            <a:ext cx="4565100" cy="1323000"/>
          </a:xfrm>
          <a:prstGeom prst="rect">
            <a:avLst/>
          </a:prstGeom>
          <a:solidFill>
            <a:schemeClr val="lt2"/>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Defensible claim:</a:t>
            </a:r>
            <a:r>
              <a:rPr lang="en" sz="1200">
                <a:solidFill>
                  <a:schemeClr val="dk1"/>
                </a:solidFill>
                <a:latin typeface="Inter"/>
                <a:ea typeface="Inter"/>
                <a:cs typeface="Inter"/>
                <a:sym typeface="Inter"/>
              </a:rPr>
              <a:t> Schools should require students to wear uniforms in </a:t>
            </a:r>
            <a:r>
              <a:rPr lang="en" sz="1200" u="sng">
                <a:solidFill>
                  <a:schemeClr val="dk1"/>
                </a:solidFill>
                <a:latin typeface="Inter"/>
                <a:ea typeface="Inter"/>
                <a:cs typeface="Inter"/>
                <a:sym typeface="Inter"/>
              </a:rPr>
              <a:t>most</a:t>
            </a:r>
            <a:r>
              <a:rPr lang="en" sz="1200">
                <a:solidFill>
                  <a:schemeClr val="dk1"/>
                </a:solidFill>
                <a:latin typeface="Inter"/>
                <a:ea typeface="Inter"/>
                <a:cs typeface="Inter"/>
                <a:sym typeface="Inter"/>
              </a:rPr>
              <a:t> situations….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Line of Reasoning(s):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because uniforms reduce peer pressure, increase focus, and create a stronger sense of school community.</a:t>
            </a:r>
            <a:endParaRPr sz="1200">
              <a:solidFill>
                <a:schemeClr val="dk1"/>
              </a:solidFill>
              <a:latin typeface="Inter"/>
              <a:ea typeface="Inter"/>
              <a:cs typeface="Inter"/>
              <a:sym typeface="Inter"/>
            </a:endParaRPr>
          </a:p>
        </p:txBody>
      </p:sp>
      <p:pic>
        <p:nvPicPr>
          <p:cNvPr id="112" name="Google Shape;112;p16" title="Copy of DC Project.png"/>
          <p:cNvPicPr preferRelativeResize="0"/>
          <p:nvPr/>
        </p:nvPicPr>
        <p:blipFill rotWithShape="1">
          <a:blip r:embed="rId4">
            <a:alphaModFix/>
          </a:blip>
          <a:srcRect b="26366" l="35263" r="48154" t="41696"/>
          <a:stretch/>
        </p:blipFill>
        <p:spPr>
          <a:xfrm>
            <a:off x="826706" y="1112500"/>
            <a:ext cx="888370" cy="962399"/>
          </a:xfrm>
          <a:prstGeom prst="rect">
            <a:avLst/>
          </a:prstGeom>
          <a:noFill/>
          <a:ln>
            <a:noFill/>
          </a:ln>
        </p:spPr>
      </p:pic>
      <p:sp>
        <p:nvSpPr>
          <p:cNvPr id="113" name="Google Shape;113;p16"/>
          <p:cNvSpPr txBox="1"/>
          <p:nvPr/>
        </p:nvSpPr>
        <p:spPr>
          <a:xfrm>
            <a:off x="2758400" y="7429988"/>
            <a:ext cx="4711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Thesis: Even though uniforms can limit students’ ability to express their individuality, schools should require students to wear uniforms in most situations because uniforms reduce peer pressure, increase focus, and create a stronger sense of school community.</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pic>
        <p:nvPicPr>
          <p:cNvPr id="118" name="Google Shape;11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17"/>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120" name="Google Shape;120;p17"/>
          <p:cNvPicPr preferRelativeResize="0"/>
          <p:nvPr/>
        </p:nvPicPr>
        <p:blipFill>
          <a:blip r:embed="rId4">
            <a:alphaModFix/>
          </a:blip>
          <a:stretch>
            <a:fillRect/>
          </a:stretch>
        </p:blipFill>
        <p:spPr>
          <a:xfrm>
            <a:off x="216272" y="74497"/>
            <a:ext cx="1056536" cy="438114"/>
          </a:xfrm>
          <a:prstGeom prst="rect">
            <a:avLst/>
          </a:prstGeom>
          <a:noFill/>
          <a:ln>
            <a:noFill/>
          </a:ln>
        </p:spPr>
      </p:pic>
      <p:sp>
        <p:nvSpPr>
          <p:cNvPr id="121" name="Google Shape;12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17"/>
          <p:cNvSpPr txBox="1"/>
          <p:nvPr/>
        </p:nvSpPr>
        <p:spPr>
          <a:xfrm>
            <a:off x="518750" y="3999775"/>
            <a:ext cx="1291200" cy="4380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Let’s Practice!</a:t>
            </a:r>
            <a:endParaRPr b="1">
              <a:latin typeface="Plus Jakarta Sans"/>
              <a:ea typeface="Plus Jakarta Sans"/>
              <a:cs typeface="Plus Jakarta Sans"/>
              <a:sym typeface="Plus Jakarta Sans"/>
            </a:endParaRPr>
          </a:p>
        </p:txBody>
      </p:sp>
      <p:sp>
        <p:nvSpPr>
          <p:cNvPr id="124" name="Google Shape;124;p17"/>
          <p:cNvSpPr txBox="1"/>
          <p:nvPr/>
        </p:nvSpPr>
        <p:spPr>
          <a:xfrm>
            <a:off x="1902350" y="3893363"/>
            <a:ext cx="5161800" cy="68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Read the prompt below and circle the sentence that best shows a strong thesis statement. Then, explain why you chose that answer.</a:t>
            </a:r>
            <a:endParaRPr sz="1200">
              <a:solidFill>
                <a:schemeClr val="dk1"/>
              </a:solidFill>
              <a:latin typeface="Inter"/>
              <a:ea typeface="Inter"/>
              <a:cs typeface="Inter"/>
              <a:sym typeface="Inter"/>
            </a:endParaRPr>
          </a:p>
        </p:txBody>
      </p:sp>
      <p:sp>
        <p:nvSpPr>
          <p:cNvPr id="125" name="Google Shape;125;p17"/>
          <p:cNvSpPr txBox="1"/>
          <p:nvPr/>
        </p:nvSpPr>
        <p:spPr>
          <a:xfrm>
            <a:off x="518750" y="5064775"/>
            <a:ext cx="6735000" cy="1997700"/>
          </a:xfrm>
          <a:prstGeom prst="rect">
            <a:avLst/>
          </a:prstGeom>
          <a:solidFill>
            <a:schemeClr val="lt2"/>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on teenagers.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because it helps teenagers connect with friends, learn new ideas, and express themselves.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helps teenagers spend less time on homework and more time playing games.</a:t>
            </a:r>
            <a:endParaRPr sz="1200">
              <a:solidFill>
                <a:schemeClr val="dk1"/>
              </a:solidFill>
              <a:latin typeface="Inter"/>
              <a:ea typeface="Inter"/>
              <a:cs typeface="Inter"/>
              <a:sym typeface="Inter"/>
            </a:endParaRPr>
          </a:p>
          <a:p>
            <a:pPr indent="-304800" lvl="0" marL="457200" rtl="0" algn="l">
              <a:spcBef>
                <a:spcPts val="1000"/>
              </a:spcBef>
              <a:spcAft>
                <a:spcPts val="1000"/>
              </a:spcAft>
              <a:buClr>
                <a:schemeClr val="dk1"/>
              </a:buClr>
              <a:buSzPts val="1200"/>
              <a:buFont typeface="Inter"/>
              <a:buAutoNum type="alphaUcPeriod"/>
            </a:pPr>
            <a:r>
              <a:rPr lang="en" sz="1200">
                <a:solidFill>
                  <a:schemeClr val="dk1"/>
                </a:solidFill>
                <a:latin typeface="Inter"/>
                <a:ea typeface="Inter"/>
                <a:cs typeface="Inter"/>
                <a:sym typeface="Inter"/>
              </a:rPr>
              <a:t>Social media positively affects teenagers to a certain degree by enabling social connections and providing access to information, although it can sometimes be a source of distraction.</a:t>
            </a:r>
            <a:endParaRPr sz="1200">
              <a:solidFill>
                <a:schemeClr val="dk1"/>
              </a:solidFill>
              <a:latin typeface="Inter"/>
              <a:ea typeface="Inter"/>
              <a:cs typeface="Inter"/>
              <a:sym typeface="Inter"/>
            </a:endParaRPr>
          </a:p>
        </p:txBody>
      </p:sp>
      <p:sp>
        <p:nvSpPr>
          <p:cNvPr id="126" name="Google Shape;126;p17"/>
          <p:cNvSpPr txBox="1"/>
          <p:nvPr/>
        </p:nvSpPr>
        <p:spPr>
          <a:xfrm>
            <a:off x="533050" y="7184775"/>
            <a:ext cx="6706500" cy="1637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____ is the strongest thesis statement because</a:t>
            </a:r>
            <a:endParaRPr sz="1200">
              <a:solidFill>
                <a:schemeClr val="dk1"/>
              </a:solidFill>
              <a:latin typeface="Inter"/>
              <a:ea typeface="Inter"/>
              <a:cs typeface="Inter"/>
              <a:sym typeface="Inter"/>
            </a:endParaRPr>
          </a:p>
        </p:txBody>
      </p:sp>
      <p:sp>
        <p:nvSpPr>
          <p:cNvPr id="127" name="Google Shape;127;p17"/>
          <p:cNvSpPr txBox="1"/>
          <p:nvPr/>
        </p:nvSpPr>
        <p:spPr>
          <a:xfrm>
            <a:off x="533000" y="4638825"/>
            <a:ext cx="6706500" cy="369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a:t>
            </a:r>
            <a:r>
              <a:rPr lang="en" sz="1200">
                <a:latin typeface="Inter"/>
                <a:ea typeface="Inter"/>
                <a:cs typeface="Inter"/>
                <a:sym typeface="Inter"/>
              </a:rPr>
              <a:t>To what extent does social media have a positive impact on teenagers?</a:t>
            </a:r>
            <a:endParaRPr sz="1200">
              <a:latin typeface="Inter"/>
              <a:ea typeface="Inter"/>
              <a:cs typeface="Inter"/>
              <a:sym typeface="Inter"/>
            </a:endParaRPr>
          </a:p>
        </p:txBody>
      </p:sp>
      <p:sp>
        <p:nvSpPr>
          <p:cNvPr id="128" name="Google Shape;128;p17"/>
          <p:cNvSpPr txBox="1"/>
          <p:nvPr/>
        </p:nvSpPr>
        <p:spPr>
          <a:xfrm>
            <a:off x="6456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129" name="Google Shape;129;p17"/>
          <p:cNvSpPr/>
          <p:nvPr/>
        </p:nvSpPr>
        <p:spPr>
          <a:xfrm>
            <a:off x="645600" y="751425"/>
            <a:ext cx="6418500"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130" name="Google Shape;130;p17"/>
          <p:cNvSpPr txBox="1"/>
          <p:nvPr/>
        </p:nvSpPr>
        <p:spPr>
          <a:xfrm>
            <a:off x="29014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131" name="Google Shape;131;p17"/>
          <p:cNvSpPr txBox="1"/>
          <p:nvPr/>
        </p:nvSpPr>
        <p:spPr>
          <a:xfrm>
            <a:off x="5157250" y="1826332"/>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132" name="Google Shape;132;p17"/>
          <p:cNvCxnSpPr>
            <a:stCxn id="129" idx="2"/>
            <a:endCxn id="128" idx="0"/>
          </p:cNvCxnSpPr>
          <p:nvPr/>
        </p:nvCxnSpPr>
        <p:spPr>
          <a:xfrm flipH="1">
            <a:off x="1599150" y="1440225"/>
            <a:ext cx="2255700" cy="379200"/>
          </a:xfrm>
          <a:prstGeom prst="straightConnector1">
            <a:avLst/>
          </a:prstGeom>
          <a:noFill/>
          <a:ln cap="flat" cmpd="sng" w="9525">
            <a:solidFill>
              <a:schemeClr val="dk2"/>
            </a:solidFill>
            <a:prstDash val="solid"/>
            <a:round/>
            <a:headEnd len="med" w="med" type="none"/>
            <a:tailEnd len="med" w="med" type="triangle"/>
          </a:ln>
        </p:spPr>
      </p:cxnSp>
      <p:cxnSp>
        <p:nvCxnSpPr>
          <p:cNvPr id="133" name="Google Shape;133;p17"/>
          <p:cNvCxnSpPr>
            <a:stCxn id="129" idx="2"/>
            <a:endCxn id="130" idx="0"/>
          </p:cNvCxnSpPr>
          <p:nvPr/>
        </p:nvCxnSpPr>
        <p:spPr>
          <a:xfrm>
            <a:off x="3854850" y="1440225"/>
            <a:ext cx="0" cy="379200"/>
          </a:xfrm>
          <a:prstGeom prst="straightConnector1">
            <a:avLst/>
          </a:prstGeom>
          <a:noFill/>
          <a:ln cap="flat" cmpd="sng" w="9525">
            <a:solidFill>
              <a:schemeClr val="dk2"/>
            </a:solidFill>
            <a:prstDash val="solid"/>
            <a:round/>
            <a:headEnd len="med" w="med" type="none"/>
            <a:tailEnd len="med" w="med" type="triangle"/>
          </a:ln>
        </p:spPr>
      </p:cxnSp>
      <p:cxnSp>
        <p:nvCxnSpPr>
          <p:cNvPr id="134" name="Google Shape;134;p17"/>
          <p:cNvCxnSpPr>
            <a:stCxn id="129" idx="2"/>
            <a:endCxn id="131" idx="0"/>
          </p:cNvCxnSpPr>
          <p:nvPr/>
        </p:nvCxnSpPr>
        <p:spPr>
          <a:xfrm>
            <a:off x="3854850" y="1440225"/>
            <a:ext cx="2255700" cy="3861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pic>
        <p:nvPicPr>
          <p:cNvPr id="139" name="Google Shape;139;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2" name="Google Shape;142;p18"/>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4</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43" name="Google Shape;143;p18"/>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44" name="Google Shape;144;p18"/>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To what extent was the Nile River helpful to the development of the Kingdom of Kush?</a:t>
            </a:r>
            <a:endParaRPr i="1" sz="1700">
              <a:solidFill>
                <a:schemeClr val="dk1"/>
              </a:solidFill>
              <a:latin typeface="Inter"/>
              <a:ea typeface="Inter"/>
              <a:cs typeface="Inter"/>
              <a:sym typeface="Inter"/>
            </a:endParaRPr>
          </a:p>
        </p:txBody>
      </p:sp>
      <p:sp>
        <p:nvSpPr>
          <p:cNvPr id="145" name="Google Shape;145;p18"/>
          <p:cNvSpPr txBox="1"/>
          <p:nvPr/>
        </p:nvSpPr>
        <p:spPr>
          <a:xfrm>
            <a:off x="349644" y="922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46" name="Google Shape;146;p18"/>
          <p:cNvSpPr txBox="1"/>
          <p:nvPr/>
        </p:nvSpPr>
        <p:spPr>
          <a:xfrm>
            <a:off x="597900" y="2890675"/>
            <a:ext cx="6576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Create a thesis statement based on the supporting question above. Ensure your thesis statement follows the criteria below.</a:t>
            </a:r>
            <a:endParaRPr>
              <a:solidFill>
                <a:schemeClr val="dk1"/>
              </a:solidFill>
              <a:latin typeface="Halant"/>
              <a:ea typeface="Halant"/>
              <a:cs typeface="Halant"/>
              <a:sym typeface="Halant"/>
            </a:endParaRPr>
          </a:p>
        </p:txBody>
      </p:sp>
      <p:sp>
        <p:nvSpPr>
          <p:cNvPr id="147" name="Google Shape;147;p18"/>
          <p:cNvSpPr txBox="1"/>
          <p:nvPr/>
        </p:nvSpPr>
        <p:spPr>
          <a:xfrm>
            <a:off x="597900" y="4715763"/>
            <a:ext cx="6576600" cy="34230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Inter"/>
                <a:ea typeface="Inter"/>
                <a:cs typeface="Inter"/>
                <a:sym typeface="Inter"/>
              </a:rPr>
              <a:t>Thesis Statement:</a:t>
            </a:r>
            <a:endParaRPr sz="1800">
              <a:solidFill>
                <a:schemeClr val="dk1"/>
              </a:solidFill>
              <a:latin typeface="Inter"/>
              <a:ea typeface="Inter"/>
              <a:cs typeface="Inter"/>
              <a:sym typeface="Inter"/>
            </a:endParaRPr>
          </a:p>
        </p:txBody>
      </p:sp>
      <p:sp>
        <p:nvSpPr>
          <p:cNvPr id="148" name="Google Shape;148;p18"/>
          <p:cNvSpPr txBox="1"/>
          <p:nvPr/>
        </p:nvSpPr>
        <p:spPr>
          <a:xfrm>
            <a:off x="597900" y="3606246"/>
            <a:ext cx="6576600" cy="922800"/>
          </a:xfrm>
          <a:prstGeom prst="rect">
            <a:avLst/>
          </a:prstGeom>
          <a:solidFill>
            <a:srgbClr val="EEEEEE"/>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fully answers the prompt in a defensible claim.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2-3 line of reasonings.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is in one complete sentence.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a phrase that highlights my judgement.</a:t>
            </a:r>
            <a:endParaRPr sz="1300">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154" name="Google Shape;154;p19"/>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155" name="Google Shape;155;p19"/>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19"/>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7" name="Google Shape;157;p19"/>
          <p:cNvGraphicFramePr/>
          <p:nvPr/>
        </p:nvGraphicFramePr>
        <p:xfrm>
          <a:off x="434450" y="575425"/>
          <a:ext cx="3000000" cy="3000000"/>
        </p:xfrm>
        <a:graphic>
          <a:graphicData uri="http://schemas.openxmlformats.org/drawingml/2006/table">
            <a:tbl>
              <a:tblPr>
                <a:noFill/>
                <a:tableStyleId>{17F00899-1BAB-442F-96BA-D0F65ED9ED84}</a:tableStyleId>
              </a:tblPr>
              <a:tblGrid>
                <a:gridCol w="6903600"/>
              </a:tblGrid>
              <a:tr h="256725">
                <a:tc>
                  <a:txBody>
                    <a:bodyPr/>
                    <a:lstStyle/>
                    <a:p>
                      <a:pPr indent="0" lvl="0" marL="0" rtl="0" algn="l">
                        <a:spcBef>
                          <a:spcPts val="0"/>
                        </a:spcBef>
                        <a:spcAft>
                          <a:spcPts val="0"/>
                        </a:spcAft>
                        <a:buNone/>
                      </a:pPr>
                      <a:r>
                        <a:rPr lang="en" sz="1200">
                          <a:latin typeface="Halant"/>
                          <a:ea typeface="Halant"/>
                          <a:cs typeface="Halant"/>
                          <a:sym typeface="Halant"/>
                        </a:rPr>
                        <a:t>Source: Modification of work “Political Middle East” by CIA/The World Factbook, Public Domain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pic>
        <p:nvPicPr>
          <p:cNvPr id="158" name="Google Shape;158;p19"/>
          <p:cNvPicPr preferRelativeResize="0"/>
          <p:nvPr/>
        </p:nvPicPr>
        <p:blipFill>
          <a:blip r:embed="rId4">
            <a:alphaModFix/>
          </a:blip>
          <a:stretch>
            <a:fillRect/>
          </a:stretch>
        </p:blipFill>
        <p:spPr>
          <a:xfrm>
            <a:off x="1801925" y="1150700"/>
            <a:ext cx="4168650" cy="5558224"/>
          </a:xfrm>
          <a:prstGeom prst="rect">
            <a:avLst/>
          </a:prstGeom>
          <a:noFill/>
          <a:ln>
            <a:noFill/>
          </a:ln>
        </p:spPr>
      </p:pic>
      <p:sp>
        <p:nvSpPr>
          <p:cNvPr id="159" name="Google Shape;159;p19"/>
          <p:cNvSpPr txBox="1"/>
          <p:nvPr/>
        </p:nvSpPr>
        <p:spPr>
          <a:xfrm>
            <a:off x="487100" y="6883725"/>
            <a:ext cx="6798300" cy="164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The traditional southern boundary of Ancient Egypt was the first cataract of the Nile. Africa’s ancient Kingdom of Kush originated to the south of Upper Egypt in the northern (lower) part of Nubia. This is the area that today straddles the border between Egypt and Sudan. In later centuries, the Kingdom of Kush moved its center farther south into southern (upper) Nubia. </a:t>
            </a:r>
            <a:endParaRPr sz="1200">
              <a:latin typeface="Inter"/>
              <a:ea typeface="Inter"/>
              <a:cs typeface="Inter"/>
              <a:sym typeface="Inter"/>
            </a:endParaRPr>
          </a:p>
        </p:txBody>
      </p:sp>
      <p:sp>
        <p:nvSpPr>
          <p:cNvPr id="160" name="Google Shape;160;p19"/>
          <p:cNvSpPr txBox="1"/>
          <p:nvPr/>
        </p:nvSpPr>
        <p:spPr>
          <a:xfrm>
            <a:off x="416625" y="8050418"/>
            <a:ext cx="6903600" cy="13344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source, what is one specific way the Nile helped the development of Kush?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One specific way the Nile helped the development of Kush was by providing a transportation and trade route that connected Kush to Egypt and other regions, allowing for the exchange of goods, culture, and ideas.</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pic>
        <p:nvPicPr>
          <p:cNvPr id="166" name="Google Shape;166;p20"/>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167" name="Google Shape;167;p20"/>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8" name="Google Shape;168;p20"/>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9" name="Google Shape;169;p20"/>
          <p:cNvSpPr txBox="1"/>
          <p:nvPr/>
        </p:nvSpPr>
        <p:spPr>
          <a:xfrm>
            <a:off x="434450" y="5029202"/>
            <a:ext cx="6903600" cy="42651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types of goods did Harkhuf bring back from his travels to Nubia, and what does this tell us about the resources available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Harkhuf brought back myrrh, ebony, heknu (possibly incense or oil), grain, leopard skins, ivory tusks, and other “beautiful and exotic” products.This suggests that Nubia (and Upper Nubia in particular) was rich in natural resources, especially luxury items and raw materials that were valuable in Egypt.</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Harkhuf describe his relationships with local Nubian leaders? What does this suggest about Egypt’s influence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Harkhuf talks about working closely with Nubian leaders. He mentions appeasing the chief of Yam, receiving support and gifts (like cattle and goats) from other regional leaders, and gaining their cooperation by demonstrating strength and vigilance. This shows that Nubian leaders had power in their own areas, but Egypt was starting to have more control and influence.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this document highlight how the Nile River influenced the growth and development of the Kingdom of Kush?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This document highlights trade and political interactions between Egypt and Nubia but does not directly explain how the Nile River influenced Kush’s growth. While the Nile likely helped travel and trade, the focus is on Harkhuf’s journeys and exchanges rather than the river’s role in Kush’s development.</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70" name="Google Shape;170;p20"/>
          <p:cNvGraphicFramePr/>
          <p:nvPr/>
        </p:nvGraphicFramePr>
        <p:xfrm>
          <a:off x="434450" y="575425"/>
          <a:ext cx="3000000" cy="3000000"/>
        </p:xfrm>
        <a:graphic>
          <a:graphicData uri="http://schemas.openxmlformats.org/drawingml/2006/table">
            <a:tbl>
              <a:tblPr>
                <a:noFill/>
                <a:tableStyleId>{17F00899-1BAB-442F-96BA-D0F65ED9ED84}</a:tableStyleId>
              </a:tblPr>
              <a:tblGrid>
                <a:gridCol w="6903600"/>
              </a:tblGrid>
              <a:tr h="1061500">
                <a:tc>
                  <a:txBody>
                    <a:bodyPr/>
                    <a:lstStyle/>
                    <a:p>
                      <a:pPr indent="0" lvl="0" marL="0" rtl="0" algn="l">
                        <a:spcBef>
                          <a:spcPts val="0"/>
                        </a:spcBef>
                        <a:spcAft>
                          <a:spcPts val="0"/>
                        </a:spcAft>
                        <a:buNone/>
                      </a:pPr>
                      <a:r>
                        <a:rPr lang="en" sz="1200">
                          <a:latin typeface="Halant"/>
                          <a:ea typeface="Halant"/>
                          <a:cs typeface="Halant"/>
                          <a:sym typeface="Halant"/>
                        </a:rPr>
                        <a:t>Source: The Nubian Travels of Harkhuf, Egyptian Governor of Aswan. ca. 2255–2246 B.C.</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Following is an excerpt from the travel writings of Harkhuf, an Egyptian noble from Aswan in southern Egypt. Harkhuf held many titles, including governor of the south and ritual priest. A caravan trader by profession, he made multiple journeys into Nubia for the Old Kingdom monarchs, the details of which were inscribed on his tomb.</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7449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majesty of </a:t>
                      </a:r>
                      <a:r>
                        <a:rPr b="1" lang="en" sz="1100">
                          <a:solidFill>
                            <a:schemeClr val="dk1"/>
                          </a:solidFill>
                          <a:latin typeface="Inter"/>
                          <a:ea typeface="Inter"/>
                          <a:cs typeface="Inter"/>
                          <a:sym typeface="Inter"/>
                        </a:rPr>
                        <a:t>Mernere</a:t>
                      </a:r>
                      <a:r>
                        <a:rPr lang="en" sz="1100">
                          <a:solidFill>
                            <a:schemeClr val="dk1"/>
                          </a:solidFill>
                          <a:latin typeface="Inter"/>
                          <a:ea typeface="Inter"/>
                          <a:cs typeface="Inter"/>
                          <a:sym typeface="Inter"/>
                        </a:rPr>
                        <a:t>, (my) lord, sent me together with (my) father, the “sole companion” and lector-priest Iri, to(wards) </a:t>
                      </a:r>
                      <a:r>
                        <a:rPr b="1" lang="en" sz="1100">
                          <a:solidFill>
                            <a:schemeClr val="dk1"/>
                          </a:solidFill>
                          <a:latin typeface="Inter"/>
                          <a:ea typeface="Inter"/>
                          <a:cs typeface="Inter"/>
                          <a:sym typeface="Inter"/>
                        </a:rPr>
                        <a:t>Yam</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Upper Nubia)</a:t>
                      </a:r>
                      <a:r>
                        <a:rPr lang="en" sz="1100">
                          <a:solidFill>
                            <a:schemeClr val="dk1"/>
                          </a:solidFill>
                          <a:latin typeface="Inter"/>
                          <a:ea typeface="Inter"/>
                          <a:cs typeface="Inter"/>
                          <a:sym typeface="Inter"/>
                        </a:rPr>
                        <a:t> in order to explore the way to this country. I accomplished it within seven months, and I brought all kinds of products therefrom, beautiful and exotic. I was much praised about it. When his majesty sent me a second time, I was alone: I went forth on the “Ivory Road” and I descended from </a:t>
                      </a:r>
                      <a:r>
                        <a:rPr b="1" lang="en" sz="1100">
                          <a:solidFill>
                            <a:schemeClr val="dk1"/>
                          </a:solidFill>
                          <a:latin typeface="Inter"/>
                          <a:ea typeface="Inter"/>
                          <a:cs typeface="Inter"/>
                          <a:sym typeface="Inter"/>
                        </a:rPr>
                        <a:t>Irthet, Mekher, Tereres</a:t>
                      </a:r>
                      <a:r>
                        <a:rPr lang="en" sz="1100">
                          <a:solidFill>
                            <a:schemeClr val="dk1"/>
                          </a:solidFill>
                          <a:latin typeface="Inter"/>
                          <a:ea typeface="Inter"/>
                          <a:cs typeface="Inter"/>
                          <a:sym typeface="Inter"/>
                        </a:rPr>
                        <a:t>, Irtheth in a period of eight months. And I went down, and I brought (back) of the product from this country very much, the like of which had never been brought to this land (i.e. Egypt) before.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And when his majesty sent me a third time to Yam, I departed from the </a:t>
                      </a:r>
                      <a:r>
                        <a:rPr b="1" lang="en" sz="1100">
                          <a:solidFill>
                            <a:schemeClr val="dk1"/>
                          </a:solidFill>
                          <a:latin typeface="Inter"/>
                          <a:ea typeface="Inter"/>
                          <a:cs typeface="Inter"/>
                          <a:sym typeface="Inter"/>
                        </a:rPr>
                        <a:t>Thinite</a:t>
                      </a:r>
                      <a:r>
                        <a:rPr lang="en" sz="1100">
                          <a:solidFill>
                            <a:schemeClr val="dk1"/>
                          </a:solidFill>
                          <a:latin typeface="Inter"/>
                          <a:ea typeface="Inter"/>
                          <a:cs typeface="Inter"/>
                          <a:sym typeface="Inter"/>
                        </a:rPr>
                        <a:t> districts on the Oasis Road. I discovered that the chief of Yam had gone by himself to the land of </a:t>
                      </a:r>
                      <a:r>
                        <a:rPr b="1" lang="en" sz="1100">
                          <a:solidFill>
                            <a:schemeClr val="dk1"/>
                          </a:solidFill>
                          <a:latin typeface="Inter"/>
                          <a:ea typeface="Inter"/>
                          <a:cs typeface="Inter"/>
                          <a:sym typeface="Inter"/>
                        </a:rPr>
                        <a:t>Temeh</a:t>
                      </a:r>
                      <a:r>
                        <a:rPr lang="en" sz="1100">
                          <a:solidFill>
                            <a:schemeClr val="dk1"/>
                          </a:solidFill>
                          <a:latin typeface="Inter"/>
                          <a:ea typeface="Inter"/>
                          <a:cs typeface="Inter"/>
                          <a:sym typeface="Inter"/>
                        </a:rPr>
                        <a:t> in order to beat Temeh to the western corner of heaven. When I had gone out in his support to the land of Temeh, I appeased him, so that he was praising all gods for the sovereign . . .I descended with three hundred asses loaded with myrrh (</a:t>
                      </a:r>
                      <a:r>
                        <a:rPr i="1" lang="en" sz="1100">
                          <a:solidFill>
                            <a:schemeClr val="dk1"/>
                          </a:solidFill>
                          <a:latin typeface="Inter"/>
                          <a:ea typeface="Inter"/>
                          <a:cs typeface="Inter"/>
                          <a:sym typeface="Inter"/>
                        </a:rPr>
                        <a:t>gum resin</a:t>
                      </a:r>
                      <a:r>
                        <a:rPr lang="en" sz="1100">
                          <a:solidFill>
                            <a:schemeClr val="dk1"/>
                          </a:solidFill>
                          <a:latin typeface="Inter"/>
                          <a:ea typeface="Inter"/>
                          <a:cs typeface="Inter"/>
                          <a:sym typeface="Inter"/>
                        </a:rPr>
                        <a:t>), ebony, heknu, grain, leopard skin, ivory tusks . . . (and) all beautiful products. And when the chief of Irthet, </a:t>
                      </a:r>
                      <a:r>
                        <a:rPr b="1" lang="en" sz="1100">
                          <a:solidFill>
                            <a:schemeClr val="dk1"/>
                          </a:solidFill>
                          <a:latin typeface="Inter"/>
                          <a:ea typeface="Inter"/>
                          <a:cs typeface="Inter"/>
                          <a:sym typeface="Inter"/>
                        </a:rPr>
                        <a:t>Sethu,</a:t>
                      </a:r>
                      <a:r>
                        <a:rPr lang="en" sz="1100">
                          <a:solidFill>
                            <a:schemeClr val="dk1"/>
                          </a:solidFill>
                          <a:latin typeface="Inter"/>
                          <a:ea typeface="Inter"/>
                          <a:cs typeface="Inter"/>
                          <a:sym typeface="Inter"/>
                        </a:rPr>
                        <a:t> and </a:t>
                      </a:r>
                      <a:r>
                        <a:rPr b="1" lang="en" sz="1100">
                          <a:solidFill>
                            <a:schemeClr val="dk1"/>
                          </a:solidFill>
                          <a:latin typeface="Inter"/>
                          <a:ea typeface="Inter"/>
                          <a:cs typeface="Inter"/>
                          <a:sym typeface="Inter"/>
                        </a:rPr>
                        <a:t>Wawat</a:t>
                      </a:r>
                      <a:r>
                        <a:rPr lang="en" sz="1100">
                          <a:solidFill>
                            <a:schemeClr val="dk1"/>
                          </a:solidFill>
                          <a:latin typeface="Inter"/>
                          <a:ea typeface="Inter"/>
                          <a:cs typeface="Inter"/>
                          <a:sym typeface="Inter"/>
                        </a:rPr>
                        <a:t> saw that the troops of the Yamians, who had descended with me for the Residence, and the soldiers, who had been sent with me, were strong and numerous, then this chief supported me and gave me cattle and goats and showed me the ways of the ridges of Irthet, as the vigilance which I carried out was more excellent than that of any associate-overseer of mercenaries sent to Yam before.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sp>
        <p:nvSpPr>
          <p:cNvPr id="175" name="Google Shape;175;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C</a:t>
            </a:r>
            <a:endParaRPr sz="1900">
              <a:latin typeface="Halant"/>
              <a:ea typeface="Halant"/>
              <a:cs typeface="Halant"/>
              <a:sym typeface="Halant"/>
            </a:endParaRPr>
          </a:p>
        </p:txBody>
      </p:sp>
      <p:sp>
        <p:nvSpPr>
          <p:cNvPr id="176" name="Google Shape;176;p21"/>
          <p:cNvSpPr txBox="1"/>
          <p:nvPr/>
        </p:nvSpPr>
        <p:spPr>
          <a:xfrm>
            <a:off x="434450" y="4804475"/>
            <a:ext cx="6903600" cy="44574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army “very greatly concerned” according to the text?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The army was worried because they didn’t know who their new leader was. They felt like a group without direction, like </a:t>
            </a:r>
            <a:r>
              <a:rPr b="1" i="1" lang="en" sz="1200">
                <a:solidFill>
                  <a:srgbClr val="E06666"/>
                </a:solidFill>
                <a:latin typeface="Inter"/>
                <a:ea typeface="Inter"/>
                <a:cs typeface="Inter"/>
                <a:sym typeface="Inter"/>
              </a:rPr>
              <a:t>“a herd with no herdsman.”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commanders and officials ask the priests to pray for?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They asked the priests to pray to the god Amon-Re to choose a new king for them. They believed Amon-Re had the power to help them find the right leader, rebuild temples, and guide the kingdom.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relationship between the king and the god Amon-Re reveal about religion and political authority in Kush?</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It shows that religion and government were deeply connected in Kush. The people believed that the king was chosen by the gods, especially Amon-Re. Leaders were seen as being supported by the gods, and they needed that religious blessing to rule.</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this document highlight how the Nile River influenced the growth and development of the Kingdom of Kush? Explain your answer.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This document does not explicitly highlight how the Nile River influenced the growth and development of the Kingdom of Kush. Instead, it focuses on the religious and political aspects of Kushite society, particularly the role of the god Amon-Re and the importance of divine guidance for leadership and stability.</a:t>
            </a:r>
            <a:endParaRPr b="1" sz="1200">
              <a:solidFill>
                <a:srgbClr val="E06666"/>
              </a:solidFill>
              <a:latin typeface="Inter"/>
              <a:ea typeface="Inter"/>
              <a:cs typeface="Inter"/>
              <a:sym typeface="Inter"/>
            </a:endParaRPr>
          </a:p>
        </p:txBody>
      </p:sp>
      <p:graphicFrame>
        <p:nvGraphicFramePr>
          <p:cNvPr id="177" name="Google Shape;177;p21"/>
          <p:cNvGraphicFramePr/>
          <p:nvPr/>
        </p:nvGraphicFramePr>
        <p:xfrm>
          <a:off x="434450" y="575425"/>
          <a:ext cx="3000000" cy="3000000"/>
        </p:xfrm>
        <a:graphic>
          <a:graphicData uri="http://schemas.openxmlformats.org/drawingml/2006/table">
            <a:tbl>
              <a:tblPr>
                <a:noFill/>
                <a:tableStyleId>{17F00899-1BAB-442F-96BA-D0F65ED9ED84}</a:tableStyleId>
              </a:tblPr>
              <a:tblGrid>
                <a:gridCol w="6903600"/>
              </a:tblGrid>
              <a:tr h="865800">
                <a:tc>
                  <a:txBody>
                    <a:bodyPr/>
                    <a:lstStyle/>
                    <a:p>
                      <a:pPr indent="0" lvl="0" marL="0" rtl="0" algn="l">
                        <a:spcBef>
                          <a:spcPts val="0"/>
                        </a:spcBef>
                        <a:spcAft>
                          <a:spcPts val="0"/>
                        </a:spcAft>
                        <a:buNone/>
                      </a:pPr>
                      <a:r>
                        <a:rPr lang="en" sz="1200">
                          <a:latin typeface="Halant"/>
                          <a:ea typeface="Halant"/>
                          <a:cs typeface="Halant"/>
                          <a:sym typeface="Halant"/>
                        </a:rPr>
                        <a:t>Source: Royal inscription attributed to Aspalta, king of Kush (c. 600 BCE)</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Aspalta was a ruler of the kingdom of Kush (c. 600 – c. 580 BCE). More is known about him and his reign than most of the rulers of Kush. He left several stelae (slabs made of stone or wood)  carved with accounts of his reign.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13555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Now then, the trusted commanders from the midst of the army of His Majesty were six men, while the trusted commanders and overseers of fortresses were six men. [. . .] Then they said to the entire army, “Come, let us cause our lord to appear, for we are like a herd which has no herdsman!” Thereupon this army was very greatly concerned, saying, “Our lord is here with us, but we do not know him! Would that we might know him, that we might enter in under him and work for him, . . . .” Then the army of His Majesty all said with one voice, “Still there is this god Amon-Re, Lord of the Thrones of </a:t>
                      </a:r>
                      <a:r>
                        <a:rPr b="1" lang="en" sz="1100">
                          <a:solidFill>
                            <a:schemeClr val="dk1"/>
                          </a:solidFill>
                          <a:latin typeface="Inter"/>
                          <a:ea typeface="Inter"/>
                          <a:cs typeface="Inter"/>
                          <a:sym typeface="Inter"/>
                        </a:rPr>
                        <a:t>It-Tjwy</a:t>
                      </a:r>
                      <a:r>
                        <a:rPr lang="en" sz="1100">
                          <a:solidFill>
                            <a:schemeClr val="dk1"/>
                          </a:solidFill>
                          <a:latin typeface="Inter"/>
                          <a:ea typeface="Inter"/>
                          <a:cs typeface="Inter"/>
                          <a:sym typeface="Inter"/>
                        </a:rPr>
                        <a:t>, Resident in Napata. He is also a god of Kush. Come, let us go to him. . . .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So the commanders of His Majesty and the officials of the palace went to the Temple of Amon. . . . They said to [the priests], “Pray, may this god, Amon-Re, Resident in Napata, come, to permit that he give us our lord, to revive us, to build the temples of all the gods and goddesses of Kemet, and to present their divine offerings! We cannot do a thing without this god. It is he who guides us. . . . Then the commanders of His Majesty and the officials of the palace entered into the temple and put themselves upon their bellies before this god. They said, “We have come to you, O Amon-Re, Lord of the Thrones of </a:t>
                      </a:r>
                      <a:r>
                        <a:rPr b="1" lang="en" sz="1100">
                          <a:solidFill>
                            <a:schemeClr val="dk1"/>
                          </a:solidFill>
                          <a:latin typeface="Inter"/>
                          <a:ea typeface="Inter"/>
                          <a:cs typeface="Inter"/>
                          <a:sym typeface="Inter"/>
                        </a:rPr>
                        <a:t>It-Tjwy</a:t>
                      </a:r>
                      <a:r>
                        <a:rPr lang="en" sz="1100">
                          <a:solidFill>
                            <a:schemeClr val="dk1"/>
                          </a:solidFill>
                          <a:latin typeface="Inter"/>
                          <a:ea typeface="Inter"/>
                          <a:cs typeface="Inter"/>
                          <a:sym typeface="Inter"/>
                        </a:rPr>
                        <a:t>, Resident in Napata, that you might give to us a lord, to revive us, to build the temples of the gods of Kemet and Rekhyt, and to present divine offerings. That beneficent office is in your hands—may you give it to your son whom you love!”</a:t>
                      </a:r>
                      <a:endParaRPr sz="11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178" name="Google Shape;178;p21"/>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179" name="Google Shape;179;p21"/>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0" name="Google Shape;180;p21"/>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