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26A4D61-87E0-43E2-A5DE-DDD7677AF202}">
  <a:tblStyle styleId="{426A4D61-87E0-43E2-A5DE-DDD7677AF20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notesMaster" Target="notesMasters/notesMaster1.xml"/><Relationship Id="rId18" Type="http://schemas.openxmlformats.org/officeDocument/2006/relationships/font" Target="fonts/PlusJakartaSans-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5ef231da3_0_2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5ef231da3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5ef231da3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85ef231da3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890048701c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890048701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461874" y="1981737"/>
            <a:ext cx="1955925" cy="1955925"/>
          </a:xfrm>
          <a:prstGeom prst="rect">
            <a:avLst/>
          </a:prstGeom>
          <a:noFill/>
          <a:ln>
            <a:noFill/>
          </a:ln>
        </p:spPr>
      </p:pic>
      <p:sp>
        <p:nvSpPr>
          <p:cNvPr id="61" name="Google Shape;61;p13"/>
          <p:cNvSpPr txBox="1"/>
          <p:nvPr/>
        </p:nvSpPr>
        <p:spPr>
          <a:xfrm>
            <a:off x="2818750" y="2430200"/>
            <a:ext cx="4417200" cy="17982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Arguments</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23725" y="25008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a:t>
            </a:r>
            <a:endParaRPr sz="1500">
              <a:latin typeface="Inter"/>
              <a:ea typeface="Inter"/>
              <a:cs typeface="Inter"/>
              <a:sym typeface="Inter"/>
            </a:endParaRPr>
          </a:p>
        </p:txBody>
      </p:sp>
      <p:sp>
        <p:nvSpPr>
          <p:cNvPr id="71" name="Google Shape;71;p14"/>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500">
              <a:latin typeface="Inter"/>
              <a:ea typeface="Inter"/>
              <a:cs typeface="Inter"/>
              <a:sym typeface="Inter"/>
            </a:endParaRPr>
          </a:p>
        </p:txBody>
      </p:sp>
      <p:sp>
        <p:nvSpPr>
          <p:cNvPr id="72" name="Google Shape;72;p14"/>
          <p:cNvSpPr txBox="1"/>
          <p:nvPr/>
        </p:nvSpPr>
        <p:spPr>
          <a:xfrm>
            <a:off x="919625" y="69205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78" name="Google Shape;78;p15"/>
          <p:cNvGraphicFramePr/>
          <p:nvPr/>
        </p:nvGraphicFramePr>
        <p:xfrm>
          <a:off x="969478" y="1521929"/>
          <a:ext cx="3000000" cy="3000000"/>
        </p:xfrm>
        <a:graphic>
          <a:graphicData uri="http://schemas.openxmlformats.org/drawingml/2006/table">
            <a:tbl>
              <a:tblPr>
                <a:noFill/>
                <a:tableStyleId>{426A4D61-87E0-43E2-A5DE-DDD7677AF202}</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79" name="Google Shape;79;p15"/>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80" name="Google Shape;80;p15"/>
          <p:cNvGraphicFramePr/>
          <p:nvPr/>
        </p:nvGraphicFramePr>
        <p:xfrm>
          <a:off x="559991" y="4094910"/>
          <a:ext cx="3000000" cy="3000000"/>
        </p:xfrm>
        <a:graphic>
          <a:graphicData uri="http://schemas.openxmlformats.org/drawingml/2006/table">
            <a:tbl>
              <a:tblPr>
                <a:noFill/>
                <a:tableStyleId>{426A4D61-87E0-43E2-A5DE-DDD7677AF202}</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81" name="Google Shape;81;p15"/>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82" name="Google Shape;82;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a:t>
            </a:r>
            <a:r>
              <a:rPr lang="en" sz="1900">
                <a:solidFill>
                  <a:schemeClr val="dk1"/>
                </a:solidFill>
                <a:latin typeface="Halant"/>
                <a:ea typeface="Halant"/>
                <a:cs typeface="Halant"/>
                <a:sym typeface="Halant"/>
              </a:rPr>
              <a:t> for Formative Assessment: Evaluating Arguments</a:t>
            </a:r>
            <a:endParaRPr sz="1900">
              <a:latin typeface="Halant"/>
              <a:ea typeface="Halant"/>
              <a:cs typeface="Halant"/>
              <a:sym typeface="Halant"/>
            </a:endParaRPr>
          </a:p>
        </p:txBody>
      </p:sp>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