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3" r:id="rId5"/>
    <p:sldMasterId id="2147483674" r:id="rId6"/>
  </p:sldMasterIdLst>
  <p:notesMasterIdLst>
    <p:notesMasterId r:id="rId7"/>
  </p:notesMasterIdLst>
  <p:sldIdLst>
    <p:sldId id="256" r:id="rId8"/>
    <p:sldId id="257" r:id="rId9"/>
    <p:sldId id="258" r:id="rId10"/>
  </p:sldIdLst>
  <p:sldSz cy="5143500" cx="9144000"/>
  <p:notesSz cx="6858000" cy="9144000"/>
  <p:embeddedFontLst>
    <p:embeddedFont>
      <p:font typeface="Inter"/>
      <p:regular r:id="rId11"/>
      <p:bold r:id="rId12"/>
      <p:italic r:id="rId13"/>
      <p:boldItalic r:id="rId14"/>
    </p:embeddedFont>
    <p:embeddedFont>
      <p:font typeface="Plus Jakarta Sans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A0CF82DF-7D47-4701-9C2C-35552683078B}">
  <a:tblStyle styleId="{A0CF82DF-7D47-4701-9C2C-35552683078B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regular.fntdata"/><Relationship Id="rId10" Type="http://schemas.openxmlformats.org/officeDocument/2006/relationships/slide" Target="slides/slide3.xml"/><Relationship Id="rId13" Type="http://schemas.openxmlformats.org/officeDocument/2006/relationships/font" Target="fonts/Inter-italic.fntdata"/><Relationship Id="rId12" Type="http://schemas.openxmlformats.org/officeDocument/2006/relationships/font" Target="fonts/Inter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PlusJakartaSans-regular.fntdata"/><Relationship Id="rId14" Type="http://schemas.openxmlformats.org/officeDocument/2006/relationships/font" Target="fonts/Inter-boldItalic.fntdata"/><Relationship Id="rId17" Type="http://schemas.openxmlformats.org/officeDocument/2006/relationships/font" Target="fonts/PlusJakartaSans-italic.fntdata"/><Relationship Id="rId16" Type="http://schemas.openxmlformats.org/officeDocument/2006/relationships/font" Target="fonts/PlusJakartaSans-bold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18" Type="http://schemas.openxmlformats.org/officeDocument/2006/relationships/font" Target="fonts/PlusJakartaSans-boldItalic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370efe3ba55_0_8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g370efe3ba55_0_8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3451b00e38f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g3451b00e38f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34515c37c1d_0_3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34515c37c1d_0_3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_HEADER_1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9" name="Google Shape;59;p14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65" name="Google Shape;65;p15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1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1" name="Google Shape;81;p18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0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3" name="Google Shape;93;p20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4" name="Google Shape;94;p2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9" name="Google Shape;99;p21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0" name="Google Shape;100;p21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1" name="Google Shape;101;p2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2" name="Google Shape;102;p2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3" name="Google Shape;103;p2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2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6" name="Google Shape;106;p22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7" name="Google Shape;107;p22"/>
          <p:cNvSpPr txBox="1"/>
          <p:nvPr>
            <p:ph idx="2" type="body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8" name="Google Shape;108;p22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9" name="Google Shape;109;p22"/>
          <p:cNvSpPr txBox="1"/>
          <p:nvPr>
            <p:ph idx="4" type="body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0" name="Google Shape;110;p2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1" name="Google Shape;111;p2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2" name="Google Shape;112;p2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15" name="Google Shape;115;p2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7" name="Google Shape;117;p2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4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0" name="Google Shape;120;p24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1" name="Google Shape;121;p24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2" name="Google Shape;122;p2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4" name="Google Shape;124;p2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5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7" name="Google Shape;127;p25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8" name="Google Shape;128;p25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0" name="Google Shape;130;p2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1" name="Google Shape;131;p2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6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34" name="Google Shape;134;p26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5" name="Google Shape;135;p2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6" name="Google Shape;136;p2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7" name="Google Shape;137;p2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7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40" name="Google Shape;140;p27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1" name="Google Shape;141;p2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2" name="Google Shape;142;p2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3" name="Google Shape;143;p2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1" name="Google Shape;71;p16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Google Shape;73;p1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4" name="Google Shape;74;p1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8" name="Google Shape;148;p28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{A0CF82DF-7D47-4701-9C2C-35552683078B}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Imp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149" name="Google Shape;149;p28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0" name="Google Shape;150;p28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5" name="Google Shape;155;p29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{A0CF82DF-7D47-4701-9C2C-35552683078B}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the practice of applying controlled amounts of water to land to help grow crops, landscape plants, and lawns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“The Western Regions comprise a wide expanse of arid land with extremely low rainfall, where agriculture depends wholly on irrigation channels fed yearly by the melting snow.”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1750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Font typeface="Inter"/>
                        <a:buChar char="-"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Ma Yong and Sun Yutang “The Western Regions under the Hsiung-nu and the Han,” in </a:t>
                      </a:r>
                      <a:r>
                        <a:rPr i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History of Civilizations of Central Asia</a:t>
                      </a: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, Vol 2, 1992.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Imp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156" name="Google Shape;156;p29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Irrigation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7" name="Google Shape;157;p29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0"/>
          <p:cNvSpPr txBox="1"/>
          <p:nvPr>
            <p:ph idx="2" type="body"/>
          </p:nvPr>
        </p:nvSpPr>
        <p:spPr>
          <a:xfrm>
            <a:off x="265425" y="139200"/>
            <a:ext cx="4739700" cy="4784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latin typeface="Inter"/>
                <a:ea typeface="Inter"/>
                <a:cs typeface="Inter"/>
                <a:sym typeface="Inter"/>
              </a:rPr>
              <a:t>NOTICE</a:t>
            </a:r>
            <a:endParaRPr b="1"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nter"/>
                <a:ea typeface="Inter"/>
                <a:cs typeface="Inter"/>
                <a:sym typeface="Inter"/>
              </a:rPr>
              <a:t>What do you see that seems interesting or important?</a:t>
            </a:r>
            <a:endParaRPr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latin typeface="Inter"/>
                <a:ea typeface="Inter"/>
                <a:cs typeface="Inter"/>
                <a:sym typeface="Inter"/>
              </a:rPr>
              <a:t>WONDER</a:t>
            </a:r>
            <a:endParaRPr b="1"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nter"/>
                <a:ea typeface="Inter"/>
                <a:cs typeface="Inter"/>
                <a:sym typeface="Inter"/>
              </a:rPr>
              <a:t>What questions do you have about this image?</a:t>
            </a:r>
            <a:endParaRPr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latin typeface="Inter"/>
                <a:ea typeface="Inter"/>
                <a:cs typeface="Inter"/>
                <a:sym typeface="Inter"/>
              </a:rPr>
              <a:t>THINK</a:t>
            </a:r>
            <a:endParaRPr b="1"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nter"/>
                <a:ea typeface="Inter"/>
                <a:cs typeface="Inter"/>
                <a:sym typeface="Inter"/>
              </a:rPr>
              <a:t>What do you suppose is going on this image?</a:t>
            </a:r>
            <a:endParaRPr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63" name="Google Shape;163;p30"/>
          <p:cNvSpPr txBox="1"/>
          <p:nvPr/>
        </p:nvSpPr>
        <p:spPr>
          <a:xfrm>
            <a:off x="5146263" y="3716900"/>
            <a:ext cx="35673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Jacques Descloitres, “The Nile River and delta as seen from space by the MODIS sensor on the Terra satellite,” February 5, 2003. Public Domain.</a:t>
            </a:r>
            <a:endParaRPr sz="1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64" name="Google Shape;164;p30"/>
          <p:cNvSpPr txBox="1"/>
          <p:nvPr/>
        </p:nvSpPr>
        <p:spPr>
          <a:xfrm>
            <a:off x="13240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  <p:pic>
        <p:nvPicPr>
          <p:cNvPr id="165" name="Google Shape;165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46275" y="567000"/>
            <a:ext cx="3834075" cy="30124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