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Inter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1DC0115-572D-412D-9197-E4E73C773D37}">
  <a:tblStyle styleId="{31DC0115-572D-412D-9197-E4E73C773D3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InterMedium-bold.fntdata"/><Relationship Id="rId27" Type="http://schemas.openxmlformats.org/officeDocument/2006/relationships/font" Target="fonts/Inter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InterMedium-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regular.fntdata"/><Relationship Id="rId16" Type="http://schemas.openxmlformats.org/officeDocument/2006/relationships/slide" Target="slides/slide10.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d6330d51d9_0_9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d6330d51d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a2b046d9a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a2b046d9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6dd5048c2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6dd5048c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fa7eea9f4c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fa7eea9f4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0c1b31ec2c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0c1b31ec2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d6330d51d9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d6330d51d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d6330d51d9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d6330d51d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d6330d51d9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d6330d51d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Crash Course World History: Notes on Swahili Civilization</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348950" y="1421988"/>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 Please be sure to keep these notes available during this unit. </a:t>
            </a:r>
            <a:endParaRPr sz="1200">
              <a:solidFill>
                <a:schemeClr val="dk1"/>
              </a:solidFill>
              <a:latin typeface="Inter"/>
              <a:ea typeface="Inter"/>
              <a:cs typeface="Inter"/>
              <a:sym typeface="Inter"/>
            </a:endParaRPr>
          </a:p>
        </p:txBody>
      </p:sp>
      <p:sp>
        <p:nvSpPr>
          <p:cNvPr id="60" name="Google Shape;60;p13"/>
          <p:cNvSpPr txBox="1"/>
          <p:nvPr/>
        </p:nvSpPr>
        <p:spPr>
          <a:xfrm>
            <a:off x="348950" y="1959875"/>
            <a:ext cx="7074600" cy="7388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6:56 </a:t>
            </a:r>
            <a:r>
              <a:rPr lang="en" sz="1200">
                <a:solidFill>
                  <a:srgbClr val="333333"/>
                </a:solidFill>
                <a:latin typeface="Inter"/>
                <a:ea typeface="Inter"/>
                <a:cs typeface="Inter"/>
                <a:sym typeface="Inter"/>
              </a:rPr>
              <a:t>How were the East African Swahili city-states different from an empire?</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7:08 </a:t>
            </a:r>
            <a:r>
              <a:rPr lang="en" sz="1200">
                <a:solidFill>
                  <a:srgbClr val="333333"/>
                </a:solidFill>
                <a:latin typeface="Inter"/>
                <a:ea typeface="Inter"/>
                <a:cs typeface="Inter"/>
                <a:sym typeface="Inter"/>
              </a:rPr>
              <a:t>These city-states formed a network of ________________ ports. </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7:11 </a:t>
            </a:r>
            <a:r>
              <a:rPr lang="en" sz="1200">
                <a:solidFill>
                  <a:srgbClr val="333333"/>
                </a:solidFill>
                <a:latin typeface="Inter"/>
                <a:ea typeface="Inter"/>
                <a:cs typeface="Inter"/>
                <a:sym typeface="Inter"/>
              </a:rPr>
              <a:t>The East African Swahili city-states were autonomous and did not have to report to a central power. However, they were three things that linked the city-states that made them a common culture:</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7:51 </a:t>
            </a:r>
            <a:r>
              <a:rPr lang="en" sz="1200">
                <a:solidFill>
                  <a:srgbClr val="333333"/>
                </a:solidFill>
                <a:latin typeface="Inter"/>
                <a:ea typeface="Inter"/>
                <a:cs typeface="Inter"/>
                <a:sym typeface="Inter"/>
              </a:rPr>
              <a:t>Why did historians believe that the Swahili city-states were founded by Arabs or Persians?</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8:10 </a:t>
            </a:r>
            <a:r>
              <a:rPr lang="en" sz="1200">
                <a:solidFill>
                  <a:srgbClr val="333333"/>
                </a:solidFill>
                <a:latin typeface="Inter"/>
                <a:ea typeface="Inter"/>
                <a:cs typeface="Inter"/>
                <a:sym typeface="Inter"/>
              </a:rPr>
              <a:t>Trade had been going on on the Swahili coast since the 1st century CE. Why did trading rapidly increase in the 8th century CE?</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8:20 </a:t>
            </a:r>
            <a:r>
              <a:rPr lang="en" sz="1200">
                <a:solidFill>
                  <a:srgbClr val="333333"/>
                </a:solidFill>
                <a:latin typeface="Inter"/>
                <a:ea typeface="Inter"/>
                <a:cs typeface="Inter"/>
                <a:sym typeface="Inter"/>
              </a:rPr>
              <a:t>Other than goods, what did Arab traders bring with them to the Swahili Coast. What effect did this have on religious and cultural life in the city-states?</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8:43 </a:t>
            </a:r>
            <a:r>
              <a:rPr lang="en" sz="1200">
                <a:solidFill>
                  <a:srgbClr val="333333"/>
                </a:solidFill>
                <a:latin typeface="Inter"/>
                <a:ea typeface="Inter"/>
                <a:cs typeface="Inter"/>
                <a:sym typeface="Inter"/>
              </a:rPr>
              <a:t>What was exported from the Swahili city-states? What was imported to the Swahili city-states?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1" name="Google Shape;61;p13"/>
          <p:cNvSpPr txBox="1"/>
          <p:nvPr/>
        </p:nvSpPr>
        <p:spPr>
          <a:xfrm>
            <a:off x="330000" y="1060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2"/>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53" name="Google Shape;153;p22"/>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54" name="Google Shape;154;p22"/>
          <p:cNvSpPr txBox="1"/>
          <p:nvPr/>
        </p:nvSpPr>
        <p:spPr>
          <a:xfrm>
            <a:off x="455250" y="283121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55" name="Google Shape;155;p22"/>
          <p:cNvSpPr/>
          <p:nvPr/>
        </p:nvSpPr>
        <p:spPr>
          <a:xfrm>
            <a:off x="531875" y="3214000"/>
            <a:ext cx="1788600" cy="18984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6" name="Google Shape;156;p22"/>
          <p:cNvSpPr/>
          <p:nvPr/>
        </p:nvSpPr>
        <p:spPr>
          <a:xfrm>
            <a:off x="506225" y="5351712"/>
            <a:ext cx="1839900" cy="18984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7" name="Google Shape;157;p22"/>
          <p:cNvSpPr/>
          <p:nvPr/>
        </p:nvSpPr>
        <p:spPr>
          <a:xfrm>
            <a:off x="506225" y="7454609"/>
            <a:ext cx="1839900" cy="18984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8" name="Google Shape;158;p22"/>
          <p:cNvSpPr txBox="1"/>
          <p:nvPr/>
        </p:nvSpPr>
        <p:spPr>
          <a:xfrm>
            <a:off x="2831383" y="3214000"/>
            <a:ext cx="4434900" cy="18984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59" name="Google Shape;159;p22"/>
          <p:cNvSpPr txBox="1"/>
          <p:nvPr/>
        </p:nvSpPr>
        <p:spPr>
          <a:xfrm>
            <a:off x="2831383" y="5351712"/>
            <a:ext cx="4434900" cy="1898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60" name="Google Shape;160;p22"/>
          <p:cNvSpPr txBox="1"/>
          <p:nvPr/>
        </p:nvSpPr>
        <p:spPr>
          <a:xfrm>
            <a:off x="2831383" y="7454609"/>
            <a:ext cx="4434900" cy="18984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61" name="Google Shape;161;p22"/>
          <p:cNvSpPr txBox="1"/>
          <p:nvPr/>
        </p:nvSpPr>
        <p:spPr>
          <a:xfrm>
            <a:off x="730950" y="15657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stories do archaeological evidence and first-hand accounts tell us about the Swahili civilization?</a:t>
            </a:r>
            <a:endParaRPr i="1" sz="1700">
              <a:latin typeface="Inter"/>
              <a:ea typeface="Inter"/>
              <a:cs typeface="Inter"/>
              <a:sym typeface="Inter"/>
            </a:endParaRPr>
          </a:p>
        </p:txBody>
      </p:sp>
      <p:pic>
        <p:nvPicPr>
          <p:cNvPr id="162" name="Google Shape;162;p22"/>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63" name="Google Shape;163;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22"/>
          <p:cNvSpPr txBox="1"/>
          <p:nvPr/>
        </p:nvSpPr>
        <p:spPr>
          <a:xfrm>
            <a:off x="330050" y="1148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Causation/Historical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Swahili Coast</a:t>
            </a:r>
            <a:endParaRPr sz="2200">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81550" y="1099600"/>
            <a:ext cx="6704700" cy="824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At their height from the 12th to 15th century, the Swahili Coast city-states traded with African tribes as far afield as Zimbabwe as well as the period's great trading nations across the Indian Ocean in Arabia, Persia, India, and China. The decline came in the 16th century with the arrival of the rapacious Portuguese who destroyed cities, built forts, and generally wrecked the finely balanced trade network they had come to gain advantage from.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ancient peoples of what would become the Swahili Coast prospered thanks to agriculture and animal husbandry, aided by a regular annual rainfall and shallow coastal waters plentiful in seafood. Trade, conducted by dugout canoes and small sailing vessels, first began up and down this coast between the Bantu farming peoples living there in the first centuries of the 1st millennium during the region's Iron Age. Sea travel was aided by the long lines of coral reefs which protect the shallow and calmer waters between them and the coastline as well as the presence of many coastal islands which provided both shelter and handy stopping off points en route. In addition, the coast of East Africa provides many excellent natural harbours formed by submerged former river estuaries.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Initially inhabiting the interior, Bantu people gradually moved in greater numbers to the coast as the second half of the 1st millennium wore on, creating over 400 new settlements and using stone - typically coral blocks held together with mortar - instead of or in addition to mud and wood for their homes. They profitably traded coastal commodities such as shell jewellery for agricultural products from the more fertile interior. When trade networks spread along the coast, so too ideas in art and architecture went with them, as did language, eventually spreading Swahili further afield to cover 1600 kilometres (1000 miles) of Africa's coastline, making contacts with Madagascar, an island with an already long history of cross-cultural contacts, including with Indonesia.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Swahili cities were independent from each other and usually governed by a single ruler, but details of how these were chosen are lacking besides some cases of one ruler nominating his successor. By the 12th century, the cities were ruled by the affluent Muslim merchant class. Assisting the single ruler or sultan were various officials such as a council of advisors and a judge, who were all likely selected from the most powerful merchant families.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social structure of the city-states generally had three levels. The ruling class - governors, merchants, craftworkers and holders of religious office - was composed of those with a mixed Arab and African ancestry. The second group was made up of slaves who were native Africans of unmixed ancestry and the third group was Arab and Persian traders who had not settled permanently.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Cartwright, M. (2019, April 01). Swahili Coast. World History Encyclopedia. Retrieved from https://www.worldhistory.org/Swahili_Coast/</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Swahili Coast</a:t>
            </a:r>
            <a:endParaRPr sz="2200">
              <a:solidFill>
                <a:schemeClr val="dk1"/>
              </a:solidFill>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533850" y="973801"/>
            <a:ext cx="6704700" cy="880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500">
                <a:solidFill>
                  <a:schemeClr val="dk1"/>
                </a:solidFill>
                <a:latin typeface="Halant"/>
                <a:ea typeface="Halant"/>
                <a:cs typeface="Halant"/>
                <a:sym typeface="Halant"/>
              </a:rPr>
              <a:t>Directions: </a:t>
            </a:r>
            <a:r>
              <a:rPr lang="en" sz="1500">
                <a:solidFill>
                  <a:schemeClr val="dk1"/>
                </a:solidFill>
                <a:latin typeface="Halant"/>
                <a:ea typeface="Halant"/>
                <a:cs typeface="Halant"/>
                <a:sym typeface="Halant"/>
              </a:rPr>
              <a:t>Using the reading, identify a social, political, and economic aspect of the Swahili Civilization.</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82" name="Google Shape;82;p15"/>
          <p:cNvGraphicFramePr/>
          <p:nvPr/>
        </p:nvGraphicFramePr>
        <p:xfrm>
          <a:off x="952500" y="2060050"/>
          <a:ext cx="3000000" cy="3000000"/>
        </p:xfrm>
        <a:graphic>
          <a:graphicData uri="http://schemas.openxmlformats.org/drawingml/2006/table">
            <a:tbl>
              <a:tblPr>
                <a:noFill/>
                <a:tableStyleId>{31DC0115-572D-412D-9197-E4E73C773D37}</a:tableStyleId>
              </a:tblPr>
              <a:tblGrid>
                <a:gridCol w="5867400"/>
              </a:tblGrid>
              <a:tr h="381000">
                <a:tc>
                  <a:txBody>
                    <a:bodyPr/>
                    <a:lstStyle/>
                    <a:p>
                      <a:pPr indent="0" lvl="0" marL="0" rtl="0" algn="ctr">
                        <a:spcBef>
                          <a:spcPts val="0"/>
                        </a:spcBef>
                        <a:spcAft>
                          <a:spcPts val="0"/>
                        </a:spcAft>
                        <a:buNone/>
                      </a:pPr>
                      <a:r>
                        <a:rPr b="1" lang="en" sz="1600">
                          <a:latin typeface="Inter"/>
                          <a:ea typeface="Inter"/>
                          <a:cs typeface="Inter"/>
                          <a:sym typeface="Inter"/>
                        </a:rPr>
                        <a:t>Social</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600">
                          <a:latin typeface="Inter"/>
                          <a:ea typeface="Inter"/>
                          <a:cs typeface="Inter"/>
                          <a:sym typeface="Inter"/>
                        </a:rPr>
                        <a:t>Political</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600">
                          <a:latin typeface="Inter"/>
                          <a:ea typeface="Inter"/>
                          <a:cs typeface="Inter"/>
                          <a:sym typeface="Inter"/>
                        </a:rPr>
                        <a:t>Economic</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Analysis: Ibn Battuta in East Africa</a:t>
            </a:r>
            <a:endParaRPr sz="22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533850" y="3190226"/>
            <a:ext cx="6704700" cy="565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I came to Damascus a firm friendship sprang up between the Malikite professor Nur ad-Din Sakhawi and me, and he besought me to breakfast at his house during the nights of Ramadan. After I had visited him for four nights I had a stroke of fever and absented myself. He sent in search of me, and although I pleaded my illness in excuse he refused to accept it. I went back to his house and spent the night there, and when I desired to take my leave the next morning he would not hear of it, but said to me "Consider my house as your own or as your father's or brother's." He then had a doctor sent for, and gave orders that all the medicines and dishes that the doctor prescribed were to be made for me in his house. I stayed thus with him until the Fast-breaking when I went to the festival prayers and God healed me of what had befallen me. Meanwhile, all the money I had for my expenses was exhausted. Nur ad-Din, learning this, hired camels for me and gave me travelling and other provisions, and money in addition, saying "It will come in for any serious matter that may land you in difficulties"--may God reward him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inhabitants of Basra possess many excellent qualities; they are affable to strangers and give them their due, so that no stranger ever feels lonely amongst them. They hold the Friday service in the mosque of 'Ali mentioned above, but for the rest of the week it is closed. I was present once at the Friday service in this mosque and when the preacher rose to deliver his discourse he committed many gross errors of grammar. In astonishment at this I spoke of it to the qadi and this is what he said to me: "In this town there is not a man left who knows anything of the science of grammar." Here is a lesson for those who will reflect on it--Magnified be He who changes all things! This Basra, in whose people the mastery of grammar reached its height, from whose soil sprang its trunk and its branches, amongst whose inhabitants is numbered the leader whose primacy is undisputed--the preacher in this town cannot deliver a discourse without breaking its rules!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300">
                <a:solidFill>
                  <a:schemeClr val="dk1"/>
                </a:solidFill>
                <a:latin typeface="Halant"/>
                <a:ea typeface="Halant"/>
                <a:cs typeface="Halant"/>
                <a:sym typeface="Halant"/>
              </a:rPr>
              <a:t>Next page →</a:t>
            </a:r>
            <a:endParaRPr b="1" i="1"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93" name="Google Shape;93;p16"/>
          <p:cNvSpPr txBox="1"/>
          <p:nvPr/>
        </p:nvSpPr>
        <p:spPr>
          <a:xfrm>
            <a:off x="499050" y="1250450"/>
            <a:ext cx="6774300" cy="180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Halant"/>
                <a:ea typeface="Halant"/>
                <a:cs typeface="Halant"/>
                <a:sym typeface="Halant"/>
              </a:rPr>
              <a:t>Note:</a:t>
            </a:r>
            <a:r>
              <a:rPr lang="en" sz="1500">
                <a:solidFill>
                  <a:schemeClr val="dk1"/>
                </a:solidFill>
                <a:latin typeface="Halant"/>
                <a:ea typeface="Halant"/>
                <a:cs typeface="Halant"/>
                <a:sym typeface="Halant"/>
              </a:rPr>
              <a:t> </a:t>
            </a:r>
            <a:r>
              <a:rPr lang="en" sz="1500">
                <a:solidFill>
                  <a:srgbClr val="1B1B1B"/>
                </a:solidFill>
                <a:latin typeface="Halant"/>
                <a:ea typeface="Halant"/>
                <a:cs typeface="Halant"/>
                <a:sym typeface="Halant"/>
              </a:rPr>
              <a:t>This source comes from the travel book of Ibn Battuta (1304-1369), a Moroccan Berber scholar and explorer. He began his travels with the pilgrimage to Mecca expected of observant Muslims, and then continued on to Persia, down the east coast of Africa to Kilwa on the Swahili Coast, back north through Syria to the Central Asian steppes, then south again to India, where he became an official of the sultan ruling there. This particular excerpt concerns his travels in southwest Asia and eastern Africa to Damascus, Basra, Mogadishu, Mombasa, and Kilwa.</a:t>
            </a:r>
            <a:endParaRPr sz="15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Analysis: Ibn Battuta in East Africa</a:t>
            </a:r>
            <a:endParaRPr sz="2200">
              <a:latin typeface="Inter Medium"/>
              <a:ea typeface="Inter Medium"/>
              <a:cs typeface="Inter Medium"/>
              <a:sym typeface="Inter Medium"/>
            </a:endParaRPr>
          </a:p>
        </p:txBody>
      </p:sp>
      <p:pic>
        <p:nvPicPr>
          <p:cNvPr id="100" name="Google Shape;100;p17"/>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17"/>
          <p:cNvSpPr txBox="1"/>
          <p:nvPr/>
        </p:nvSpPr>
        <p:spPr>
          <a:xfrm>
            <a:off x="533900" y="1070350"/>
            <a:ext cx="6704700" cy="827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On leaving Zayla we sailed for fifteen days and came to Maqdasha [Mogadishu], which is an enormous town. Its inhabitants are merchants and have many camels, of which they slaughter hundreds every day [for food]. When a vessel reaches the port, it is met by sumbuqs, which are small boats, in each of which are a number of young men, each carrying a covered dish containing food. He presents this to one of the merchants on the ship saying "This is my guest," and all the others do the same. Each merchant on disembarking goes only to the house of the young man who is his host, except those who have made frequent journeys to the town and know its people well; these live where they please. The host then sells his goods for him and buys for him, and if anyone buys anything from him at too low a price, or sells to him in the absence of his host, the sale is regarded by them as invalid. This practice is of great advantage to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stayed there [in Mogadishu] three days, food being brought to us three times a day, and on the fourth, a Friday, the qadi and one of the wazirs brought me a set of garments. We then went to the mosque and prayed behind the [sultan's] screen. When the Shaykh came out I greeted him and he bade me welcome. He put on his sandals, ordering the qadi and myself to do the same, and set out for his palace on foot. All the other people walked barefooted. Over his head were carried four canopies of coloured silk, each surmounted by a golden bird. After the palace ceremonies were over, all those present saluted and retired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stayed one night in this island [Mombasa], and then pursued our journey to Kulwa, which is a large town on the coast. The majority of its inhabitants are Zanj, jet-black in colour, and with tattoo marks on their faces. I was told by a merchant that the town of Sufala lies a fortnight's journey [south] from Kulwa and that gold dust is brought to Sufala from Yufi in the country of the Limis, which is a month's journey distant from it. Kulwa is a very fine and substantially built town, and all its buildings are of wood. Its inhabitants are constantly engaged in military expeditions, for their country is contiguous to the heathen Zanj.</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sultan at the time of my visit was Abu'l-Muzaffar Hasan, who was noted for his gifts and generosity. He used to devote the fifth part of the booty made on his expeditions to pious and charitable purposes, as is prescribed in the Koran, and I have seen him give the clothes off his back to a mendicant who asked him for them. When this liberal and virtuous sultan died, he was succeeded by his brother Dawud, who was at the opposite pole from him in this respect. Whenever a petitioner came to him, he would say, "He who gave is dead, and left nothing behind him to be given." Visitors would stay at his court for months on end, and finally he would make them some small gift, so that at last people gave up going to his gate.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"Excerpt from Ibn Battuta's Travels in Asia and Africa 1325-1354," in World History Commons, https://worldhistorycommons.org/excerpt-ibn-battutas-travels-asia-and-africa-1325-1354</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pic>
        <p:nvPicPr>
          <p:cNvPr id="108" name="Google Shape;108;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Questions: Ibn Battuta in East Africa</a:t>
            </a:r>
            <a:endParaRPr sz="2200">
              <a:latin typeface="Inter Medium"/>
              <a:ea typeface="Inter Medium"/>
              <a:cs typeface="Inter Medium"/>
              <a:sym typeface="Inter Medium"/>
            </a:endParaRPr>
          </a:p>
        </p:txBody>
      </p:sp>
      <p:pic>
        <p:nvPicPr>
          <p:cNvPr id="110" name="Google Shape;110;p1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11" name="Google Shape;111;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18"/>
          <p:cNvSpPr txBox="1"/>
          <p:nvPr/>
        </p:nvSpPr>
        <p:spPr>
          <a:xfrm>
            <a:off x="533850" y="973801"/>
            <a:ext cx="6704700" cy="88059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was Ibn Battuta's relationship with Nur ad-Din Sakhawi in Damascus, and how did Nur ad-Din show hospitality towards Ibn Battuta during his stay?</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How does Ibn Battuta describe the people of Basra, and what does his observation about the preacher’s grammar reveal about the town?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role do merchants and local customs play in the city of Mogadishu, according to Ibn Battuta? How do these practices benefit the merchants?</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4" name="Google Shape;114;p18"/>
          <p:cNvGraphicFramePr/>
          <p:nvPr/>
        </p:nvGraphicFramePr>
        <p:xfrm>
          <a:off x="952500" y="7075100"/>
          <a:ext cx="3000000" cy="3000000"/>
        </p:xfrm>
        <a:graphic>
          <a:graphicData uri="http://schemas.openxmlformats.org/drawingml/2006/table">
            <a:tbl>
              <a:tblPr>
                <a:noFill/>
                <a:tableStyleId>{31DC0115-572D-412D-9197-E4E73C773D37}</a:tableStyleId>
              </a:tblPr>
              <a:tblGrid>
                <a:gridCol w="2933700"/>
                <a:gridCol w="2933700"/>
              </a:tblGrid>
              <a:tr h="381000">
                <a:tc>
                  <a:txBody>
                    <a:bodyPr/>
                    <a:lstStyle/>
                    <a:p>
                      <a:pPr indent="0" lvl="0" marL="0" rtl="0" algn="ctr">
                        <a:spcBef>
                          <a:spcPts val="0"/>
                        </a:spcBef>
                        <a:spcAft>
                          <a:spcPts val="0"/>
                        </a:spcAft>
                        <a:buNone/>
                      </a:pPr>
                      <a:r>
                        <a:rPr b="1" lang="en">
                          <a:latin typeface="Inter"/>
                          <a:ea typeface="Inter"/>
                          <a:cs typeface="Inter"/>
                          <a:sym typeface="Inter"/>
                        </a:rPr>
                        <a:t>Purpose</a:t>
                      </a:r>
                      <a:endParaRPr b="1">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was Ibn Battuta’s purpose in writing about his account in East Africa?</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Perspective</a:t>
                      </a:r>
                      <a:endParaRPr b="1">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his experiences as a Muslim traveler have influenced what he chose to include in his accounts?</a:t>
                      </a:r>
                      <a:endParaRPr i="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pic>
        <p:nvPicPr>
          <p:cNvPr id="119" name="Google Shape;119;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121" name="Google Shape;121;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2" name="Google Shape;12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19"/>
          <p:cNvSpPr txBox="1"/>
          <p:nvPr/>
        </p:nvSpPr>
        <p:spPr>
          <a:xfrm>
            <a:off x="412500" y="1422000"/>
            <a:ext cx="6947400" cy="272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500">
                <a:solidFill>
                  <a:schemeClr val="dk1"/>
                </a:solidFill>
                <a:latin typeface="Halant"/>
                <a:ea typeface="Halant"/>
                <a:cs typeface="Halant"/>
                <a:sym typeface="Halant"/>
              </a:rPr>
              <a:t>Introduction</a:t>
            </a:r>
            <a:endParaRPr b="1" sz="15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The Swahili Coast towns played a crucial role in trade and cultural exchanges along the eastern coast of Africa. These towns were vibrant hubs of commerce, blending African and Arab influences. Today, we’ll explore how these towns developed, their connections to the Indian Ocean trade, and what archaeology reveals about their past.</a:t>
            </a:r>
            <a:endParaRPr sz="15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dk1"/>
                </a:solidFill>
                <a:latin typeface="Halant"/>
                <a:ea typeface="Halant"/>
                <a:cs typeface="Halant"/>
                <a:sym typeface="Halant"/>
              </a:rPr>
              <a:t>Task</a:t>
            </a:r>
            <a:endParaRPr b="1" sz="15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Your mission is to investigate the historical significance of the Swahili Coast towns. You will be working through a series of questions to guide your research to learn more about the eastern coast of Africa, while analyzing archaeological evidence.</a:t>
            </a:r>
            <a:endParaRPr sz="1500">
              <a:solidFill>
                <a:schemeClr val="dk1"/>
              </a:solidFill>
              <a:latin typeface="Halant"/>
              <a:ea typeface="Halant"/>
              <a:cs typeface="Halant"/>
              <a:sym typeface="Halant"/>
            </a:endParaRPr>
          </a:p>
        </p:txBody>
      </p:sp>
      <p:pic>
        <p:nvPicPr>
          <p:cNvPr id="125" name="Google Shape;125;p19"/>
          <p:cNvPicPr preferRelativeResize="0"/>
          <p:nvPr/>
        </p:nvPicPr>
        <p:blipFill>
          <a:blip r:embed="rId5">
            <a:alphaModFix/>
          </a:blip>
          <a:stretch>
            <a:fillRect/>
          </a:stretch>
        </p:blipFill>
        <p:spPr>
          <a:xfrm>
            <a:off x="1028700" y="4395800"/>
            <a:ext cx="5715000" cy="4029075"/>
          </a:xfrm>
          <a:prstGeom prst="rect">
            <a:avLst/>
          </a:prstGeom>
          <a:noFill/>
          <a:ln>
            <a:noFill/>
          </a:ln>
        </p:spPr>
      </p:pic>
      <p:sp>
        <p:nvSpPr>
          <p:cNvPr id="126" name="Google Shape;126;p19"/>
          <p:cNvSpPr txBox="1"/>
          <p:nvPr/>
        </p:nvSpPr>
        <p:spPr>
          <a:xfrm>
            <a:off x="620300" y="8483375"/>
            <a:ext cx="653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latin typeface="Halant"/>
                <a:ea typeface="Halant"/>
                <a:cs typeface="Halant"/>
                <a:sym typeface="Halant"/>
              </a:rPr>
              <a:t>Ichumbaki, E., &amp; Pollard, E.  (2021, March 25). The Swahili Civilization in Eastern Africa. Oxford Research Encyclopedia of Anthropology. </a:t>
            </a:r>
            <a:endParaRPr sz="1300">
              <a:latin typeface="Halant"/>
              <a:ea typeface="Halant"/>
              <a:cs typeface="Halant"/>
              <a:sym typeface="Halant"/>
            </a:endParaRPr>
          </a:p>
        </p:txBody>
      </p:sp>
      <p:sp>
        <p:nvSpPr>
          <p:cNvPr id="127" name="Google Shape;127;p19"/>
          <p:cNvSpPr txBox="1"/>
          <p:nvPr/>
        </p:nvSpPr>
        <p:spPr>
          <a:xfrm>
            <a:off x="330000" y="1060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134" name="Google Shape;134;p2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35" name="Google Shape;135;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0"/>
          <p:cNvSpPr txBox="1"/>
          <p:nvPr/>
        </p:nvSpPr>
        <p:spPr>
          <a:xfrm>
            <a:off x="412550" y="1084225"/>
            <a:ext cx="6947400" cy="8151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The History of Swahili Coast Towns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Directions: </a:t>
            </a:r>
            <a:r>
              <a:rPr lang="en" sz="1600">
                <a:solidFill>
                  <a:schemeClr val="dk1"/>
                </a:solidFill>
                <a:latin typeface="Inter"/>
                <a:ea typeface="Inter"/>
                <a:cs typeface="Inter"/>
                <a:sym typeface="Inter"/>
              </a:rPr>
              <a:t>Read the article on Archaeology.org to gain an overview of the history of the Swahili Coast towns. Answer the following questions:</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6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political and cultural factors contributed to the growth and development of Swahili Coast towns during the medieval period?</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towns participate in the Indian Ocean trade? Which goods were commonly traded?</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144" name="Google Shape;144;p21"/>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45" name="Google Shape;14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1"/>
          <p:cNvSpPr txBox="1"/>
          <p:nvPr/>
        </p:nvSpPr>
        <p:spPr>
          <a:xfrm>
            <a:off x="412550" y="1084225"/>
            <a:ext cx="6947400" cy="643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Archaeological Discoveries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The Swahili Coast towns have provided archaeologists with important evidence about life in these settlements.</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major archaeological findings have been made in the Swahili Coast towns? Provide examples of artifacts or structures discovered.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these discoveries helped historians understand the daily life, culture, and economy of the people who lived there?</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