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Lst>
  <p:sldSz cy="10287000" cx="18288000"/>
  <p:notesSz cx="6858000" cy="9144000"/>
  <p:embeddedFontLst>
    <p:embeddedFont>
      <p:font typeface="Halant"/>
      <p:bold r:id="rId14"/>
    </p:embeddedFont>
    <p:embeddedFont>
      <p:font typeface="Inter"/>
      <p:regular r:id="rId15"/>
      <p:bold r:id="rId16"/>
      <p:italic r:id="rId17"/>
      <p:boldItalic r:id="rId1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font" Target="fonts/Inter-regular.fntdata"/><Relationship Id="rId14" Type="http://schemas.openxmlformats.org/officeDocument/2006/relationships/font" Target="fonts/Halant-bold.fntdata"/><Relationship Id="rId17" Type="http://schemas.openxmlformats.org/officeDocument/2006/relationships/font" Target="fonts/Inter-italic.fntdata"/><Relationship Id="rId16" Type="http://schemas.openxmlformats.org/officeDocument/2006/relationships/font" Target="fonts/Inter-bold.fntdata"/><Relationship Id="rId5" Type="http://schemas.openxmlformats.org/officeDocument/2006/relationships/notesMaster" Target="notesMasters/notesMaster1.xml"/><Relationship Id="rId6" Type="http://schemas.openxmlformats.org/officeDocument/2006/relationships/slide" Target="slides/slide1.xml"/><Relationship Id="rId18" Type="http://schemas.openxmlformats.org/officeDocument/2006/relationships/font" Target="fonts/Inter-boldItalic.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3" name="Google Shape;103;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g30ba1727c12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1" name="Google Shape;131;g30ba1727c12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g27887a6bb36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g27887a6bb36_1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2" name="Google Shape;172;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g31b7c8136b1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3" name="Google Shape;193;g31b7c8136b1_1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g3230eaf410c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5" name="Google Shape;215;g3230eaf410c_0_2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g3230eaf410c_0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7" name="Google Shape;237;g3230eaf410c_0_4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p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1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1"/>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1" name="Google Shape;71;p1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12"/>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2"/>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7" name="Google Shape;77;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3"/>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3"/>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8" name="Google Shape;18;p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 name="Google Shape;24;p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5"/>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5"/>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0" name="Google Shape;30;p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6"/>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6" name="Google Shape;36;p6"/>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7" name="Google Shape;37;p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7"/>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3" name="Google Shape;43;p7"/>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4" name="Google Shape;44;p7"/>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5" name="Google Shape;45;p7"/>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6" name="Google Shape;46;p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9"/>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9"/>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57" name="Google Shape;57;p9"/>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58" name="Google Shape;58;p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0"/>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0"/>
          <p:cNvSpPr/>
          <p:nvPr>
            <p:ph idx="2" type="pic"/>
          </p:nvPr>
        </p:nvSpPr>
        <p:spPr>
          <a:xfrm>
            <a:off x="1792288" y="612775"/>
            <a:ext cx="5486400" cy="4114800"/>
          </a:xfrm>
          <a:prstGeom prst="rect">
            <a:avLst/>
          </a:prstGeom>
          <a:noFill/>
          <a:ln>
            <a:noFill/>
          </a:ln>
        </p:spPr>
      </p:sp>
      <p:sp>
        <p:nvSpPr>
          <p:cNvPr id="64" name="Google Shape;64;p10"/>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5" name="Google Shape;65;p1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4.png"/><Relationship Id="rId4" Type="http://schemas.openxmlformats.org/officeDocument/2006/relationships/image" Target="../media/image10.png"/><Relationship Id="rId5" Type="http://schemas.openxmlformats.org/officeDocument/2006/relationships/image" Target="../media/image19.png"/><Relationship Id="rId6" Type="http://schemas.openxmlformats.org/officeDocument/2006/relationships/image" Target="../media/image11.png"/><Relationship Id="rId7" Type="http://schemas.openxmlformats.org/officeDocument/2006/relationships/image" Target="../media/image1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8.png"/><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4.png"/><Relationship Id="rId4" Type="http://schemas.openxmlformats.org/officeDocument/2006/relationships/hyperlink" Target="http://www.youtube.com/watch?v=jvnU0v6hcUo" TargetMode="External"/><Relationship Id="rId5" Type="http://schemas.openxmlformats.org/officeDocument/2006/relationships/image" Target="../media/image15.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6.png"/><Relationship Id="rId4" Type="http://schemas.openxmlformats.org/officeDocument/2006/relationships/image" Target="../media/image18.png"/><Relationship Id="rId5" Type="http://schemas.openxmlformats.org/officeDocument/2006/relationships/image" Target="../media/image2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6.png"/><Relationship Id="rId4" Type="http://schemas.openxmlformats.org/officeDocument/2006/relationships/image" Target="../media/image21.png"/><Relationship Id="rId5" Type="http://schemas.openxmlformats.org/officeDocument/2006/relationships/image" Target="../media/image1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6.png"/><Relationship Id="rId4" Type="http://schemas.openxmlformats.org/officeDocument/2006/relationships/image" Target="../media/image16.png"/><Relationship Id="rId5"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grpSp>
        <p:nvGrpSpPr>
          <p:cNvPr id="84" name="Google Shape;84;p13"/>
          <p:cNvGrpSpPr/>
          <p:nvPr/>
        </p:nvGrpSpPr>
        <p:grpSpPr>
          <a:xfrm>
            <a:off x="-31071" y="-180826"/>
            <a:ext cx="4239084" cy="10467826"/>
            <a:chOff x="0" y="-241102"/>
            <a:chExt cx="5652112" cy="13957102"/>
          </a:xfrm>
        </p:grpSpPr>
        <p:grpSp>
          <p:nvGrpSpPr>
            <p:cNvPr id="85" name="Google Shape;85;p13"/>
            <p:cNvGrpSpPr/>
            <p:nvPr/>
          </p:nvGrpSpPr>
          <p:grpSpPr>
            <a:xfrm>
              <a:off x="2826056" y="-241102"/>
              <a:ext cx="2826056" cy="13957102"/>
              <a:chOff x="0" y="-47625"/>
              <a:chExt cx="558233" cy="2756958"/>
            </a:xfrm>
          </p:grpSpPr>
          <p:sp>
            <p:nvSpPr>
              <p:cNvPr id="86" name="Google Shape;86;p1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231F20"/>
              </a:solidFill>
              <a:ln>
                <a:noFill/>
              </a:ln>
            </p:spPr>
          </p:sp>
          <p:sp>
            <p:nvSpPr>
              <p:cNvPr id="87" name="Google Shape;87;p13"/>
              <p:cNvSpPr txBox="1"/>
              <p:nvPr/>
            </p:nvSpPr>
            <p:spPr>
              <a:xfrm>
                <a:off x="0" y="-47625"/>
                <a:ext cx="558233" cy="2756958"/>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88" name="Google Shape;88;p13"/>
            <p:cNvGrpSpPr/>
            <p:nvPr/>
          </p:nvGrpSpPr>
          <p:grpSpPr>
            <a:xfrm>
              <a:off x="1413028" y="-241102"/>
              <a:ext cx="2826056" cy="13957102"/>
              <a:chOff x="0" y="-47625"/>
              <a:chExt cx="558233" cy="2756958"/>
            </a:xfrm>
          </p:grpSpPr>
          <p:sp>
            <p:nvSpPr>
              <p:cNvPr id="89" name="Google Shape;89;p1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38E0A4"/>
              </a:solidFill>
              <a:ln>
                <a:noFill/>
              </a:ln>
            </p:spPr>
          </p:sp>
          <p:sp>
            <p:nvSpPr>
              <p:cNvPr id="90" name="Google Shape;90;p13"/>
              <p:cNvSpPr txBox="1"/>
              <p:nvPr/>
            </p:nvSpPr>
            <p:spPr>
              <a:xfrm>
                <a:off x="0" y="-47625"/>
                <a:ext cx="558233" cy="2756958"/>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91" name="Google Shape;91;p13"/>
            <p:cNvGrpSpPr/>
            <p:nvPr/>
          </p:nvGrpSpPr>
          <p:grpSpPr>
            <a:xfrm>
              <a:off x="0" y="-241102"/>
              <a:ext cx="2826056" cy="13957102"/>
              <a:chOff x="0" y="-47625"/>
              <a:chExt cx="558233" cy="2756958"/>
            </a:xfrm>
          </p:grpSpPr>
          <p:sp>
            <p:nvSpPr>
              <p:cNvPr id="92" name="Google Shape;92;p1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6484F3"/>
              </a:solidFill>
              <a:ln>
                <a:noFill/>
              </a:ln>
            </p:spPr>
          </p:sp>
          <p:sp>
            <p:nvSpPr>
              <p:cNvPr id="93" name="Google Shape;93;p13"/>
              <p:cNvSpPr txBox="1"/>
              <p:nvPr/>
            </p:nvSpPr>
            <p:spPr>
              <a:xfrm>
                <a:off x="0" y="-47625"/>
                <a:ext cx="558233" cy="2756958"/>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sp>
        <p:nvSpPr>
          <p:cNvPr id="94" name="Google Shape;94;p13"/>
          <p:cNvSpPr txBox="1"/>
          <p:nvPr/>
        </p:nvSpPr>
        <p:spPr>
          <a:xfrm>
            <a:off x="4207988" y="2592203"/>
            <a:ext cx="14079900" cy="44634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14499">
                <a:solidFill>
                  <a:srgbClr val="231F20"/>
                </a:solidFill>
                <a:latin typeface="Halant"/>
                <a:ea typeface="Halant"/>
                <a:cs typeface="Halant"/>
                <a:sym typeface="Halant"/>
              </a:rPr>
              <a:t>SWAHILI</a:t>
            </a:r>
            <a:endParaRPr b="1" sz="14499">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US" sz="14499">
                <a:solidFill>
                  <a:srgbClr val="231F20"/>
                </a:solidFill>
                <a:latin typeface="Halant"/>
                <a:ea typeface="Halant"/>
                <a:cs typeface="Halant"/>
                <a:sym typeface="Halant"/>
              </a:rPr>
              <a:t>CITY-STATES</a:t>
            </a:r>
            <a:endParaRPr b="1" sz="14499">
              <a:solidFill>
                <a:srgbClr val="231F20"/>
              </a:solidFill>
              <a:latin typeface="Halant"/>
              <a:ea typeface="Halant"/>
              <a:cs typeface="Halant"/>
              <a:sym typeface="Halant"/>
            </a:endParaRPr>
          </a:p>
        </p:txBody>
      </p:sp>
      <p:sp>
        <p:nvSpPr>
          <p:cNvPr id="95" name="Google Shape;95;p13"/>
          <p:cNvSpPr/>
          <p:nvPr/>
        </p:nvSpPr>
        <p:spPr>
          <a:xfrm>
            <a:off x="12646898"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96" name="Google Shape;96;p13"/>
          <p:cNvSpPr txBox="1"/>
          <p:nvPr/>
        </p:nvSpPr>
        <p:spPr>
          <a:xfrm>
            <a:off x="4935352" y="6811908"/>
            <a:ext cx="12625200" cy="8829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5735" u="none" cap="none" strike="noStrike">
                <a:solidFill>
                  <a:srgbClr val="231F20"/>
                </a:solidFill>
                <a:latin typeface="Inter"/>
                <a:ea typeface="Inter"/>
                <a:cs typeface="Inter"/>
                <a:sym typeface="Inter"/>
              </a:rPr>
              <a:t>Unit </a:t>
            </a:r>
            <a:r>
              <a:rPr lang="en-US" sz="5735">
                <a:solidFill>
                  <a:srgbClr val="231F20"/>
                </a:solidFill>
                <a:latin typeface="Inter"/>
                <a:ea typeface="Inter"/>
                <a:cs typeface="Inter"/>
                <a:sym typeface="Inter"/>
              </a:rPr>
              <a:t>3</a:t>
            </a:r>
            <a:r>
              <a:rPr lang="en-US" sz="5735">
                <a:solidFill>
                  <a:srgbClr val="231F20"/>
                </a:solidFill>
                <a:latin typeface="Inter"/>
                <a:ea typeface="Inter"/>
                <a:cs typeface="Inter"/>
                <a:sym typeface="Inter"/>
              </a:rPr>
              <a:t>:</a:t>
            </a:r>
            <a:r>
              <a:rPr b="0" i="0" lang="en-US" sz="5735" u="none" cap="none" strike="noStrike">
                <a:solidFill>
                  <a:srgbClr val="231F20"/>
                </a:solidFill>
                <a:latin typeface="Inter"/>
                <a:ea typeface="Inter"/>
                <a:cs typeface="Inter"/>
                <a:sym typeface="Inter"/>
              </a:rPr>
              <a:t> </a:t>
            </a:r>
            <a:r>
              <a:rPr lang="en-US" sz="5735">
                <a:solidFill>
                  <a:srgbClr val="231F20"/>
                </a:solidFill>
                <a:latin typeface="Inter"/>
                <a:ea typeface="Inter"/>
                <a:cs typeface="Inter"/>
                <a:sym typeface="Inter"/>
              </a:rPr>
              <a:t>Africa: Agency &amp; Resistance</a:t>
            </a:r>
            <a:endParaRPr/>
          </a:p>
        </p:txBody>
      </p:sp>
      <p:sp>
        <p:nvSpPr>
          <p:cNvPr id="97" name="Google Shape;97;p13"/>
          <p:cNvSpPr/>
          <p:nvPr/>
        </p:nvSpPr>
        <p:spPr>
          <a:xfrm>
            <a:off x="11118095" y="9258300"/>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98" name="Google Shape;98;p13"/>
          <p:cNvSpPr txBox="1"/>
          <p:nvPr/>
        </p:nvSpPr>
        <p:spPr>
          <a:xfrm rot="-5400000">
            <a:off x="-2830777" y="4935804"/>
            <a:ext cx="6882000" cy="415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202</a:t>
            </a:r>
            <a:r>
              <a:rPr b="1" lang="en-US" sz="2700">
                <a:solidFill>
                  <a:srgbClr val="231F20"/>
                </a:solidFill>
                <a:latin typeface="Halant"/>
                <a:ea typeface="Halant"/>
                <a:cs typeface="Halant"/>
                <a:sym typeface="Halant"/>
              </a:rPr>
              <a:t>5</a:t>
            </a:r>
            <a:endParaRPr/>
          </a:p>
        </p:txBody>
      </p:sp>
      <p:cxnSp>
        <p:nvCxnSpPr>
          <p:cNvPr id="99" name="Google Shape;99;p13"/>
          <p:cNvCxnSpPr/>
          <p:nvPr/>
        </p:nvCxnSpPr>
        <p:spPr>
          <a:xfrm flipH="1" rot="10800000">
            <a:off x="653933" y="-2969"/>
            <a:ext cx="3600" cy="2895900"/>
          </a:xfrm>
          <a:prstGeom prst="straightConnector1">
            <a:avLst/>
          </a:prstGeom>
          <a:noFill/>
          <a:ln cap="flat" cmpd="sng" w="114300">
            <a:solidFill>
              <a:srgbClr val="000000"/>
            </a:solidFill>
            <a:prstDash val="solid"/>
            <a:round/>
            <a:headEnd len="sm" w="sm" type="none"/>
            <a:tailEnd len="sm" w="sm" type="none"/>
          </a:ln>
        </p:spPr>
      </p:cxnSp>
      <p:cxnSp>
        <p:nvCxnSpPr>
          <p:cNvPr id="100" name="Google Shape;100;p13"/>
          <p:cNvCxnSpPr/>
          <p:nvPr/>
        </p:nvCxnSpPr>
        <p:spPr>
          <a:xfrm rot="10800000">
            <a:off x="643893" y="7289297"/>
            <a:ext cx="5400" cy="2997600"/>
          </a:xfrm>
          <a:prstGeom prst="straightConnector1">
            <a:avLst/>
          </a:prstGeom>
          <a:noFill/>
          <a:ln cap="flat" cmpd="sng" w="114300">
            <a:solidFill>
              <a:srgbClr val="000000"/>
            </a:solidFill>
            <a:prstDash val="solid"/>
            <a:round/>
            <a:headEnd len="sm" w="sm" type="none"/>
            <a:tailEnd len="sm" w="sm" type="none"/>
          </a:ln>
        </p:spPr>
      </p:cxn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pic>
        <p:nvPicPr>
          <p:cNvPr id="105" name="Google Shape;105;p14"/>
          <p:cNvPicPr preferRelativeResize="0"/>
          <p:nvPr/>
        </p:nvPicPr>
        <p:blipFill>
          <a:blip r:embed="rId3">
            <a:alphaModFix/>
          </a:blip>
          <a:stretch>
            <a:fillRect/>
          </a:stretch>
        </p:blipFill>
        <p:spPr>
          <a:xfrm>
            <a:off x="1415849" y="2815826"/>
            <a:ext cx="4783524" cy="3587650"/>
          </a:xfrm>
          <a:prstGeom prst="rect">
            <a:avLst/>
          </a:prstGeom>
          <a:noFill/>
          <a:ln>
            <a:noFill/>
          </a:ln>
        </p:spPr>
      </p:pic>
      <p:pic>
        <p:nvPicPr>
          <p:cNvPr id="106" name="Google Shape;106;p14"/>
          <p:cNvPicPr preferRelativeResize="0"/>
          <p:nvPr/>
        </p:nvPicPr>
        <p:blipFill>
          <a:blip r:embed="rId4">
            <a:alphaModFix/>
          </a:blip>
          <a:stretch>
            <a:fillRect/>
          </a:stretch>
        </p:blipFill>
        <p:spPr>
          <a:xfrm>
            <a:off x="6199363" y="2795200"/>
            <a:ext cx="5889271" cy="3680812"/>
          </a:xfrm>
          <a:prstGeom prst="rect">
            <a:avLst/>
          </a:prstGeom>
          <a:noFill/>
          <a:ln>
            <a:noFill/>
          </a:ln>
        </p:spPr>
      </p:pic>
      <p:sp>
        <p:nvSpPr>
          <p:cNvPr id="107" name="Google Shape;107;p14"/>
          <p:cNvSpPr txBox="1"/>
          <p:nvPr/>
        </p:nvSpPr>
        <p:spPr>
          <a:xfrm>
            <a:off x="2908652" y="248325"/>
            <a:ext cx="12470700" cy="18471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6000">
                <a:solidFill>
                  <a:srgbClr val="231F20"/>
                </a:solidFill>
                <a:latin typeface="Halant"/>
                <a:ea typeface="Halant"/>
                <a:cs typeface="Halant"/>
                <a:sym typeface="Halant"/>
              </a:rPr>
              <a:t>UNIT 3</a:t>
            </a:r>
            <a:endParaRPr b="1" sz="6000">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US" sz="6000">
                <a:solidFill>
                  <a:srgbClr val="231F20"/>
                </a:solidFill>
                <a:latin typeface="Halant"/>
                <a:ea typeface="Halant"/>
                <a:cs typeface="Halant"/>
                <a:sym typeface="Halant"/>
              </a:rPr>
              <a:t>AFRICA: AGENCY &amp; RESISTANCE</a:t>
            </a:r>
            <a:endParaRPr b="1" sz="6000">
              <a:solidFill>
                <a:srgbClr val="231F20"/>
              </a:solidFill>
              <a:latin typeface="Halant"/>
              <a:ea typeface="Halant"/>
              <a:cs typeface="Halant"/>
              <a:sym typeface="Halant"/>
            </a:endParaRPr>
          </a:p>
        </p:txBody>
      </p:sp>
      <p:sp>
        <p:nvSpPr>
          <p:cNvPr id="108" name="Google Shape;108;p14"/>
          <p:cNvSpPr txBox="1"/>
          <p:nvPr/>
        </p:nvSpPr>
        <p:spPr>
          <a:xfrm>
            <a:off x="5798103" y="2170181"/>
            <a:ext cx="6691800" cy="570900"/>
          </a:xfrm>
          <a:prstGeom prst="rect">
            <a:avLst/>
          </a:prstGeom>
          <a:noFill/>
          <a:ln>
            <a:noFill/>
          </a:ln>
        </p:spPr>
        <p:txBody>
          <a:bodyPr anchorCtr="0" anchor="t" bIns="0" lIns="0" spcFirstLastPara="1" rIns="0" wrap="square" tIns="0">
            <a:spAutoFit/>
          </a:bodyPr>
          <a:lstStyle/>
          <a:p>
            <a:pPr indent="0" lvl="0" marL="0" marR="0" rtl="0" algn="ctr">
              <a:lnSpc>
                <a:spcPct val="139983"/>
              </a:lnSpc>
              <a:spcBef>
                <a:spcPts val="0"/>
              </a:spcBef>
              <a:spcAft>
                <a:spcPts val="0"/>
              </a:spcAft>
              <a:buNone/>
            </a:pPr>
            <a:r>
              <a:rPr b="1" lang="en-US" sz="3709">
                <a:solidFill>
                  <a:srgbClr val="231F20"/>
                </a:solidFill>
                <a:latin typeface="Halant"/>
                <a:ea typeface="Halant"/>
                <a:cs typeface="Halant"/>
                <a:sym typeface="Halant"/>
              </a:rPr>
              <a:t>1400-1750</a:t>
            </a:r>
            <a:endParaRPr b="1">
              <a:latin typeface="Halant"/>
              <a:ea typeface="Halant"/>
              <a:cs typeface="Halant"/>
              <a:sym typeface="Halant"/>
            </a:endParaRPr>
          </a:p>
        </p:txBody>
      </p:sp>
      <p:grpSp>
        <p:nvGrpSpPr>
          <p:cNvPr id="109" name="Google Shape;109;p14"/>
          <p:cNvGrpSpPr/>
          <p:nvPr/>
        </p:nvGrpSpPr>
        <p:grpSpPr>
          <a:xfrm>
            <a:off x="185402" y="-144661"/>
            <a:ext cx="937061" cy="10431661"/>
            <a:chOff x="0" y="-38100"/>
            <a:chExt cx="246798" cy="2747433"/>
          </a:xfrm>
        </p:grpSpPr>
        <p:sp>
          <p:nvSpPr>
            <p:cNvPr id="110" name="Google Shape;110;p14"/>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111" name="Google Shape;111;p14"/>
            <p:cNvSpPr txBox="1"/>
            <p:nvPr/>
          </p:nvSpPr>
          <p:spPr>
            <a:xfrm>
              <a:off x="0" y="-38100"/>
              <a:ext cx="246798" cy="2747433"/>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12" name="Google Shape;112;p14"/>
          <p:cNvSpPr txBox="1"/>
          <p:nvPr/>
        </p:nvSpPr>
        <p:spPr>
          <a:xfrm rot="-5400000">
            <a:off x="-2830777" y="4935804"/>
            <a:ext cx="6882000" cy="415500"/>
          </a:xfrm>
          <a:prstGeom prst="rect">
            <a:avLst/>
          </a:prstGeom>
          <a:noFill/>
          <a:ln>
            <a:noFill/>
          </a:ln>
        </p:spPr>
        <p:txBody>
          <a:bodyPr anchorCtr="0" anchor="t" bIns="0" lIns="0" spcFirstLastPara="1" rIns="0" wrap="square" tIns="0">
            <a:spAutoFit/>
          </a:bodyPr>
          <a:lstStyle/>
          <a:p>
            <a:pPr indent="0" lvl="0" marL="0" marR="0" rtl="0" algn="ctr">
              <a:lnSpc>
                <a:spcPct val="139962"/>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202</a:t>
            </a:r>
            <a:r>
              <a:rPr b="1" lang="en-US" sz="2700">
                <a:solidFill>
                  <a:srgbClr val="231F20"/>
                </a:solidFill>
                <a:latin typeface="Halant"/>
                <a:ea typeface="Halant"/>
                <a:cs typeface="Halant"/>
                <a:sym typeface="Halant"/>
              </a:rPr>
              <a:t>5</a:t>
            </a:r>
            <a:endParaRPr/>
          </a:p>
        </p:txBody>
      </p:sp>
      <p:cxnSp>
        <p:nvCxnSpPr>
          <p:cNvPr id="113" name="Google Shape;113;p14"/>
          <p:cNvCxnSpPr/>
          <p:nvPr/>
        </p:nvCxnSpPr>
        <p:spPr>
          <a:xfrm rot="10800000">
            <a:off x="648530" y="-104525"/>
            <a:ext cx="5403" cy="2997456"/>
          </a:xfrm>
          <a:prstGeom prst="straightConnector1">
            <a:avLst/>
          </a:prstGeom>
          <a:noFill/>
          <a:ln cap="flat" cmpd="sng" w="114300">
            <a:solidFill>
              <a:srgbClr val="000000"/>
            </a:solidFill>
            <a:prstDash val="solid"/>
            <a:round/>
            <a:headEnd len="sm" w="sm" type="none"/>
            <a:tailEnd len="sm" w="sm" type="none"/>
          </a:ln>
        </p:spPr>
      </p:cxnSp>
      <p:cxnSp>
        <p:nvCxnSpPr>
          <p:cNvPr id="114" name="Google Shape;114;p14"/>
          <p:cNvCxnSpPr/>
          <p:nvPr/>
        </p:nvCxnSpPr>
        <p:spPr>
          <a:xfrm rot="10800000">
            <a:off x="643890" y="7289441"/>
            <a:ext cx="5403" cy="2997456"/>
          </a:xfrm>
          <a:prstGeom prst="straightConnector1">
            <a:avLst/>
          </a:prstGeom>
          <a:noFill/>
          <a:ln cap="flat" cmpd="sng" w="114300">
            <a:solidFill>
              <a:srgbClr val="000000"/>
            </a:solidFill>
            <a:prstDash val="solid"/>
            <a:round/>
            <a:headEnd len="sm" w="sm" type="none"/>
            <a:tailEnd len="sm" w="sm" type="none"/>
          </a:ln>
        </p:spPr>
      </p:cxnSp>
      <p:grpSp>
        <p:nvGrpSpPr>
          <p:cNvPr id="115" name="Google Shape;115;p14"/>
          <p:cNvGrpSpPr/>
          <p:nvPr/>
        </p:nvGrpSpPr>
        <p:grpSpPr>
          <a:xfrm>
            <a:off x="15859155" y="-98041"/>
            <a:ext cx="1562626" cy="1771266"/>
            <a:chOff x="0" y="-130721"/>
            <a:chExt cx="2083500" cy="2361688"/>
          </a:xfrm>
        </p:grpSpPr>
        <p:grpSp>
          <p:nvGrpSpPr>
            <p:cNvPr id="116" name="Google Shape;116;p14"/>
            <p:cNvGrpSpPr/>
            <p:nvPr/>
          </p:nvGrpSpPr>
          <p:grpSpPr>
            <a:xfrm>
              <a:off x="75599" y="-130721"/>
              <a:ext cx="1932284" cy="2361688"/>
              <a:chOff x="0" y="-47625"/>
              <a:chExt cx="703982" cy="860425"/>
            </a:xfrm>
          </p:grpSpPr>
          <p:sp>
            <p:nvSpPr>
              <p:cNvPr id="117" name="Google Shape;117;p14"/>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p14"/>
              <p:cNvSpPr txBox="1"/>
              <p:nvPr/>
            </p:nvSpPr>
            <p:spPr>
              <a:xfrm>
                <a:off x="0" y="-47625"/>
                <a:ext cx="703982" cy="733425"/>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19" name="Google Shape;119;p14"/>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231F20"/>
                  </a:solidFill>
                  <a:latin typeface="Halant"/>
                  <a:ea typeface="Halant"/>
                  <a:cs typeface="Halant"/>
                  <a:sym typeface="Halant"/>
                </a:rPr>
                <a:t>1</a:t>
              </a:r>
              <a:endParaRPr/>
            </a:p>
          </p:txBody>
        </p:sp>
      </p:grpSp>
      <p:sp>
        <p:nvSpPr>
          <p:cNvPr id="120" name="Google Shape;120;p14"/>
          <p:cNvSpPr txBox="1"/>
          <p:nvPr/>
        </p:nvSpPr>
        <p:spPr>
          <a:xfrm>
            <a:off x="1881015" y="7937780"/>
            <a:ext cx="14705400" cy="21243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Clr>
                <a:schemeClr val="dk1"/>
              </a:buClr>
              <a:buSzPts val="1100"/>
              <a:buFont typeface="Arial"/>
              <a:buNone/>
            </a:pPr>
            <a:r>
              <a:rPr b="1" lang="en-US" sz="3600">
                <a:solidFill>
                  <a:schemeClr val="dk1"/>
                </a:solidFill>
                <a:latin typeface="Halant"/>
                <a:ea typeface="Halant"/>
                <a:cs typeface="Halant"/>
                <a:sym typeface="Halant"/>
              </a:rPr>
              <a:t>Essential Question</a:t>
            </a:r>
            <a:endParaRPr b="1" sz="36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i="1" lang="en-US" sz="3400">
                <a:solidFill>
                  <a:schemeClr val="dk1"/>
                </a:solidFill>
                <a:latin typeface="Inter"/>
                <a:ea typeface="Inter"/>
                <a:cs typeface="Inter"/>
                <a:sym typeface="Inter"/>
              </a:rPr>
              <a:t>To what extent did African societies evolve in terms of trade and culture as a result of the transatlantic slave trade during the 1400-1750 time period?</a:t>
            </a:r>
            <a:endParaRPr i="1" sz="5000">
              <a:solidFill>
                <a:schemeClr val="dk1"/>
              </a:solidFill>
              <a:latin typeface="Inter"/>
              <a:ea typeface="Inter"/>
              <a:cs typeface="Inter"/>
              <a:sym typeface="Inter"/>
            </a:endParaRPr>
          </a:p>
        </p:txBody>
      </p:sp>
      <p:pic>
        <p:nvPicPr>
          <p:cNvPr id="121" name="Google Shape;121;p14"/>
          <p:cNvPicPr preferRelativeResize="0"/>
          <p:nvPr/>
        </p:nvPicPr>
        <p:blipFill>
          <a:blip r:embed="rId5">
            <a:alphaModFix/>
          </a:blip>
          <a:stretch>
            <a:fillRect/>
          </a:stretch>
        </p:blipFill>
        <p:spPr>
          <a:xfrm>
            <a:off x="12114653" y="2741075"/>
            <a:ext cx="5493297" cy="3941441"/>
          </a:xfrm>
          <a:prstGeom prst="rect">
            <a:avLst/>
          </a:prstGeom>
          <a:noFill/>
          <a:ln>
            <a:noFill/>
          </a:ln>
        </p:spPr>
      </p:pic>
      <p:sp>
        <p:nvSpPr>
          <p:cNvPr id="122" name="Google Shape;122;p14"/>
          <p:cNvSpPr txBox="1"/>
          <p:nvPr/>
        </p:nvSpPr>
        <p:spPr>
          <a:xfrm>
            <a:off x="1449025" y="6548275"/>
            <a:ext cx="3285300" cy="34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chemeClr val="dk1"/>
                </a:solidFill>
                <a:latin typeface="Inter"/>
                <a:ea typeface="Inter"/>
                <a:cs typeface="Inter"/>
                <a:sym typeface="Inter"/>
              </a:rPr>
              <a:t>Source: Mgiganteus, “Great Mosque of Gede,” 2007. GNU Free Documentation</a:t>
            </a:r>
            <a:endParaRPr sz="1200">
              <a:solidFill>
                <a:schemeClr val="dk1"/>
              </a:solidFill>
              <a:latin typeface="Inter"/>
              <a:ea typeface="Inter"/>
              <a:cs typeface="Inter"/>
              <a:sym typeface="Inter"/>
            </a:endParaRPr>
          </a:p>
        </p:txBody>
      </p:sp>
      <p:sp>
        <p:nvSpPr>
          <p:cNvPr id="123" name="Google Shape;123;p14"/>
          <p:cNvSpPr txBox="1"/>
          <p:nvPr/>
        </p:nvSpPr>
        <p:spPr>
          <a:xfrm>
            <a:off x="4801825" y="7310275"/>
            <a:ext cx="2661000" cy="34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chemeClr val="dk1"/>
                </a:solidFill>
                <a:latin typeface="Inter"/>
                <a:ea typeface="Inter"/>
                <a:cs typeface="Inter"/>
                <a:sym typeface="Inter"/>
              </a:rPr>
              <a:t>Source: </a:t>
            </a:r>
            <a:r>
              <a:rPr lang="en-US" sz="1200">
                <a:solidFill>
                  <a:schemeClr val="dk1"/>
                </a:solidFill>
                <a:latin typeface="Inter"/>
                <a:ea typeface="Inter"/>
                <a:cs typeface="Inter"/>
                <a:sym typeface="Inter"/>
              </a:rPr>
              <a:t>Cristofano dell'Altissimo, “Portrait of Lebnä-Dengel,” circa 1552-1568. Public Domain</a:t>
            </a:r>
            <a:endParaRPr sz="1200">
              <a:solidFill>
                <a:schemeClr val="dk1"/>
              </a:solidFill>
              <a:latin typeface="Inter"/>
              <a:ea typeface="Inter"/>
              <a:cs typeface="Inter"/>
              <a:sym typeface="Inter"/>
            </a:endParaRPr>
          </a:p>
        </p:txBody>
      </p:sp>
      <p:sp>
        <p:nvSpPr>
          <p:cNvPr id="124" name="Google Shape;124;p14"/>
          <p:cNvSpPr txBox="1"/>
          <p:nvPr/>
        </p:nvSpPr>
        <p:spPr>
          <a:xfrm>
            <a:off x="7413413" y="6530125"/>
            <a:ext cx="3285300" cy="34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chemeClr val="dk1"/>
                </a:solidFill>
                <a:latin typeface="Inter"/>
                <a:ea typeface="Inter"/>
                <a:cs typeface="Inter"/>
                <a:sym typeface="Inter"/>
              </a:rPr>
              <a:t>Source: </a:t>
            </a:r>
            <a:r>
              <a:rPr lang="en-US" sz="1200">
                <a:solidFill>
                  <a:schemeClr val="dk1"/>
                </a:solidFill>
                <a:latin typeface="Inter"/>
                <a:ea typeface="Inter"/>
                <a:cs typeface="Inter"/>
                <a:sym typeface="Inter"/>
              </a:rPr>
              <a:t>Achille Devéria</a:t>
            </a:r>
            <a:r>
              <a:rPr lang="en-US" sz="1200">
                <a:solidFill>
                  <a:schemeClr val="dk1"/>
                </a:solidFill>
                <a:latin typeface="Inter"/>
                <a:ea typeface="Inter"/>
                <a:cs typeface="Inter"/>
                <a:sym typeface="Inter"/>
              </a:rPr>
              <a:t>, “Queen </a:t>
            </a:r>
            <a:r>
              <a:rPr lang="en-US" sz="1200">
                <a:solidFill>
                  <a:schemeClr val="dk1"/>
                </a:solidFill>
                <a:latin typeface="Inter"/>
                <a:ea typeface="Inter"/>
                <a:cs typeface="Inter"/>
                <a:sym typeface="Inter"/>
              </a:rPr>
              <a:t>Nzinga Mbande</a:t>
            </a:r>
            <a:r>
              <a:rPr lang="en-US" sz="1200">
                <a:solidFill>
                  <a:schemeClr val="dk1"/>
                </a:solidFill>
                <a:latin typeface="Inter"/>
                <a:ea typeface="Inter"/>
                <a:cs typeface="Inter"/>
                <a:sym typeface="Inter"/>
              </a:rPr>
              <a:t>,” 1830s. Public Domain</a:t>
            </a:r>
            <a:endParaRPr sz="1200">
              <a:solidFill>
                <a:schemeClr val="dk1"/>
              </a:solidFill>
              <a:latin typeface="Inter"/>
              <a:ea typeface="Inter"/>
              <a:cs typeface="Inter"/>
              <a:sym typeface="Inter"/>
            </a:endParaRPr>
          </a:p>
        </p:txBody>
      </p:sp>
      <p:pic>
        <p:nvPicPr>
          <p:cNvPr id="125" name="Google Shape;125;p14"/>
          <p:cNvPicPr preferRelativeResize="0"/>
          <p:nvPr/>
        </p:nvPicPr>
        <p:blipFill>
          <a:blip r:embed="rId6">
            <a:alphaModFix/>
          </a:blip>
          <a:stretch>
            <a:fillRect/>
          </a:stretch>
        </p:blipFill>
        <p:spPr>
          <a:xfrm>
            <a:off x="10754650" y="4499138"/>
            <a:ext cx="4035126" cy="2811138"/>
          </a:xfrm>
          <a:prstGeom prst="rect">
            <a:avLst/>
          </a:prstGeom>
          <a:noFill/>
          <a:ln>
            <a:noFill/>
          </a:ln>
        </p:spPr>
      </p:pic>
      <p:sp>
        <p:nvSpPr>
          <p:cNvPr id="126" name="Google Shape;126;p14"/>
          <p:cNvSpPr txBox="1"/>
          <p:nvPr/>
        </p:nvSpPr>
        <p:spPr>
          <a:xfrm>
            <a:off x="10932250" y="7310275"/>
            <a:ext cx="3857400" cy="34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chemeClr val="dk1"/>
                </a:solidFill>
                <a:latin typeface="Inter"/>
                <a:ea typeface="Inter"/>
                <a:cs typeface="Inter"/>
                <a:sym typeface="Inter"/>
              </a:rPr>
              <a:t>Source: Library of Congress, “Slave Ship Poster,” 1788. Public Domain</a:t>
            </a:r>
            <a:endParaRPr sz="1200">
              <a:solidFill>
                <a:schemeClr val="dk1"/>
              </a:solidFill>
              <a:latin typeface="Inter"/>
              <a:ea typeface="Inter"/>
              <a:cs typeface="Inter"/>
              <a:sym typeface="Inter"/>
            </a:endParaRPr>
          </a:p>
        </p:txBody>
      </p:sp>
      <p:sp>
        <p:nvSpPr>
          <p:cNvPr id="127" name="Google Shape;127;p14"/>
          <p:cNvSpPr txBox="1"/>
          <p:nvPr/>
        </p:nvSpPr>
        <p:spPr>
          <a:xfrm>
            <a:off x="14845700" y="6726500"/>
            <a:ext cx="2981400" cy="34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chemeClr val="dk1"/>
                </a:solidFill>
                <a:latin typeface="Inter"/>
                <a:ea typeface="Inter"/>
                <a:cs typeface="Inter"/>
                <a:sym typeface="Inter"/>
              </a:rPr>
              <a:t>Source: </a:t>
            </a:r>
            <a:r>
              <a:rPr lang="en-US" sz="1200">
                <a:solidFill>
                  <a:schemeClr val="dk1"/>
                </a:solidFill>
                <a:latin typeface="Inter"/>
                <a:ea typeface="Inter"/>
                <a:cs typeface="Inter"/>
                <a:sym typeface="Inter"/>
              </a:rPr>
              <a:t>François-Auguste Biard</a:t>
            </a:r>
            <a:r>
              <a:rPr lang="en-US" sz="1200">
                <a:solidFill>
                  <a:schemeClr val="dk1"/>
                </a:solidFill>
                <a:latin typeface="Inter"/>
                <a:ea typeface="Inter"/>
                <a:cs typeface="Inter"/>
                <a:sym typeface="Inter"/>
              </a:rPr>
              <a:t>, “</a:t>
            </a:r>
            <a:r>
              <a:rPr i="1" lang="en-US" sz="1200">
                <a:solidFill>
                  <a:schemeClr val="dk1"/>
                </a:solidFill>
                <a:latin typeface="Inter"/>
                <a:ea typeface="Inter"/>
                <a:cs typeface="Inter"/>
                <a:sym typeface="Inter"/>
              </a:rPr>
              <a:t>The Slave Trade (Slaves on the West Coast of Africa)</a:t>
            </a:r>
            <a:r>
              <a:rPr lang="en-US" sz="1200">
                <a:solidFill>
                  <a:schemeClr val="dk1"/>
                </a:solidFill>
                <a:latin typeface="Inter"/>
                <a:ea typeface="Inter"/>
                <a:cs typeface="Inter"/>
                <a:sym typeface="Inter"/>
              </a:rPr>
              <a:t>,” 1833. Public Domain</a:t>
            </a:r>
            <a:endParaRPr sz="1200">
              <a:solidFill>
                <a:schemeClr val="dk1"/>
              </a:solidFill>
              <a:latin typeface="Inter"/>
              <a:ea typeface="Inter"/>
              <a:cs typeface="Inter"/>
              <a:sym typeface="Inter"/>
            </a:endParaRPr>
          </a:p>
        </p:txBody>
      </p:sp>
      <p:pic>
        <p:nvPicPr>
          <p:cNvPr id="128" name="Google Shape;128;p14"/>
          <p:cNvPicPr preferRelativeResize="0"/>
          <p:nvPr/>
        </p:nvPicPr>
        <p:blipFill>
          <a:blip r:embed="rId7">
            <a:alphaModFix/>
          </a:blip>
          <a:stretch>
            <a:fillRect/>
          </a:stretch>
        </p:blipFill>
        <p:spPr>
          <a:xfrm>
            <a:off x="4828950" y="4124228"/>
            <a:ext cx="2391477" cy="30890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sp>
        <p:nvSpPr>
          <p:cNvPr id="133" name="Google Shape;133;p15"/>
          <p:cNvSpPr/>
          <p:nvPr/>
        </p:nvSpPr>
        <p:spPr>
          <a:xfrm>
            <a:off x="-2620701" y="-801441"/>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134" name="Google Shape;134;p15"/>
          <p:cNvSpPr txBox="1"/>
          <p:nvPr/>
        </p:nvSpPr>
        <p:spPr>
          <a:xfrm>
            <a:off x="2404455" y="1190300"/>
            <a:ext cx="13179900" cy="1123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7300">
                <a:solidFill>
                  <a:srgbClr val="231F20"/>
                </a:solidFill>
                <a:latin typeface="Halant"/>
                <a:ea typeface="Halant"/>
                <a:cs typeface="Halant"/>
                <a:sym typeface="Halant"/>
              </a:rPr>
              <a:t>INQUIRY JOURNAL, TOPIC 1</a:t>
            </a:r>
            <a:endParaRPr sz="7300"/>
          </a:p>
        </p:txBody>
      </p:sp>
      <p:sp>
        <p:nvSpPr>
          <p:cNvPr id="135" name="Google Shape;135;p15"/>
          <p:cNvSpPr txBox="1"/>
          <p:nvPr/>
        </p:nvSpPr>
        <p:spPr>
          <a:xfrm>
            <a:off x="1209675" y="3200775"/>
            <a:ext cx="10512000" cy="45048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SzPts val="1100"/>
              <a:buNone/>
            </a:pPr>
            <a:r>
              <a:rPr b="1" lang="en-US" sz="4600">
                <a:solidFill>
                  <a:schemeClr val="dk1"/>
                </a:solidFill>
                <a:latin typeface="Inter"/>
                <a:ea typeface="Inter"/>
                <a:cs typeface="Inter"/>
                <a:sym typeface="Inter"/>
              </a:rPr>
              <a:t>Directions: </a:t>
            </a:r>
            <a:r>
              <a:rPr lang="en-US" sz="4600">
                <a:solidFill>
                  <a:schemeClr val="dk1"/>
                </a:solidFill>
                <a:latin typeface="Inter"/>
                <a:ea typeface="Inter"/>
                <a:cs typeface="Inter"/>
                <a:sym typeface="Inter"/>
              </a:rPr>
              <a:t>Read each of the supporting questions. </a:t>
            </a:r>
            <a:endParaRPr sz="4600">
              <a:solidFill>
                <a:schemeClr val="dk1"/>
              </a:solidFill>
              <a:latin typeface="Inter"/>
              <a:ea typeface="Inter"/>
              <a:cs typeface="Inter"/>
              <a:sym typeface="Inter"/>
            </a:endParaRPr>
          </a:p>
          <a:p>
            <a:pPr indent="-520700" lvl="0" marL="457200" rtl="0" algn="l">
              <a:spcBef>
                <a:spcPts val="1000"/>
              </a:spcBef>
              <a:spcAft>
                <a:spcPts val="0"/>
              </a:spcAft>
              <a:buClr>
                <a:schemeClr val="dk1"/>
              </a:buClr>
              <a:buSzPts val="4600"/>
              <a:buFont typeface="Inter"/>
              <a:buChar char="●"/>
            </a:pPr>
            <a:r>
              <a:rPr lang="en-US" sz="4600">
                <a:solidFill>
                  <a:schemeClr val="dk1"/>
                </a:solidFill>
                <a:latin typeface="Inter"/>
                <a:ea typeface="Inter"/>
                <a:cs typeface="Inter"/>
                <a:sym typeface="Inter"/>
              </a:rPr>
              <a:t>For each “K,” write what you already </a:t>
            </a:r>
            <a:r>
              <a:rPr b="1" lang="en-US" sz="4600">
                <a:solidFill>
                  <a:schemeClr val="dk1"/>
                </a:solidFill>
                <a:latin typeface="Inter"/>
                <a:ea typeface="Inter"/>
                <a:cs typeface="Inter"/>
                <a:sym typeface="Inter"/>
              </a:rPr>
              <a:t>KNOW</a:t>
            </a:r>
            <a:r>
              <a:rPr lang="en-US" sz="4600">
                <a:solidFill>
                  <a:schemeClr val="dk1"/>
                </a:solidFill>
                <a:latin typeface="Inter"/>
                <a:ea typeface="Inter"/>
                <a:cs typeface="Inter"/>
                <a:sym typeface="Inter"/>
              </a:rPr>
              <a:t> about the topic. </a:t>
            </a:r>
            <a:endParaRPr sz="4600">
              <a:solidFill>
                <a:schemeClr val="dk1"/>
              </a:solidFill>
              <a:latin typeface="Inter"/>
              <a:ea typeface="Inter"/>
              <a:cs typeface="Inter"/>
              <a:sym typeface="Inter"/>
            </a:endParaRPr>
          </a:p>
          <a:p>
            <a:pPr indent="-520700" lvl="0" marL="457200" rtl="0" algn="l">
              <a:spcBef>
                <a:spcPts val="1000"/>
              </a:spcBef>
              <a:spcAft>
                <a:spcPts val="1000"/>
              </a:spcAft>
              <a:buClr>
                <a:schemeClr val="dk1"/>
              </a:buClr>
              <a:buSzPts val="4600"/>
              <a:buFont typeface="Inter"/>
              <a:buChar char="●"/>
            </a:pPr>
            <a:r>
              <a:rPr lang="en-US" sz="4600">
                <a:solidFill>
                  <a:schemeClr val="dk1"/>
                </a:solidFill>
                <a:latin typeface="Inter"/>
                <a:ea typeface="Inter"/>
                <a:cs typeface="Inter"/>
                <a:sym typeface="Inter"/>
              </a:rPr>
              <a:t>For each “W,” write what you </a:t>
            </a:r>
            <a:r>
              <a:rPr b="1" lang="en-US" sz="4600">
                <a:solidFill>
                  <a:schemeClr val="dk1"/>
                </a:solidFill>
                <a:latin typeface="Inter"/>
                <a:ea typeface="Inter"/>
                <a:cs typeface="Inter"/>
                <a:sym typeface="Inter"/>
              </a:rPr>
              <a:t>WONDER</a:t>
            </a:r>
            <a:r>
              <a:rPr lang="en-US" sz="4600">
                <a:solidFill>
                  <a:schemeClr val="dk1"/>
                </a:solidFill>
                <a:latin typeface="Inter"/>
                <a:ea typeface="Inter"/>
                <a:cs typeface="Inter"/>
                <a:sym typeface="Inter"/>
              </a:rPr>
              <a:t> about the topic. </a:t>
            </a:r>
            <a:endParaRPr sz="4600">
              <a:latin typeface="Inter"/>
              <a:ea typeface="Inter"/>
              <a:cs typeface="Inter"/>
              <a:sym typeface="Inter"/>
            </a:endParaRPr>
          </a:p>
        </p:txBody>
      </p:sp>
      <p:grpSp>
        <p:nvGrpSpPr>
          <p:cNvPr id="136" name="Google Shape;136;p15"/>
          <p:cNvGrpSpPr/>
          <p:nvPr/>
        </p:nvGrpSpPr>
        <p:grpSpPr>
          <a:xfrm>
            <a:off x="-254016" y="9230009"/>
            <a:ext cx="18796043" cy="937448"/>
            <a:chOff x="204" y="0"/>
            <a:chExt cx="25061391" cy="1249931"/>
          </a:xfrm>
        </p:grpSpPr>
        <p:grpSp>
          <p:nvGrpSpPr>
            <p:cNvPr id="137" name="Google Shape;137;p15"/>
            <p:cNvGrpSpPr/>
            <p:nvPr/>
          </p:nvGrpSpPr>
          <p:grpSpPr>
            <a:xfrm rot="5400000">
              <a:off x="12002369" y="-11663474"/>
              <a:ext cx="1249931" cy="24576878"/>
              <a:chOff x="0" y="-38100"/>
              <a:chExt cx="246900" cy="4854692"/>
            </a:xfrm>
          </p:grpSpPr>
          <p:sp>
            <p:nvSpPr>
              <p:cNvPr id="138" name="Google Shape;138;p15"/>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39" name="Google Shape;139;p15"/>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40" name="Google Shape;140;p15"/>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141" name="Google Shape;141;p15"/>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42" name="Google Shape;142;p15"/>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143" name="Google Shape;143;p15"/>
          <p:cNvGrpSpPr/>
          <p:nvPr/>
        </p:nvGrpSpPr>
        <p:grpSpPr>
          <a:xfrm>
            <a:off x="15859155" y="-98041"/>
            <a:ext cx="1562625" cy="1771271"/>
            <a:chOff x="0" y="-130721"/>
            <a:chExt cx="2083500" cy="2361695"/>
          </a:xfrm>
        </p:grpSpPr>
        <p:grpSp>
          <p:nvGrpSpPr>
            <p:cNvPr id="144" name="Google Shape;144;p15"/>
            <p:cNvGrpSpPr/>
            <p:nvPr/>
          </p:nvGrpSpPr>
          <p:grpSpPr>
            <a:xfrm>
              <a:off x="75599" y="-130721"/>
              <a:ext cx="1932614" cy="2361695"/>
              <a:chOff x="0" y="-47625"/>
              <a:chExt cx="704100" cy="860425"/>
            </a:xfrm>
          </p:grpSpPr>
          <p:sp>
            <p:nvSpPr>
              <p:cNvPr id="145" name="Google Shape;145;p15"/>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6484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 name="Google Shape;146;p15"/>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rgbClr val="000000"/>
                  </a:solidFill>
                  <a:latin typeface="Calibri"/>
                  <a:ea typeface="Calibri"/>
                  <a:cs typeface="Calibri"/>
                  <a:sym typeface="Calibri"/>
                </a:endParaRPr>
              </a:p>
            </p:txBody>
          </p:sp>
        </p:grpSp>
        <p:sp>
          <p:nvSpPr>
            <p:cNvPr id="147" name="Google Shape;147;p15"/>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231F20"/>
                  </a:solidFill>
                  <a:latin typeface="Halant"/>
                  <a:ea typeface="Halant"/>
                  <a:cs typeface="Halant"/>
                  <a:sym typeface="Halant"/>
                </a:rPr>
                <a:t>2</a:t>
              </a:r>
              <a:endParaRPr/>
            </a:p>
          </p:txBody>
        </p:sp>
      </p:grpSp>
      <p:sp>
        <p:nvSpPr>
          <p:cNvPr id="148" name="Google Shape;148;p15"/>
          <p:cNvSpPr/>
          <p:nvPr/>
        </p:nvSpPr>
        <p:spPr>
          <a:xfrm>
            <a:off x="13601700" y="6142060"/>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id="149" name="Google Shape;149;p15"/>
          <p:cNvPicPr preferRelativeResize="0"/>
          <p:nvPr/>
        </p:nvPicPr>
        <p:blipFill rotWithShape="1">
          <a:blip r:embed="rId4">
            <a:alphaModFix/>
          </a:blip>
          <a:srcRect b="0" l="24398" r="24439" t="0"/>
          <a:stretch/>
        </p:blipFill>
        <p:spPr>
          <a:xfrm>
            <a:off x="12262825" y="2458561"/>
            <a:ext cx="5053276" cy="6583088"/>
          </a:xfrm>
          <a:prstGeom prst="rect">
            <a:avLst/>
          </a:prstGeom>
          <a:noFill/>
          <a:ln cap="flat" cmpd="sng" w="19050">
            <a:solidFill>
              <a:schemeClr val="dk1"/>
            </a:solidFill>
            <a:prstDash val="solid"/>
            <a:round/>
            <a:headEnd len="sm" w="sm" type="none"/>
            <a:tailEnd len="sm" w="sm" type="none"/>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sp>
        <p:nvSpPr>
          <p:cNvPr id="154" name="Google Shape;154;p16"/>
          <p:cNvSpPr txBox="1"/>
          <p:nvPr/>
        </p:nvSpPr>
        <p:spPr>
          <a:xfrm>
            <a:off x="1791340" y="3962780"/>
            <a:ext cx="14705400" cy="23088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SzPts val="1100"/>
              <a:buNone/>
            </a:pPr>
            <a:r>
              <a:rPr i="1" lang="en-US" sz="5000">
                <a:solidFill>
                  <a:schemeClr val="dk1"/>
                </a:solidFill>
                <a:latin typeface="Inter"/>
                <a:ea typeface="Inter"/>
                <a:cs typeface="Inter"/>
                <a:sym typeface="Inter"/>
              </a:rPr>
              <a:t>What insights do archaeological evidence and first-hand accounts provide about the Swahili civilization?</a:t>
            </a:r>
            <a:endParaRPr i="1" sz="5000">
              <a:solidFill>
                <a:schemeClr val="dk1"/>
              </a:solidFill>
              <a:latin typeface="Inter"/>
              <a:ea typeface="Inter"/>
              <a:cs typeface="Inter"/>
              <a:sym typeface="Inter"/>
            </a:endParaRPr>
          </a:p>
        </p:txBody>
      </p:sp>
      <p:sp>
        <p:nvSpPr>
          <p:cNvPr id="155" name="Google Shape;155;p16"/>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56" name="Google Shape;156;p16"/>
          <p:cNvGrpSpPr/>
          <p:nvPr/>
        </p:nvGrpSpPr>
        <p:grpSpPr>
          <a:xfrm>
            <a:off x="-254016" y="9230009"/>
            <a:ext cx="18796043" cy="937448"/>
            <a:chOff x="204" y="0"/>
            <a:chExt cx="25061391" cy="1249931"/>
          </a:xfrm>
        </p:grpSpPr>
        <p:grpSp>
          <p:nvGrpSpPr>
            <p:cNvPr id="157" name="Google Shape;157;p16"/>
            <p:cNvGrpSpPr/>
            <p:nvPr/>
          </p:nvGrpSpPr>
          <p:grpSpPr>
            <a:xfrm rot="5400000">
              <a:off x="12002369" y="-11663474"/>
              <a:ext cx="1249931" cy="24576878"/>
              <a:chOff x="0" y="-38100"/>
              <a:chExt cx="246900" cy="4854692"/>
            </a:xfrm>
          </p:grpSpPr>
          <p:sp>
            <p:nvSpPr>
              <p:cNvPr id="158" name="Google Shape;158;p16"/>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59" name="Google Shape;159;p16"/>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60" name="Google Shape;160;p16"/>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202</a:t>
              </a:r>
              <a:r>
                <a:rPr b="1" lang="en-US" sz="2700">
                  <a:solidFill>
                    <a:srgbClr val="231F20"/>
                  </a:solidFill>
                  <a:latin typeface="Halant"/>
                  <a:ea typeface="Halant"/>
                  <a:cs typeface="Halant"/>
                  <a:sym typeface="Halant"/>
                </a:rPr>
                <a:t>5</a:t>
              </a:r>
              <a:endParaRPr/>
            </a:p>
          </p:txBody>
        </p:sp>
        <p:cxnSp>
          <p:nvCxnSpPr>
            <p:cNvPr id="161" name="Google Shape;161;p16"/>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62" name="Google Shape;162;p16"/>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63" name="Google Shape;163;p16"/>
          <p:cNvSpPr txBox="1"/>
          <p:nvPr/>
        </p:nvSpPr>
        <p:spPr>
          <a:xfrm>
            <a:off x="2553980" y="1943100"/>
            <a:ext cx="131799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rgbClr val="231F20"/>
                </a:solidFill>
                <a:latin typeface="Halant"/>
                <a:ea typeface="Halant"/>
                <a:cs typeface="Halant"/>
                <a:sym typeface="Halant"/>
              </a:rPr>
              <a:t>SUPPORTING QUESTION</a:t>
            </a:r>
            <a:endParaRPr/>
          </a:p>
        </p:txBody>
      </p:sp>
      <p:grpSp>
        <p:nvGrpSpPr>
          <p:cNvPr id="164" name="Google Shape;164;p16"/>
          <p:cNvGrpSpPr/>
          <p:nvPr/>
        </p:nvGrpSpPr>
        <p:grpSpPr>
          <a:xfrm>
            <a:off x="15859155" y="-98041"/>
            <a:ext cx="1562625" cy="1771271"/>
            <a:chOff x="0" y="-130721"/>
            <a:chExt cx="2083500" cy="2361695"/>
          </a:xfrm>
        </p:grpSpPr>
        <p:grpSp>
          <p:nvGrpSpPr>
            <p:cNvPr id="165" name="Google Shape;165;p16"/>
            <p:cNvGrpSpPr/>
            <p:nvPr/>
          </p:nvGrpSpPr>
          <p:grpSpPr>
            <a:xfrm>
              <a:off x="75599" y="-130721"/>
              <a:ext cx="1932614" cy="2361695"/>
              <a:chOff x="0" y="-47625"/>
              <a:chExt cx="704100" cy="860425"/>
            </a:xfrm>
          </p:grpSpPr>
          <p:sp>
            <p:nvSpPr>
              <p:cNvPr id="166" name="Google Shape;166;p16"/>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 name="Google Shape;167;p16"/>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68" name="Google Shape;168;p16"/>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3</a:t>
              </a:r>
              <a:endParaRPr>
                <a:solidFill>
                  <a:schemeClr val="lt1"/>
                </a:solidFill>
              </a:endParaRPr>
            </a:p>
          </p:txBody>
        </p:sp>
      </p:grpSp>
      <p:sp>
        <p:nvSpPr>
          <p:cNvPr id="169" name="Google Shape;169;p16"/>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sp>
        <p:nvSpPr>
          <p:cNvPr id="174" name="Google Shape;174;p17"/>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75" name="Google Shape;175;p17"/>
          <p:cNvGrpSpPr/>
          <p:nvPr/>
        </p:nvGrpSpPr>
        <p:grpSpPr>
          <a:xfrm>
            <a:off x="-254016" y="9230009"/>
            <a:ext cx="18796033" cy="937061"/>
            <a:chOff x="204" y="0"/>
            <a:chExt cx="25061377" cy="1249415"/>
          </a:xfrm>
        </p:grpSpPr>
        <p:grpSp>
          <p:nvGrpSpPr>
            <p:cNvPr id="176" name="Google Shape;176;p17"/>
            <p:cNvGrpSpPr/>
            <p:nvPr/>
          </p:nvGrpSpPr>
          <p:grpSpPr>
            <a:xfrm rot="5400000">
              <a:off x="12002626" y="-11663734"/>
              <a:ext cx="1249415" cy="24576881"/>
              <a:chOff x="0" y="-38100"/>
              <a:chExt cx="246798" cy="4854693"/>
            </a:xfrm>
          </p:grpSpPr>
          <p:sp>
            <p:nvSpPr>
              <p:cNvPr id="177" name="Google Shape;177;p17"/>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78" name="Google Shape;178;p17"/>
              <p:cNvSpPr txBox="1"/>
              <p:nvPr/>
            </p:nvSpPr>
            <p:spPr>
              <a:xfrm>
                <a:off x="0" y="-38100"/>
                <a:ext cx="246798" cy="4854693"/>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79" name="Google Shape;179;p17"/>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2"/>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202</a:t>
              </a:r>
              <a:r>
                <a:rPr b="1" lang="en-US" sz="2700">
                  <a:solidFill>
                    <a:srgbClr val="231F20"/>
                  </a:solidFill>
                  <a:latin typeface="Halant"/>
                  <a:ea typeface="Halant"/>
                  <a:cs typeface="Halant"/>
                  <a:sym typeface="Halant"/>
                </a:rPr>
                <a:t>5</a:t>
              </a:r>
              <a:endParaRPr/>
            </a:p>
          </p:txBody>
        </p:sp>
        <p:cxnSp>
          <p:nvCxnSpPr>
            <p:cNvPr id="180" name="Google Shape;180;p17"/>
            <p:cNvCxnSpPr/>
            <p:nvPr/>
          </p:nvCxnSpPr>
          <p:spPr>
            <a:xfrm>
              <a:off x="204" y="612007"/>
              <a:ext cx="9473686" cy="25400"/>
            </a:xfrm>
            <a:prstGeom prst="straightConnector1">
              <a:avLst/>
            </a:prstGeom>
            <a:noFill/>
            <a:ln cap="flat" cmpd="sng" w="152400">
              <a:solidFill>
                <a:srgbClr val="231F20"/>
              </a:solidFill>
              <a:prstDash val="solid"/>
              <a:round/>
              <a:headEnd len="sm" w="sm" type="none"/>
              <a:tailEnd len="sm" w="sm" type="none"/>
            </a:ln>
          </p:spPr>
        </p:cxnSp>
        <p:cxnSp>
          <p:nvCxnSpPr>
            <p:cNvPr id="181" name="Google Shape;181;p17"/>
            <p:cNvCxnSpPr/>
            <p:nvPr/>
          </p:nvCxnSpPr>
          <p:spPr>
            <a:xfrm>
              <a:off x="15587895" y="612007"/>
              <a:ext cx="9473686" cy="25400"/>
            </a:xfrm>
            <a:prstGeom prst="straightConnector1">
              <a:avLst/>
            </a:prstGeom>
            <a:noFill/>
            <a:ln cap="flat" cmpd="sng" w="152400">
              <a:solidFill>
                <a:srgbClr val="231F20"/>
              </a:solidFill>
              <a:prstDash val="solid"/>
              <a:round/>
              <a:headEnd len="sm" w="sm" type="none"/>
              <a:tailEnd len="sm" w="sm" type="none"/>
            </a:ln>
          </p:spPr>
        </p:cxnSp>
      </p:grpSp>
      <p:sp>
        <p:nvSpPr>
          <p:cNvPr id="182" name="Google Shape;182;p17"/>
          <p:cNvSpPr txBox="1"/>
          <p:nvPr/>
        </p:nvSpPr>
        <p:spPr>
          <a:xfrm>
            <a:off x="2553980" y="876300"/>
            <a:ext cx="13179900" cy="10005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6500">
                <a:solidFill>
                  <a:srgbClr val="231F20"/>
                </a:solidFill>
                <a:latin typeface="Halant"/>
                <a:ea typeface="Halant"/>
                <a:cs typeface="Halant"/>
                <a:sym typeface="Halant"/>
              </a:rPr>
              <a:t>AFRICA &amp; SWAHILI CITY-STATES</a:t>
            </a:r>
            <a:endParaRPr sz="6500"/>
          </a:p>
        </p:txBody>
      </p:sp>
      <p:grpSp>
        <p:nvGrpSpPr>
          <p:cNvPr id="183" name="Google Shape;183;p17"/>
          <p:cNvGrpSpPr/>
          <p:nvPr/>
        </p:nvGrpSpPr>
        <p:grpSpPr>
          <a:xfrm>
            <a:off x="15859155" y="-98041"/>
            <a:ext cx="1562626" cy="1771266"/>
            <a:chOff x="0" y="-130721"/>
            <a:chExt cx="2083500" cy="2361688"/>
          </a:xfrm>
        </p:grpSpPr>
        <p:grpSp>
          <p:nvGrpSpPr>
            <p:cNvPr id="184" name="Google Shape;184;p17"/>
            <p:cNvGrpSpPr/>
            <p:nvPr/>
          </p:nvGrpSpPr>
          <p:grpSpPr>
            <a:xfrm>
              <a:off x="75599" y="-130721"/>
              <a:ext cx="1932284" cy="2361688"/>
              <a:chOff x="0" y="-47625"/>
              <a:chExt cx="703982" cy="860425"/>
            </a:xfrm>
          </p:grpSpPr>
          <p:sp>
            <p:nvSpPr>
              <p:cNvPr id="185" name="Google Shape;185;p17"/>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6" name="Google Shape;186;p17"/>
              <p:cNvSpPr txBox="1"/>
              <p:nvPr/>
            </p:nvSpPr>
            <p:spPr>
              <a:xfrm>
                <a:off x="0" y="-47625"/>
                <a:ext cx="703982" cy="733425"/>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87" name="Google Shape;187;p17"/>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4</a:t>
              </a:r>
              <a:endParaRPr>
                <a:solidFill>
                  <a:schemeClr val="lt1"/>
                </a:solidFill>
              </a:endParaRPr>
            </a:p>
          </p:txBody>
        </p:sp>
      </p:grpSp>
      <p:sp>
        <p:nvSpPr>
          <p:cNvPr id="188" name="Google Shape;188;p17"/>
          <p:cNvSpPr/>
          <p:nvPr/>
        </p:nvSpPr>
        <p:spPr>
          <a:xfrm>
            <a:off x="-1640722" y="-1286561"/>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189" name="Google Shape;189;p17"/>
          <p:cNvSpPr txBox="1"/>
          <p:nvPr/>
        </p:nvSpPr>
        <p:spPr>
          <a:xfrm>
            <a:off x="813275" y="4367235"/>
            <a:ext cx="5289000" cy="2010900"/>
          </a:xfrm>
          <a:prstGeom prst="rect">
            <a:avLst/>
          </a:prstGeom>
          <a:noFill/>
          <a:ln>
            <a:noFill/>
          </a:ln>
        </p:spPr>
        <p:txBody>
          <a:bodyPr anchorCtr="0" anchor="t" bIns="45725" lIns="45725" spcFirstLastPara="1" rIns="45725" wrap="square" tIns="45725">
            <a:noAutofit/>
          </a:bodyPr>
          <a:lstStyle/>
          <a:p>
            <a:pPr indent="0" lvl="0" marL="0" rtl="0" algn="l">
              <a:spcBef>
                <a:spcPts val="0"/>
              </a:spcBef>
              <a:spcAft>
                <a:spcPts val="0"/>
              </a:spcAft>
              <a:buNone/>
            </a:pPr>
            <a:r>
              <a:rPr b="1" lang="en-US" sz="2400">
                <a:solidFill>
                  <a:srgbClr val="000000"/>
                </a:solidFill>
                <a:latin typeface="Halant"/>
                <a:ea typeface="Halant"/>
                <a:cs typeface="Halant"/>
                <a:sym typeface="Halant"/>
              </a:rPr>
              <a:t>While watching the video, follow along with the transcript and answer the questions provided on the student worksheet.</a:t>
            </a:r>
            <a:endParaRPr b="1" sz="2400">
              <a:solidFill>
                <a:srgbClr val="000000"/>
              </a:solidFill>
              <a:latin typeface="Halant"/>
              <a:ea typeface="Halant"/>
              <a:cs typeface="Halant"/>
              <a:sym typeface="Halant"/>
            </a:endParaRPr>
          </a:p>
        </p:txBody>
      </p:sp>
      <p:pic>
        <p:nvPicPr>
          <p:cNvPr descr="In which John Green teaches you about Sub-Saharan Africa! So, what exactly was going on there? It turns out, it was a lot of trade, converting to Islam, visits from Ibn Battuta, trade, beautiful women, trade, some impressive architecture, and several empires. John not only covers the West African Malian Empire, which is the one Mansa Musa ruled, but he also discusses the Ghanian Empire and even gets over to East Africa as well to discuss the trade-based city-states of Mogadishu, Mombasa, and Zanzibar. In addition to all this, John considers emigrating to Canada.&#10;&#10;Chapters:&#10;Introduction: African History 00:00&#10;King Mansa Musa of Mali 1:22&#10;Mali, the Berbers, and the Islamization of West Africa 3:23&#10;An Open Letter to Ibn Battula 5:29&#10;The End of the Malian Empire 6:17&#10;The Swahili Civilizations of Eastern Africa 6:55&#10;Credits 9:56&#10;&#10;Crash Course is on Patreon! You can support us directly by signing up at http://www.patreon.com/crashcourse&#10;&#10;Want to find Crash Course elsewhere on the internet?&#10;Facebook - http://www.facebook.com/YouTubeCrashCourse&#10;Twitter - http://www.twitter.com/TheCrashCourse&#10;Instagram - https://www.instagram.com/thecrashcourse/&#10;&#10;CC Kids: http://www.youtube.com/crashcoursekids" id="190" name="Google Shape;190;p17" title="Mansa Musa and Islam in Africa: Crash Course World History #16">
            <a:hlinkClick r:id="rId4"/>
          </p:cNvPr>
          <p:cNvPicPr preferRelativeResize="0"/>
          <p:nvPr/>
        </p:nvPicPr>
        <p:blipFill>
          <a:blip r:embed="rId5">
            <a:alphaModFix/>
          </a:blip>
          <a:stretch>
            <a:fillRect/>
          </a:stretch>
        </p:blipFill>
        <p:spPr>
          <a:xfrm>
            <a:off x="6721225" y="2051438"/>
            <a:ext cx="10994000" cy="61841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0"/>
                                        </p:tgtEl>
                                        <p:attrNameLst>
                                          <p:attrName>style.visibility</p:attrName>
                                        </p:attrNameLst>
                                      </p:cBhvr>
                                      <p:to>
                                        <p:strVal val="visible"/>
                                      </p:to>
                                    </p:set>
                                    <p:animEffect filter="fade" transition="in">
                                      <p:cBhvr>
                                        <p:cTn dur="1000"/>
                                        <p:tgtEl>
                                          <p:spTgt spid="19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p18"/>
          <p:cNvSpPr txBox="1"/>
          <p:nvPr/>
        </p:nvSpPr>
        <p:spPr>
          <a:xfrm>
            <a:off x="1028700" y="38100"/>
            <a:ext cx="16230600" cy="21546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6999">
                <a:solidFill>
                  <a:srgbClr val="231F20"/>
                </a:solidFill>
                <a:latin typeface="Halant"/>
                <a:ea typeface="Halant"/>
                <a:cs typeface="Halant"/>
                <a:sym typeface="Halant"/>
              </a:rPr>
              <a:t>STATION 1 LEARNING</a:t>
            </a:r>
            <a:endParaRPr b="1" sz="6999">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US" sz="6999">
                <a:solidFill>
                  <a:srgbClr val="231F20"/>
                </a:solidFill>
                <a:latin typeface="Halant"/>
                <a:ea typeface="Halant"/>
                <a:cs typeface="Halant"/>
                <a:sym typeface="Halant"/>
              </a:rPr>
              <a:t>SECONDARY SOURCE</a:t>
            </a:r>
            <a:endParaRPr b="1" sz="6999">
              <a:solidFill>
                <a:srgbClr val="231F20"/>
              </a:solidFill>
              <a:latin typeface="Halant"/>
              <a:ea typeface="Halant"/>
              <a:cs typeface="Halant"/>
              <a:sym typeface="Halant"/>
            </a:endParaRPr>
          </a:p>
        </p:txBody>
      </p:sp>
      <p:sp>
        <p:nvSpPr>
          <p:cNvPr id="196" name="Google Shape;196;p18"/>
          <p:cNvSpPr/>
          <p:nvPr/>
        </p:nvSpPr>
        <p:spPr>
          <a:xfrm>
            <a:off x="13764167" y="6571628"/>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197" name="Google Shape;197;p18"/>
          <p:cNvGrpSpPr/>
          <p:nvPr/>
        </p:nvGrpSpPr>
        <p:grpSpPr>
          <a:xfrm>
            <a:off x="15859155" y="-98041"/>
            <a:ext cx="1562625" cy="1771271"/>
            <a:chOff x="0" y="-130721"/>
            <a:chExt cx="2083500" cy="2361695"/>
          </a:xfrm>
        </p:grpSpPr>
        <p:grpSp>
          <p:nvGrpSpPr>
            <p:cNvPr id="198" name="Google Shape;198;p18"/>
            <p:cNvGrpSpPr/>
            <p:nvPr/>
          </p:nvGrpSpPr>
          <p:grpSpPr>
            <a:xfrm>
              <a:off x="75599" y="-130721"/>
              <a:ext cx="1932614" cy="2361695"/>
              <a:chOff x="0" y="-47625"/>
              <a:chExt cx="704100" cy="860425"/>
            </a:xfrm>
          </p:grpSpPr>
          <p:sp>
            <p:nvSpPr>
              <p:cNvPr id="199" name="Google Shape;199;p18"/>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E95C3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0" name="Google Shape;200;p18"/>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01" name="Google Shape;201;p18"/>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231F20"/>
                  </a:solidFill>
                  <a:latin typeface="Halant"/>
                  <a:ea typeface="Halant"/>
                  <a:cs typeface="Halant"/>
                  <a:sym typeface="Halant"/>
                </a:rPr>
                <a:t>5</a:t>
              </a:r>
              <a:endParaRPr/>
            </a:p>
          </p:txBody>
        </p:sp>
      </p:grpSp>
      <p:sp>
        <p:nvSpPr>
          <p:cNvPr id="202" name="Google Shape;202;p18"/>
          <p:cNvSpPr/>
          <p:nvPr/>
        </p:nvSpPr>
        <p:spPr>
          <a:xfrm>
            <a:off x="-2628900" y="-144908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03" name="Google Shape;203;p18"/>
          <p:cNvGrpSpPr/>
          <p:nvPr/>
        </p:nvGrpSpPr>
        <p:grpSpPr>
          <a:xfrm>
            <a:off x="-254016" y="9230009"/>
            <a:ext cx="18796043" cy="937448"/>
            <a:chOff x="204" y="0"/>
            <a:chExt cx="25061391" cy="1249931"/>
          </a:xfrm>
        </p:grpSpPr>
        <p:grpSp>
          <p:nvGrpSpPr>
            <p:cNvPr id="204" name="Google Shape;204;p18"/>
            <p:cNvGrpSpPr/>
            <p:nvPr/>
          </p:nvGrpSpPr>
          <p:grpSpPr>
            <a:xfrm rot="5400000">
              <a:off x="12002369" y="-11663474"/>
              <a:ext cx="1249931" cy="24576878"/>
              <a:chOff x="0" y="-38100"/>
              <a:chExt cx="246900" cy="4854692"/>
            </a:xfrm>
          </p:grpSpPr>
          <p:sp>
            <p:nvSpPr>
              <p:cNvPr id="205" name="Google Shape;205;p18"/>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06" name="Google Shape;206;p18"/>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07" name="Google Shape;207;p18"/>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202</a:t>
              </a:r>
              <a:r>
                <a:rPr b="1" lang="en-US" sz="2700">
                  <a:solidFill>
                    <a:srgbClr val="231F20"/>
                  </a:solidFill>
                  <a:latin typeface="Halant"/>
                  <a:ea typeface="Halant"/>
                  <a:cs typeface="Halant"/>
                  <a:sym typeface="Halant"/>
                </a:rPr>
                <a:t>5</a:t>
              </a:r>
              <a:endParaRPr/>
            </a:p>
          </p:txBody>
        </p:sp>
        <p:cxnSp>
          <p:nvCxnSpPr>
            <p:cNvPr id="208" name="Google Shape;208;p18"/>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09" name="Google Shape;209;p18"/>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10" name="Google Shape;210;p18"/>
          <p:cNvSpPr txBox="1"/>
          <p:nvPr/>
        </p:nvSpPr>
        <p:spPr>
          <a:xfrm>
            <a:off x="931400" y="2970225"/>
            <a:ext cx="7825500" cy="2955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3000">
                <a:latin typeface="Inter"/>
                <a:ea typeface="Inter"/>
                <a:cs typeface="Inter"/>
                <a:sym typeface="Inter"/>
              </a:rPr>
              <a:t>Directions:</a:t>
            </a:r>
            <a:endParaRPr b="1" sz="3000">
              <a:latin typeface="Inter"/>
              <a:ea typeface="Inter"/>
              <a:cs typeface="Inter"/>
              <a:sym typeface="Inter"/>
            </a:endParaRPr>
          </a:p>
          <a:p>
            <a:pPr indent="-419100" lvl="0" marL="457200" rtl="0" algn="l">
              <a:spcBef>
                <a:spcPts val="0"/>
              </a:spcBef>
              <a:spcAft>
                <a:spcPts val="0"/>
              </a:spcAft>
              <a:buSzPts val="3000"/>
              <a:buFont typeface="Inter"/>
              <a:buChar char="●"/>
            </a:pPr>
            <a:r>
              <a:rPr lang="en-US" sz="3000">
                <a:latin typeface="Inter"/>
                <a:ea typeface="Inter"/>
                <a:cs typeface="Inter"/>
                <a:sym typeface="Inter"/>
              </a:rPr>
              <a:t>Using highlighters, identify aspects of social, political, and economic life in the reading</a:t>
            </a:r>
            <a:endParaRPr sz="3000">
              <a:latin typeface="Inter"/>
              <a:ea typeface="Inter"/>
              <a:cs typeface="Inter"/>
              <a:sym typeface="Inter"/>
            </a:endParaRPr>
          </a:p>
          <a:p>
            <a:pPr indent="-419100" lvl="0" marL="457200" rtl="0" algn="l">
              <a:spcBef>
                <a:spcPts val="0"/>
              </a:spcBef>
              <a:spcAft>
                <a:spcPts val="0"/>
              </a:spcAft>
              <a:buSzPts val="3000"/>
              <a:buFont typeface="Inter"/>
              <a:buChar char="●"/>
            </a:pPr>
            <a:r>
              <a:rPr lang="en-US" sz="3000">
                <a:latin typeface="Inter"/>
                <a:ea typeface="Inter"/>
                <a:cs typeface="Inter"/>
                <a:sym typeface="Inter"/>
              </a:rPr>
              <a:t>Summarize the information on the graphic organizer</a:t>
            </a:r>
            <a:endParaRPr sz="3000">
              <a:latin typeface="Inter"/>
              <a:ea typeface="Inter"/>
              <a:cs typeface="Inter"/>
              <a:sym typeface="Inter"/>
            </a:endParaRPr>
          </a:p>
        </p:txBody>
      </p:sp>
      <p:pic>
        <p:nvPicPr>
          <p:cNvPr id="211" name="Google Shape;211;p18"/>
          <p:cNvPicPr preferRelativeResize="0"/>
          <p:nvPr/>
        </p:nvPicPr>
        <p:blipFill rotWithShape="1">
          <a:blip r:embed="rId4">
            <a:alphaModFix/>
          </a:blip>
          <a:srcRect b="0" l="24597" r="24561" t="0"/>
          <a:stretch/>
        </p:blipFill>
        <p:spPr>
          <a:xfrm>
            <a:off x="10153525" y="2358575"/>
            <a:ext cx="4085842" cy="5372790"/>
          </a:xfrm>
          <a:prstGeom prst="rect">
            <a:avLst/>
          </a:prstGeom>
          <a:noFill/>
          <a:ln cap="flat" cmpd="sng" w="19050">
            <a:solidFill>
              <a:schemeClr val="dk1"/>
            </a:solidFill>
            <a:prstDash val="solid"/>
            <a:round/>
            <a:headEnd len="sm" w="sm" type="none"/>
            <a:tailEnd len="sm" w="sm" type="none"/>
          </a:ln>
        </p:spPr>
      </p:pic>
      <p:pic>
        <p:nvPicPr>
          <p:cNvPr id="212" name="Google Shape;212;p18"/>
          <p:cNvPicPr preferRelativeResize="0"/>
          <p:nvPr/>
        </p:nvPicPr>
        <p:blipFill rotWithShape="1">
          <a:blip r:embed="rId5">
            <a:alphaModFix/>
          </a:blip>
          <a:srcRect b="0" l="24432" r="24283" t="0"/>
          <a:stretch/>
        </p:blipFill>
        <p:spPr>
          <a:xfrm>
            <a:off x="13693267" y="3446507"/>
            <a:ext cx="4175606" cy="5443494"/>
          </a:xfrm>
          <a:prstGeom prst="rect">
            <a:avLst/>
          </a:prstGeom>
          <a:noFill/>
          <a:ln cap="flat" cmpd="sng" w="19050">
            <a:solidFill>
              <a:schemeClr val="dk1"/>
            </a:solidFill>
            <a:prstDash val="solid"/>
            <a:round/>
            <a:headEnd len="sm" w="sm" type="none"/>
            <a:tailEnd len="sm" w="sm" type="none"/>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sp>
        <p:nvSpPr>
          <p:cNvPr id="217" name="Google Shape;217;p19"/>
          <p:cNvSpPr/>
          <p:nvPr/>
        </p:nvSpPr>
        <p:spPr>
          <a:xfrm>
            <a:off x="13764167" y="6571628"/>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218" name="Google Shape;218;p19"/>
          <p:cNvGrpSpPr/>
          <p:nvPr/>
        </p:nvGrpSpPr>
        <p:grpSpPr>
          <a:xfrm>
            <a:off x="15859155" y="-98041"/>
            <a:ext cx="1562625" cy="1771271"/>
            <a:chOff x="0" y="-130721"/>
            <a:chExt cx="2083500" cy="2361695"/>
          </a:xfrm>
        </p:grpSpPr>
        <p:grpSp>
          <p:nvGrpSpPr>
            <p:cNvPr id="219" name="Google Shape;219;p19"/>
            <p:cNvGrpSpPr/>
            <p:nvPr/>
          </p:nvGrpSpPr>
          <p:grpSpPr>
            <a:xfrm>
              <a:off x="75599" y="-130721"/>
              <a:ext cx="1932614" cy="2361695"/>
              <a:chOff x="0" y="-47625"/>
              <a:chExt cx="704100" cy="860425"/>
            </a:xfrm>
          </p:grpSpPr>
          <p:sp>
            <p:nvSpPr>
              <p:cNvPr id="220" name="Google Shape;220;p19"/>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E95C3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 name="Google Shape;221;p19"/>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22" name="Google Shape;222;p19"/>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231F20"/>
                  </a:solidFill>
                  <a:latin typeface="Halant"/>
                  <a:ea typeface="Halant"/>
                  <a:cs typeface="Halant"/>
                  <a:sym typeface="Halant"/>
                </a:rPr>
                <a:t>6</a:t>
              </a:r>
              <a:endParaRPr/>
            </a:p>
          </p:txBody>
        </p:sp>
      </p:grpSp>
      <p:sp>
        <p:nvSpPr>
          <p:cNvPr id="223" name="Google Shape;223;p19"/>
          <p:cNvSpPr/>
          <p:nvPr/>
        </p:nvSpPr>
        <p:spPr>
          <a:xfrm>
            <a:off x="-2628900" y="-144908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24" name="Google Shape;224;p19"/>
          <p:cNvGrpSpPr/>
          <p:nvPr/>
        </p:nvGrpSpPr>
        <p:grpSpPr>
          <a:xfrm>
            <a:off x="-254016" y="9230009"/>
            <a:ext cx="18796043" cy="937448"/>
            <a:chOff x="204" y="0"/>
            <a:chExt cx="25061391" cy="1249931"/>
          </a:xfrm>
        </p:grpSpPr>
        <p:grpSp>
          <p:nvGrpSpPr>
            <p:cNvPr id="225" name="Google Shape;225;p19"/>
            <p:cNvGrpSpPr/>
            <p:nvPr/>
          </p:nvGrpSpPr>
          <p:grpSpPr>
            <a:xfrm rot="5400000">
              <a:off x="12002369" y="-11663474"/>
              <a:ext cx="1249931" cy="24576878"/>
              <a:chOff x="0" y="-38100"/>
              <a:chExt cx="246900" cy="4854692"/>
            </a:xfrm>
          </p:grpSpPr>
          <p:sp>
            <p:nvSpPr>
              <p:cNvPr id="226" name="Google Shape;226;p19"/>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27" name="Google Shape;227;p19"/>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28" name="Google Shape;228;p19"/>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202</a:t>
              </a:r>
              <a:r>
                <a:rPr b="1" lang="en-US" sz="2700">
                  <a:solidFill>
                    <a:srgbClr val="231F20"/>
                  </a:solidFill>
                  <a:latin typeface="Halant"/>
                  <a:ea typeface="Halant"/>
                  <a:cs typeface="Halant"/>
                  <a:sym typeface="Halant"/>
                </a:rPr>
                <a:t>5</a:t>
              </a:r>
              <a:endParaRPr/>
            </a:p>
          </p:txBody>
        </p:sp>
        <p:cxnSp>
          <p:nvCxnSpPr>
            <p:cNvPr id="229" name="Google Shape;229;p19"/>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30" name="Google Shape;230;p19"/>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31" name="Google Shape;231;p19"/>
          <p:cNvSpPr txBox="1"/>
          <p:nvPr/>
        </p:nvSpPr>
        <p:spPr>
          <a:xfrm>
            <a:off x="931400" y="2970225"/>
            <a:ext cx="7825500" cy="1569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3000">
                <a:latin typeface="Inter"/>
                <a:ea typeface="Inter"/>
                <a:cs typeface="Inter"/>
                <a:sym typeface="Inter"/>
              </a:rPr>
              <a:t>Directions:</a:t>
            </a:r>
            <a:endParaRPr b="1" sz="3000">
              <a:latin typeface="Inter"/>
              <a:ea typeface="Inter"/>
              <a:cs typeface="Inter"/>
              <a:sym typeface="Inter"/>
            </a:endParaRPr>
          </a:p>
          <a:p>
            <a:pPr indent="-419100" lvl="0" marL="457200" rtl="0" algn="l">
              <a:spcBef>
                <a:spcPts val="0"/>
              </a:spcBef>
              <a:spcAft>
                <a:spcPts val="0"/>
              </a:spcAft>
              <a:buSzPts val="3000"/>
              <a:buFont typeface="Inter"/>
              <a:buChar char="●"/>
            </a:pPr>
            <a:r>
              <a:rPr lang="en-US" sz="3000">
                <a:latin typeface="Inter"/>
                <a:ea typeface="Inter"/>
                <a:cs typeface="Inter"/>
                <a:sym typeface="Inter"/>
              </a:rPr>
              <a:t>Read the primary source</a:t>
            </a:r>
            <a:endParaRPr sz="3000">
              <a:latin typeface="Inter"/>
              <a:ea typeface="Inter"/>
              <a:cs typeface="Inter"/>
              <a:sym typeface="Inter"/>
            </a:endParaRPr>
          </a:p>
          <a:p>
            <a:pPr indent="-419100" lvl="0" marL="457200" rtl="0" algn="l">
              <a:spcBef>
                <a:spcPts val="0"/>
              </a:spcBef>
              <a:spcAft>
                <a:spcPts val="0"/>
              </a:spcAft>
              <a:buSzPts val="3000"/>
              <a:buFont typeface="Inter"/>
              <a:buChar char="●"/>
            </a:pPr>
            <a:r>
              <a:rPr lang="en-US" sz="3000">
                <a:latin typeface="Inter"/>
                <a:ea typeface="Inter"/>
                <a:cs typeface="Inter"/>
                <a:sym typeface="Inter"/>
              </a:rPr>
              <a:t>Answer the following questions</a:t>
            </a:r>
            <a:endParaRPr sz="3000">
              <a:latin typeface="Inter"/>
              <a:ea typeface="Inter"/>
              <a:cs typeface="Inter"/>
              <a:sym typeface="Inter"/>
            </a:endParaRPr>
          </a:p>
        </p:txBody>
      </p:sp>
      <p:sp>
        <p:nvSpPr>
          <p:cNvPr id="232" name="Google Shape;232;p19"/>
          <p:cNvSpPr txBox="1"/>
          <p:nvPr/>
        </p:nvSpPr>
        <p:spPr>
          <a:xfrm>
            <a:off x="1028700" y="38100"/>
            <a:ext cx="16230600" cy="21546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6999">
                <a:solidFill>
                  <a:srgbClr val="231F20"/>
                </a:solidFill>
                <a:latin typeface="Halant"/>
                <a:ea typeface="Halant"/>
                <a:cs typeface="Halant"/>
                <a:sym typeface="Halant"/>
              </a:rPr>
              <a:t>STATION 2 LEARNING</a:t>
            </a:r>
            <a:endParaRPr b="1" sz="6999">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US" sz="6999">
                <a:solidFill>
                  <a:srgbClr val="231F20"/>
                </a:solidFill>
                <a:latin typeface="Halant"/>
                <a:ea typeface="Halant"/>
                <a:cs typeface="Halant"/>
                <a:sym typeface="Halant"/>
              </a:rPr>
              <a:t>PRIMARY SOURCE</a:t>
            </a:r>
            <a:endParaRPr b="1" sz="6999">
              <a:solidFill>
                <a:srgbClr val="231F20"/>
              </a:solidFill>
              <a:latin typeface="Halant"/>
              <a:ea typeface="Halant"/>
              <a:cs typeface="Halant"/>
              <a:sym typeface="Halant"/>
            </a:endParaRPr>
          </a:p>
        </p:txBody>
      </p:sp>
      <p:pic>
        <p:nvPicPr>
          <p:cNvPr id="233" name="Google Shape;233;p19"/>
          <p:cNvPicPr preferRelativeResize="0"/>
          <p:nvPr/>
        </p:nvPicPr>
        <p:blipFill rotWithShape="1">
          <a:blip r:embed="rId4">
            <a:alphaModFix/>
          </a:blip>
          <a:srcRect b="0" l="24325" r="24355" t="0"/>
          <a:stretch/>
        </p:blipFill>
        <p:spPr>
          <a:xfrm>
            <a:off x="9706425" y="2403425"/>
            <a:ext cx="4057748" cy="5270006"/>
          </a:xfrm>
          <a:prstGeom prst="rect">
            <a:avLst/>
          </a:prstGeom>
          <a:noFill/>
          <a:ln cap="flat" cmpd="sng" w="19050">
            <a:solidFill>
              <a:schemeClr val="dk1"/>
            </a:solidFill>
            <a:prstDash val="solid"/>
            <a:round/>
            <a:headEnd len="sm" w="sm" type="none"/>
            <a:tailEnd len="sm" w="sm" type="none"/>
          </a:ln>
        </p:spPr>
      </p:pic>
      <p:pic>
        <p:nvPicPr>
          <p:cNvPr id="234" name="Google Shape;234;p19"/>
          <p:cNvPicPr preferRelativeResize="0"/>
          <p:nvPr/>
        </p:nvPicPr>
        <p:blipFill rotWithShape="1">
          <a:blip r:embed="rId5">
            <a:alphaModFix/>
          </a:blip>
          <a:srcRect b="0" l="24757" r="24676" t="0"/>
          <a:stretch/>
        </p:blipFill>
        <p:spPr>
          <a:xfrm>
            <a:off x="13516426" y="3881841"/>
            <a:ext cx="4057748" cy="5348159"/>
          </a:xfrm>
          <a:prstGeom prst="rect">
            <a:avLst/>
          </a:prstGeom>
          <a:noFill/>
          <a:ln cap="flat" cmpd="sng" w="19050">
            <a:solidFill>
              <a:schemeClr val="dk1"/>
            </a:solidFill>
            <a:prstDash val="solid"/>
            <a:round/>
            <a:headEnd len="sm" w="sm" type="none"/>
            <a:tailEnd len="sm" w="sm" type="none"/>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 name="Shape 238"/>
        <p:cNvGrpSpPr/>
        <p:nvPr/>
      </p:nvGrpSpPr>
      <p:grpSpPr>
        <a:xfrm>
          <a:off x="0" y="0"/>
          <a:ext cx="0" cy="0"/>
          <a:chOff x="0" y="0"/>
          <a:chExt cx="0" cy="0"/>
        </a:xfrm>
      </p:grpSpPr>
      <p:sp>
        <p:nvSpPr>
          <p:cNvPr id="239" name="Google Shape;239;p20"/>
          <p:cNvSpPr/>
          <p:nvPr/>
        </p:nvSpPr>
        <p:spPr>
          <a:xfrm>
            <a:off x="13764167" y="6571628"/>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240" name="Google Shape;240;p20"/>
          <p:cNvGrpSpPr/>
          <p:nvPr/>
        </p:nvGrpSpPr>
        <p:grpSpPr>
          <a:xfrm>
            <a:off x="15859155" y="-98041"/>
            <a:ext cx="1562625" cy="1771271"/>
            <a:chOff x="0" y="-130721"/>
            <a:chExt cx="2083500" cy="2361695"/>
          </a:xfrm>
        </p:grpSpPr>
        <p:grpSp>
          <p:nvGrpSpPr>
            <p:cNvPr id="241" name="Google Shape;241;p20"/>
            <p:cNvGrpSpPr/>
            <p:nvPr/>
          </p:nvGrpSpPr>
          <p:grpSpPr>
            <a:xfrm>
              <a:off x="75599" y="-130721"/>
              <a:ext cx="1932614" cy="2361695"/>
              <a:chOff x="0" y="-47625"/>
              <a:chExt cx="704100" cy="860425"/>
            </a:xfrm>
          </p:grpSpPr>
          <p:sp>
            <p:nvSpPr>
              <p:cNvPr id="242" name="Google Shape;242;p20"/>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E95C3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3" name="Google Shape;243;p20"/>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44" name="Google Shape;244;p20"/>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231F20"/>
                  </a:solidFill>
                  <a:latin typeface="Halant"/>
                  <a:ea typeface="Halant"/>
                  <a:cs typeface="Halant"/>
                  <a:sym typeface="Halant"/>
                </a:rPr>
                <a:t>7</a:t>
              </a:r>
              <a:endParaRPr/>
            </a:p>
          </p:txBody>
        </p:sp>
      </p:grpSp>
      <p:sp>
        <p:nvSpPr>
          <p:cNvPr id="245" name="Google Shape;245;p20"/>
          <p:cNvSpPr/>
          <p:nvPr/>
        </p:nvSpPr>
        <p:spPr>
          <a:xfrm>
            <a:off x="-2628900" y="-144908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46" name="Google Shape;246;p20"/>
          <p:cNvGrpSpPr/>
          <p:nvPr/>
        </p:nvGrpSpPr>
        <p:grpSpPr>
          <a:xfrm>
            <a:off x="-254016" y="9230009"/>
            <a:ext cx="18796043" cy="937448"/>
            <a:chOff x="204" y="0"/>
            <a:chExt cx="25061391" cy="1249931"/>
          </a:xfrm>
        </p:grpSpPr>
        <p:grpSp>
          <p:nvGrpSpPr>
            <p:cNvPr id="247" name="Google Shape;247;p20"/>
            <p:cNvGrpSpPr/>
            <p:nvPr/>
          </p:nvGrpSpPr>
          <p:grpSpPr>
            <a:xfrm rot="5400000">
              <a:off x="12002369" y="-11663474"/>
              <a:ext cx="1249931" cy="24576878"/>
              <a:chOff x="0" y="-38100"/>
              <a:chExt cx="246900" cy="4854692"/>
            </a:xfrm>
          </p:grpSpPr>
          <p:sp>
            <p:nvSpPr>
              <p:cNvPr id="248" name="Google Shape;248;p20"/>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49" name="Google Shape;249;p20"/>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50" name="Google Shape;250;p20"/>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202</a:t>
              </a:r>
              <a:r>
                <a:rPr b="1" lang="en-US" sz="2700">
                  <a:solidFill>
                    <a:srgbClr val="231F20"/>
                  </a:solidFill>
                  <a:latin typeface="Halant"/>
                  <a:ea typeface="Halant"/>
                  <a:cs typeface="Halant"/>
                  <a:sym typeface="Halant"/>
                </a:rPr>
                <a:t>5</a:t>
              </a:r>
              <a:endParaRPr/>
            </a:p>
          </p:txBody>
        </p:sp>
        <p:cxnSp>
          <p:nvCxnSpPr>
            <p:cNvPr id="251" name="Google Shape;251;p20"/>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52" name="Google Shape;252;p20"/>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53" name="Google Shape;253;p20"/>
          <p:cNvSpPr txBox="1"/>
          <p:nvPr/>
        </p:nvSpPr>
        <p:spPr>
          <a:xfrm>
            <a:off x="931400" y="2970225"/>
            <a:ext cx="7825500" cy="3417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3000">
                <a:solidFill>
                  <a:schemeClr val="dk1"/>
                </a:solidFill>
                <a:latin typeface="Inter"/>
                <a:ea typeface="Inter"/>
                <a:cs typeface="Inter"/>
                <a:sym typeface="Inter"/>
              </a:rPr>
              <a:t>Task: </a:t>
            </a:r>
            <a:r>
              <a:rPr lang="en-US" sz="3000">
                <a:solidFill>
                  <a:schemeClr val="dk1"/>
                </a:solidFill>
                <a:latin typeface="Inter"/>
                <a:ea typeface="Inter"/>
                <a:cs typeface="Inter"/>
                <a:sym typeface="Inter"/>
              </a:rPr>
              <a:t>Your mission is to investigate the historical significance of the Swahili Coast towns. You will be working through a series of questions to guide your research to learn more about the eastern coast of Africa, while analyzing archaeological evidence.</a:t>
            </a:r>
            <a:endParaRPr b="1" sz="3000">
              <a:latin typeface="Inter"/>
              <a:ea typeface="Inter"/>
              <a:cs typeface="Inter"/>
              <a:sym typeface="Inter"/>
            </a:endParaRPr>
          </a:p>
        </p:txBody>
      </p:sp>
      <p:sp>
        <p:nvSpPr>
          <p:cNvPr id="254" name="Google Shape;254;p20"/>
          <p:cNvSpPr txBox="1"/>
          <p:nvPr/>
        </p:nvSpPr>
        <p:spPr>
          <a:xfrm>
            <a:off x="1028700" y="38100"/>
            <a:ext cx="16230600" cy="21546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6999">
                <a:solidFill>
                  <a:srgbClr val="231F20"/>
                </a:solidFill>
                <a:latin typeface="Halant"/>
                <a:ea typeface="Halant"/>
                <a:cs typeface="Halant"/>
                <a:sym typeface="Halant"/>
              </a:rPr>
              <a:t>STATION 3 LEARNING</a:t>
            </a:r>
            <a:endParaRPr b="1" sz="6999">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US" sz="6999">
                <a:solidFill>
                  <a:srgbClr val="231F20"/>
                </a:solidFill>
                <a:latin typeface="Halant"/>
                <a:ea typeface="Halant"/>
                <a:cs typeface="Halant"/>
                <a:sym typeface="Halant"/>
              </a:rPr>
              <a:t>WEBQUEST ACTIVITY</a:t>
            </a:r>
            <a:endParaRPr b="1" sz="6999">
              <a:solidFill>
                <a:srgbClr val="231F20"/>
              </a:solidFill>
              <a:latin typeface="Halant"/>
              <a:ea typeface="Halant"/>
              <a:cs typeface="Halant"/>
              <a:sym typeface="Halant"/>
            </a:endParaRPr>
          </a:p>
        </p:txBody>
      </p:sp>
      <p:sp>
        <p:nvSpPr>
          <p:cNvPr id="255" name="Google Shape;255;p20"/>
          <p:cNvSpPr txBox="1"/>
          <p:nvPr/>
        </p:nvSpPr>
        <p:spPr>
          <a:xfrm>
            <a:off x="8973025" y="8680100"/>
            <a:ext cx="62715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200">
                <a:latin typeface="Halant"/>
                <a:ea typeface="Halant"/>
                <a:cs typeface="Halant"/>
                <a:sym typeface="Halant"/>
              </a:rPr>
              <a:t>Source: UNESCO, “</a:t>
            </a:r>
            <a:r>
              <a:rPr lang="en-US" sz="1200">
                <a:solidFill>
                  <a:srgbClr val="000000"/>
                </a:solidFill>
                <a:latin typeface="Halant"/>
                <a:ea typeface="Halant"/>
                <a:cs typeface="Halant"/>
                <a:sym typeface="Halant"/>
              </a:rPr>
              <a:t>Ruins of Kilwa Kisiwani,” March 15, 2009. Connected Open Heritage Project.</a:t>
            </a:r>
            <a:endParaRPr sz="1200">
              <a:latin typeface="Halant"/>
              <a:ea typeface="Halant"/>
              <a:cs typeface="Halant"/>
              <a:sym typeface="Halant"/>
            </a:endParaRPr>
          </a:p>
        </p:txBody>
      </p:sp>
      <p:pic>
        <p:nvPicPr>
          <p:cNvPr id="256" name="Google Shape;256;p20"/>
          <p:cNvPicPr preferRelativeResize="0"/>
          <p:nvPr/>
        </p:nvPicPr>
        <p:blipFill>
          <a:blip r:embed="rId4">
            <a:alphaModFix/>
          </a:blip>
          <a:stretch>
            <a:fillRect/>
          </a:stretch>
        </p:blipFill>
        <p:spPr>
          <a:xfrm>
            <a:off x="9161825" y="4714000"/>
            <a:ext cx="5893911" cy="3919451"/>
          </a:xfrm>
          <a:prstGeom prst="rect">
            <a:avLst/>
          </a:prstGeom>
          <a:noFill/>
          <a:ln>
            <a:noFill/>
          </a:ln>
        </p:spPr>
      </p:pic>
      <p:pic>
        <p:nvPicPr>
          <p:cNvPr id="257" name="Google Shape;257;p20"/>
          <p:cNvPicPr preferRelativeResize="0"/>
          <p:nvPr/>
        </p:nvPicPr>
        <p:blipFill rotWithShape="1">
          <a:blip r:embed="rId5">
            <a:alphaModFix/>
          </a:blip>
          <a:srcRect b="0" l="24442" r="24605" t="0"/>
          <a:stretch/>
        </p:blipFill>
        <p:spPr>
          <a:xfrm>
            <a:off x="14046700" y="2093775"/>
            <a:ext cx="3285151" cy="4297249"/>
          </a:xfrm>
          <a:prstGeom prst="rect">
            <a:avLst/>
          </a:prstGeom>
          <a:noFill/>
          <a:ln cap="flat" cmpd="sng" w="19050">
            <a:solidFill>
              <a:schemeClr val="dk1"/>
            </a:solidFill>
            <a:prstDash val="solid"/>
            <a:round/>
            <a:headEnd len="sm" w="sm" type="none"/>
            <a:tailEnd len="sm" w="sm" type="none"/>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