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10287000" cx="18288000"/>
  <p:notesSz cx="6858000" cy="9144000"/>
  <p:embeddedFontLst>
    <p:embeddedFont>
      <p:font typeface="Halant"/>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Halant-bold.fntdata"/><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30ba1727c12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30ba1727c12_0_12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fc46657a1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g2fc46657a18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30c1b4c814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g30c1b4c8145_0_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1.png"/><Relationship Id="rId4" Type="http://schemas.openxmlformats.org/officeDocument/2006/relationships/image" Target="../media/image20.png"/><Relationship Id="rId5"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1.png"/><Relationship Id="rId4" Type="http://schemas.openxmlformats.org/officeDocument/2006/relationships/hyperlink" Target="https://study.com/academy/lesson/ethiopias-solomonid-dynasty-church-support.html" TargetMode="External"/><Relationship Id="rId5"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2.jpg"/><Relationship Id="rId5"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16.png"/><Relationship Id="rId5" Type="http://schemas.openxmlformats.org/officeDocument/2006/relationships/image" Target="../media/image2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9.jpg"/><Relationship Id="rId5"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8013" y="2742328"/>
            <a:ext cx="14079900" cy="44634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4499">
                <a:solidFill>
                  <a:srgbClr val="231F20"/>
                </a:solidFill>
                <a:latin typeface="Halant"/>
                <a:ea typeface="Halant"/>
                <a:cs typeface="Halant"/>
                <a:sym typeface="Halant"/>
              </a:rPr>
              <a:t>Solomonic</a:t>
            </a:r>
            <a:endParaRPr b="1" sz="14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14499">
                <a:solidFill>
                  <a:srgbClr val="231F20"/>
                </a:solidFill>
                <a:latin typeface="Halant"/>
                <a:ea typeface="Halant"/>
                <a:cs typeface="Halant"/>
                <a:sym typeface="Halant"/>
              </a:rPr>
              <a:t>Ethiopia</a:t>
            </a:r>
            <a:endParaRPr b="1" sz="14499">
              <a:solidFill>
                <a:srgbClr val="231F20"/>
              </a:solidFill>
              <a:latin typeface="Halant"/>
              <a:ea typeface="Halant"/>
              <a:cs typeface="Halant"/>
              <a:sym typeface="Halant"/>
            </a:endParaRPr>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935377" y="6962033"/>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3</a:t>
            </a:r>
            <a:r>
              <a:rPr lang="en-US" sz="5735">
                <a:solidFill>
                  <a:srgbClr val="231F20"/>
                </a:solidFill>
                <a:latin typeface="Inter"/>
                <a:ea typeface="Inter"/>
                <a:cs typeface="Inter"/>
                <a:sym typeface="Inter"/>
              </a:rPr>
              <a:t>:</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Africa: Agency &amp; Resistance</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p:nvPr/>
        </p:nvSpPr>
        <p:spPr>
          <a:xfrm>
            <a:off x="14840742" y="780922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6" name="Google Shape;106;p14"/>
          <p:cNvGrpSpPr/>
          <p:nvPr/>
        </p:nvGrpSpPr>
        <p:grpSpPr>
          <a:xfrm>
            <a:off x="-254016" y="9230009"/>
            <a:ext cx="18796043" cy="937448"/>
            <a:chOff x="204" y="0"/>
            <a:chExt cx="25061391" cy="1249931"/>
          </a:xfrm>
        </p:grpSpPr>
        <p:grpSp>
          <p:nvGrpSpPr>
            <p:cNvPr id="107" name="Google Shape;107;p14"/>
            <p:cNvGrpSpPr/>
            <p:nvPr/>
          </p:nvGrpSpPr>
          <p:grpSpPr>
            <a:xfrm rot="5400000">
              <a:off x="12002369" y="-11663474"/>
              <a:ext cx="1249931" cy="24576878"/>
              <a:chOff x="0" y="-38100"/>
              <a:chExt cx="246900" cy="4854692"/>
            </a:xfrm>
          </p:grpSpPr>
          <p:sp>
            <p:nvSpPr>
              <p:cNvPr id="108" name="Google Shape;108;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09" name="Google Shape;109;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0" name="Google Shape;110;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11" name="Google Shape;111;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2" name="Google Shape;112;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3" name="Google Shape;113;p14"/>
          <p:cNvSpPr txBox="1"/>
          <p:nvPr/>
        </p:nvSpPr>
        <p:spPr>
          <a:xfrm>
            <a:off x="724649" y="1838450"/>
            <a:ext cx="1683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HISTORICAL THINKING SKILLS</a:t>
            </a:r>
            <a:endParaRPr/>
          </a:p>
        </p:txBody>
      </p:sp>
      <p:grpSp>
        <p:nvGrpSpPr>
          <p:cNvPr id="114" name="Google Shape;114;p14"/>
          <p:cNvGrpSpPr/>
          <p:nvPr/>
        </p:nvGrpSpPr>
        <p:grpSpPr>
          <a:xfrm>
            <a:off x="15859155" y="-98041"/>
            <a:ext cx="1562625" cy="1771271"/>
            <a:chOff x="0" y="-130721"/>
            <a:chExt cx="2083500" cy="2361695"/>
          </a:xfrm>
        </p:grpSpPr>
        <p:grpSp>
          <p:nvGrpSpPr>
            <p:cNvPr id="115" name="Google Shape;115;p14"/>
            <p:cNvGrpSpPr/>
            <p:nvPr/>
          </p:nvGrpSpPr>
          <p:grpSpPr>
            <a:xfrm>
              <a:off x="75599" y="-130721"/>
              <a:ext cx="1932614" cy="2361695"/>
              <a:chOff x="0" y="-47625"/>
              <a:chExt cx="704100" cy="860425"/>
            </a:xfrm>
          </p:grpSpPr>
          <p:sp>
            <p:nvSpPr>
              <p:cNvPr id="116" name="Google Shape;116;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8" name="Google Shape;118;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19" name="Google Shape;119;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20" name="Google Shape;120;p14"/>
          <p:cNvSpPr txBox="1"/>
          <p:nvPr/>
        </p:nvSpPr>
        <p:spPr>
          <a:xfrm>
            <a:off x="482550" y="5562175"/>
            <a:ext cx="8178900" cy="306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Contextualization &amp; Sourcing</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None/>
            </a:pPr>
            <a:r>
              <a:rPr lang="en-US" sz="2400">
                <a:solidFill>
                  <a:schemeClr val="dk1"/>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a:p>
        </p:txBody>
      </p:sp>
      <p:sp>
        <p:nvSpPr>
          <p:cNvPr id="121" name="Google Shape;121;p14"/>
          <p:cNvSpPr txBox="1"/>
          <p:nvPr/>
        </p:nvSpPr>
        <p:spPr>
          <a:xfrm>
            <a:off x="9606175" y="5669725"/>
            <a:ext cx="8178900" cy="232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2400">
                <a:solidFill>
                  <a:schemeClr val="dk1"/>
                </a:solidFill>
                <a:latin typeface="Inter"/>
                <a:ea typeface="Inter"/>
                <a:cs typeface="Inter"/>
                <a:sym typeface="Inter"/>
              </a:rPr>
              <a:t>Historical Significance</a:t>
            </a:r>
            <a:endParaRPr b="1" sz="2400">
              <a:solidFill>
                <a:schemeClr val="dk1"/>
              </a:solidFill>
              <a:latin typeface="Inter"/>
              <a:ea typeface="Inter"/>
              <a:cs typeface="Inter"/>
              <a:sym typeface="Inter"/>
            </a:endParaRPr>
          </a:p>
          <a:p>
            <a:pPr indent="0" lvl="0" marL="0" rtl="0" algn="ctr">
              <a:spcBef>
                <a:spcPts val="0"/>
              </a:spcBef>
              <a:spcAft>
                <a:spcPts val="0"/>
              </a:spcAft>
              <a:buNone/>
            </a:pPr>
            <a:r>
              <a:t/>
            </a:r>
            <a:endParaRPr b="1" sz="19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2400">
                <a:solidFill>
                  <a:schemeClr val="dk1"/>
                </a:solidFill>
                <a:latin typeface="Inter"/>
                <a:ea typeface="Inter"/>
                <a:cs typeface="Inter"/>
                <a:sym typeface="Inter"/>
              </a:rPr>
              <a:t>Thinking historically means identifying and exploring the reasons why historical people, places, events, or ideas are worth remembering; that is, their historical significance.</a:t>
            </a:r>
            <a:endParaRPr sz="2400"/>
          </a:p>
        </p:txBody>
      </p:sp>
      <p:pic>
        <p:nvPicPr>
          <p:cNvPr id="122" name="Google Shape;122;p14"/>
          <p:cNvPicPr preferRelativeResize="0"/>
          <p:nvPr/>
        </p:nvPicPr>
        <p:blipFill>
          <a:blip r:embed="rId4">
            <a:alphaModFix/>
          </a:blip>
          <a:stretch>
            <a:fillRect/>
          </a:stretch>
        </p:blipFill>
        <p:spPr>
          <a:xfrm>
            <a:off x="3416537" y="3198998"/>
            <a:ext cx="2310925" cy="2310925"/>
          </a:xfrm>
          <a:prstGeom prst="rect">
            <a:avLst/>
          </a:prstGeom>
          <a:noFill/>
          <a:ln>
            <a:noFill/>
          </a:ln>
        </p:spPr>
      </p:pic>
      <p:pic>
        <p:nvPicPr>
          <p:cNvPr id="123" name="Google Shape;123;p14"/>
          <p:cNvPicPr preferRelativeResize="0"/>
          <p:nvPr/>
        </p:nvPicPr>
        <p:blipFill>
          <a:blip r:embed="rId5">
            <a:alphaModFix/>
          </a:blip>
          <a:stretch>
            <a:fillRect/>
          </a:stretch>
        </p:blipFill>
        <p:spPr>
          <a:xfrm>
            <a:off x="12719948" y="3558575"/>
            <a:ext cx="1951350" cy="1951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5"/>
          <p:cNvSpPr txBox="1"/>
          <p:nvPr/>
        </p:nvSpPr>
        <p:spPr>
          <a:xfrm>
            <a:off x="1791340" y="3962780"/>
            <a:ext cx="14705400" cy="15393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100"/>
              <a:buNone/>
            </a:pPr>
            <a:r>
              <a:rPr i="1" lang="en-US" sz="5000">
                <a:solidFill>
                  <a:schemeClr val="dk1"/>
                </a:solidFill>
                <a:latin typeface="Inter"/>
                <a:ea typeface="Inter"/>
                <a:cs typeface="Inter"/>
                <a:sym typeface="Inter"/>
              </a:rPr>
              <a:t>What factors influenced the development of the Solomonic Dynasty in Ethiopia?</a:t>
            </a:r>
            <a:endParaRPr sz="5000">
              <a:solidFill>
                <a:srgbClr val="231F20"/>
              </a:solidFill>
              <a:latin typeface="Inter"/>
              <a:ea typeface="Inter"/>
              <a:cs typeface="Inter"/>
              <a:sym typeface="Inter"/>
            </a:endParaRPr>
          </a:p>
        </p:txBody>
      </p:sp>
      <p:sp>
        <p:nvSpPr>
          <p:cNvPr id="129" name="Google Shape;129;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30" name="Google Shape;130;p15"/>
          <p:cNvGrpSpPr/>
          <p:nvPr/>
        </p:nvGrpSpPr>
        <p:grpSpPr>
          <a:xfrm>
            <a:off x="-254016" y="9230009"/>
            <a:ext cx="18796043" cy="937448"/>
            <a:chOff x="204" y="0"/>
            <a:chExt cx="25061391" cy="1249931"/>
          </a:xfrm>
        </p:grpSpPr>
        <p:grpSp>
          <p:nvGrpSpPr>
            <p:cNvPr id="131" name="Google Shape;131;p15"/>
            <p:cNvGrpSpPr/>
            <p:nvPr/>
          </p:nvGrpSpPr>
          <p:grpSpPr>
            <a:xfrm rot="5400000">
              <a:off x="12002369" y="-11663474"/>
              <a:ext cx="1249931" cy="24576878"/>
              <a:chOff x="0" y="-38100"/>
              <a:chExt cx="246900" cy="4854692"/>
            </a:xfrm>
          </p:grpSpPr>
          <p:sp>
            <p:nvSpPr>
              <p:cNvPr id="132" name="Google Shape;132;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3" name="Google Shape;133;p1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4" name="Google Shape;134;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35" name="Google Shape;135;p1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36" name="Google Shape;136;p1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37" name="Google Shape;137;p15"/>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38" name="Google Shape;138;p15"/>
          <p:cNvGrpSpPr/>
          <p:nvPr/>
        </p:nvGrpSpPr>
        <p:grpSpPr>
          <a:xfrm>
            <a:off x="15859155" y="-98041"/>
            <a:ext cx="1562625" cy="1771271"/>
            <a:chOff x="0" y="-130721"/>
            <a:chExt cx="2083500" cy="2361695"/>
          </a:xfrm>
        </p:grpSpPr>
        <p:grpSp>
          <p:nvGrpSpPr>
            <p:cNvPr id="139" name="Google Shape;139;p15"/>
            <p:cNvGrpSpPr/>
            <p:nvPr/>
          </p:nvGrpSpPr>
          <p:grpSpPr>
            <a:xfrm>
              <a:off x="75599" y="-130721"/>
              <a:ext cx="1932614" cy="2361695"/>
              <a:chOff x="0" y="-47625"/>
              <a:chExt cx="704100" cy="860425"/>
            </a:xfrm>
          </p:grpSpPr>
          <p:sp>
            <p:nvSpPr>
              <p:cNvPr id="140" name="Google Shape;140;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2" name="Google Shape;142;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43" name="Google Shape;143;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1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9" name="Google Shape;149;p16"/>
          <p:cNvGrpSpPr/>
          <p:nvPr/>
        </p:nvGrpSpPr>
        <p:grpSpPr>
          <a:xfrm>
            <a:off x="-254016" y="9230009"/>
            <a:ext cx="18796033" cy="937061"/>
            <a:chOff x="204" y="0"/>
            <a:chExt cx="25061377" cy="1249415"/>
          </a:xfrm>
        </p:grpSpPr>
        <p:grpSp>
          <p:nvGrpSpPr>
            <p:cNvPr id="150" name="Google Shape;150;p16"/>
            <p:cNvGrpSpPr/>
            <p:nvPr/>
          </p:nvGrpSpPr>
          <p:grpSpPr>
            <a:xfrm rot="5400000">
              <a:off x="12002626" y="-11663734"/>
              <a:ext cx="1249415" cy="24576881"/>
              <a:chOff x="0" y="-38100"/>
              <a:chExt cx="246798" cy="4854693"/>
            </a:xfrm>
          </p:grpSpPr>
          <p:sp>
            <p:nvSpPr>
              <p:cNvPr id="151" name="Google Shape;15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2" name="Google Shape;152;p16"/>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3" name="Google Shape;153;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54" name="Google Shape;154;p16"/>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55" name="Google Shape;155;p16"/>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56" name="Google Shape;156;p16"/>
          <p:cNvSpPr txBox="1"/>
          <p:nvPr/>
        </p:nvSpPr>
        <p:spPr>
          <a:xfrm>
            <a:off x="2553980" y="876300"/>
            <a:ext cx="13179900" cy="20010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500">
                <a:solidFill>
                  <a:srgbClr val="231F20"/>
                </a:solidFill>
                <a:latin typeface="Halant"/>
                <a:ea typeface="Halant"/>
                <a:cs typeface="Halant"/>
                <a:sym typeface="Halant"/>
              </a:rPr>
              <a:t>Solomonic Dynasty of Ethiopia  History &amp; Religious Significance</a:t>
            </a:r>
            <a:endParaRPr sz="6500"/>
          </a:p>
        </p:txBody>
      </p:sp>
      <p:grpSp>
        <p:nvGrpSpPr>
          <p:cNvPr id="157" name="Google Shape;157;p16"/>
          <p:cNvGrpSpPr/>
          <p:nvPr/>
        </p:nvGrpSpPr>
        <p:grpSpPr>
          <a:xfrm>
            <a:off x="15859155" y="-98041"/>
            <a:ext cx="1562626" cy="1771266"/>
            <a:chOff x="0" y="-130721"/>
            <a:chExt cx="2083500" cy="2361688"/>
          </a:xfrm>
        </p:grpSpPr>
        <p:grpSp>
          <p:nvGrpSpPr>
            <p:cNvPr id="158" name="Google Shape;158;p16"/>
            <p:cNvGrpSpPr/>
            <p:nvPr/>
          </p:nvGrpSpPr>
          <p:grpSpPr>
            <a:xfrm>
              <a:off x="75599" y="-130721"/>
              <a:ext cx="1932284" cy="2361688"/>
              <a:chOff x="0" y="-47625"/>
              <a:chExt cx="703982" cy="860425"/>
            </a:xfrm>
          </p:grpSpPr>
          <p:sp>
            <p:nvSpPr>
              <p:cNvPr id="159" name="Google Shape;159;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6"/>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1" name="Google Shape;161;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62" name="Google Shape;162;p16"/>
          <p:cNvSpPr/>
          <p:nvPr/>
        </p:nvSpPr>
        <p:spPr>
          <a:xfrm>
            <a:off x="-1640722" y="-1286561"/>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63" name="Google Shape;163;p16"/>
          <p:cNvSpPr txBox="1"/>
          <p:nvPr/>
        </p:nvSpPr>
        <p:spPr>
          <a:xfrm>
            <a:off x="5674475" y="3124950"/>
            <a:ext cx="6623700" cy="777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4500" u="sng">
                <a:solidFill>
                  <a:schemeClr val="hlink"/>
                </a:solidFill>
                <a:latin typeface="Inter"/>
                <a:ea typeface="Inter"/>
                <a:cs typeface="Inter"/>
                <a:sym typeface="Inter"/>
                <a:hlinkClick r:id="rId4"/>
              </a:rPr>
              <a:t>Video Link</a:t>
            </a:r>
            <a:endParaRPr b="1" sz="4500">
              <a:solidFill>
                <a:schemeClr val="dk1"/>
              </a:solidFill>
              <a:latin typeface="Inter"/>
              <a:ea typeface="Inter"/>
              <a:cs typeface="Inter"/>
              <a:sym typeface="Inter"/>
            </a:endParaRPr>
          </a:p>
        </p:txBody>
      </p:sp>
      <p:pic>
        <p:nvPicPr>
          <p:cNvPr id="164" name="Google Shape;164;p16"/>
          <p:cNvPicPr preferRelativeResize="0"/>
          <p:nvPr/>
        </p:nvPicPr>
        <p:blipFill>
          <a:blip r:embed="rId5">
            <a:alphaModFix/>
          </a:blip>
          <a:stretch>
            <a:fillRect/>
          </a:stretch>
        </p:blipFill>
        <p:spPr>
          <a:xfrm>
            <a:off x="5460554" y="4040488"/>
            <a:ext cx="7366896" cy="50515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17"/>
          <p:cNvSpPr txBox="1"/>
          <p:nvPr/>
        </p:nvSpPr>
        <p:spPr>
          <a:xfrm>
            <a:off x="1028700" y="876300"/>
            <a:ext cx="16230600" cy="1077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999">
                <a:solidFill>
                  <a:srgbClr val="231F20"/>
                </a:solidFill>
                <a:latin typeface="Halant"/>
                <a:ea typeface="Halant"/>
                <a:cs typeface="Halant"/>
                <a:sym typeface="Halant"/>
              </a:rPr>
              <a:t>SECONDARY SOURCE ANALYSIS</a:t>
            </a:r>
            <a:endParaRPr sz="100"/>
          </a:p>
        </p:txBody>
      </p:sp>
      <p:sp>
        <p:nvSpPr>
          <p:cNvPr id="170" name="Google Shape;170;p17"/>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71" name="Google Shape;171;p17"/>
          <p:cNvGrpSpPr/>
          <p:nvPr/>
        </p:nvGrpSpPr>
        <p:grpSpPr>
          <a:xfrm>
            <a:off x="15859155" y="-98041"/>
            <a:ext cx="1562626" cy="1771266"/>
            <a:chOff x="0" y="-130721"/>
            <a:chExt cx="2083500" cy="2361688"/>
          </a:xfrm>
        </p:grpSpPr>
        <p:grpSp>
          <p:nvGrpSpPr>
            <p:cNvPr id="172" name="Google Shape;172;p17"/>
            <p:cNvGrpSpPr/>
            <p:nvPr/>
          </p:nvGrpSpPr>
          <p:grpSpPr>
            <a:xfrm>
              <a:off x="75599" y="-130721"/>
              <a:ext cx="1932284" cy="2361688"/>
              <a:chOff x="0" y="-47625"/>
              <a:chExt cx="703982" cy="860425"/>
            </a:xfrm>
          </p:grpSpPr>
          <p:sp>
            <p:nvSpPr>
              <p:cNvPr id="173" name="Google Shape;173;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1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5" name="Google Shape;175;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5</a:t>
              </a:r>
              <a:endParaRPr/>
            </a:p>
          </p:txBody>
        </p:sp>
      </p:grpSp>
      <p:sp>
        <p:nvSpPr>
          <p:cNvPr id="176" name="Google Shape;176;p17"/>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7" name="Google Shape;177;p17"/>
          <p:cNvGrpSpPr/>
          <p:nvPr/>
        </p:nvGrpSpPr>
        <p:grpSpPr>
          <a:xfrm>
            <a:off x="-254016" y="9230009"/>
            <a:ext cx="18796033" cy="937061"/>
            <a:chOff x="204" y="0"/>
            <a:chExt cx="25061377" cy="1249415"/>
          </a:xfrm>
        </p:grpSpPr>
        <p:grpSp>
          <p:nvGrpSpPr>
            <p:cNvPr id="178" name="Google Shape;178;p17"/>
            <p:cNvGrpSpPr/>
            <p:nvPr/>
          </p:nvGrpSpPr>
          <p:grpSpPr>
            <a:xfrm rot="5400000">
              <a:off x="12002626" y="-11663734"/>
              <a:ext cx="1249415" cy="24576881"/>
              <a:chOff x="0" y="-38100"/>
              <a:chExt cx="246798" cy="4854693"/>
            </a:xfrm>
          </p:grpSpPr>
          <p:sp>
            <p:nvSpPr>
              <p:cNvPr id="179" name="Google Shape;179;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80" name="Google Shape;180;p1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1" name="Google Shape;181;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182" name="Google Shape;182;p1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83" name="Google Shape;183;p1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84" name="Google Shape;184;p17"/>
          <p:cNvSpPr txBox="1"/>
          <p:nvPr/>
        </p:nvSpPr>
        <p:spPr>
          <a:xfrm>
            <a:off x="956925" y="3682438"/>
            <a:ext cx="7790100" cy="289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400">
                <a:latin typeface="Inter"/>
                <a:ea typeface="Inter"/>
                <a:cs typeface="Inter"/>
                <a:sym typeface="Inter"/>
              </a:rPr>
              <a:t>Directions:</a:t>
            </a:r>
            <a:endParaRPr b="1" sz="4400">
              <a:latin typeface="Inter"/>
              <a:ea typeface="Inter"/>
              <a:cs typeface="Inter"/>
              <a:sym typeface="Inter"/>
            </a:endParaRPr>
          </a:p>
          <a:p>
            <a:pPr indent="0" lvl="0" marL="0" rtl="0" algn="l">
              <a:spcBef>
                <a:spcPts val="0"/>
              </a:spcBef>
              <a:spcAft>
                <a:spcPts val="0"/>
              </a:spcAft>
              <a:buNone/>
            </a:pPr>
            <a:r>
              <a:rPr lang="en-US" sz="4400">
                <a:latin typeface="Inter"/>
                <a:ea typeface="Inter"/>
                <a:cs typeface="Inter"/>
                <a:sym typeface="Inter"/>
              </a:rPr>
              <a:t>Read Document Set A and answer the questions that follows.</a:t>
            </a:r>
            <a:endParaRPr sz="4400">
              <a:latin typeface="Inter"/>
              <a:ea typeface="Inter"/>
              <a:cs typeface="Inter"/>
              <a:sym typeface="Inter"/>
            </a:endParaRPr>
          </a:p>
        </p:txBody>
      </p:sp>
      <p:pic>
        <p:nvPicPr>
          <p:cNvPr id="185" name="Google Shape;185;p17"/>
          <p:cNvPicPr preferRelativeResize="0"/>
          <p:nvPr/>
        </p:nvPicPr>
        <p:blipFill>
          <a:blip r:embed="rId4">
            <a:alphaModFix/>
          </a:blip>
          <a:stretch>
            <a:fillRect/>
          </a:stretch>
        </p:blipFill>
        <p:spPr>
          <a:xfrm>
            <a:off x="8899425" y="2542638"/>
            <a:ext cx="4712343" cy="6098326"/>
          </a:xfrm>
          <a:prstGeom prst="rect">
            <a:avLst/>
          </a:prstGeom>
          <a:noFill/>
          <a:ln cap="flat" cmpd="sng" w="28575">
            <a:solidFill>
              <a:schemeClr val="dk1"/>
            </a:solidFill>
            <a:prstDash val="solid"/>
            <a:round/>
            <a:headEnd len="sm" w="sm" type="none"/>
            <a:tailEnd len="sm" w="sm" type="none"/>
          </a:ln>
        </p:spPr>
      </p:pic>
      <p:pic>
        <p:nvPicPr>
          <p:cNvPr id="186" name="Google Shape;186;p17"/>
          <p:cNvPicPr preferRelativeResize="0"/>
          <p:nvPr/>
        </p:nvPicPr>
        <p:blipFill>
          <a:blip r:embed="rId5">
            <a:alphaModFix/>
          </a:blip>
          <a:stretch>
            <a:fillRect/>
          </a:stretch>
        </p:blipFill>
        <p:spPr>
          <a:xfrm>
            <a:off x="11997875" y="1953600"/>
            <a:ext cx="4712349" cy="6098339"/>
          </a:xfrm>
          <a:prstGeom prst="rect">
            <a:avLst/>
          </a:prstGeom>
          <a:noFill/>
          <a:ln cap="flat" cmpd="sng" w="28575">
            <a:solidFill>
              <a:schemeClr val="dk1"/>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8"/>
          <p:cNvSpPr txBox="1"/>
          <p:nvPr/>
        </p:nvSpPr>
        <p:spPr>
          <a:xfrm>
            <a:off x="1028700" y="876300"/>
            <a:ext cx="16230600" cy="1077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6999">
                <a:solidFill>
                  <a:srgbClr val="231F20"/>
                </a:solidFill>
                <a:latin typeface="Halant"/>
                <a:ea typeface="Halant"/>
                <a:cs typeface="Halant"/>
                <a:sym typeface="Halant"/>
              </a:rPr>
              <a:t>PRIMARY SOURCE ANALYSIS</a:t>
            </a:r>
            <a:endParaRPr sz="100"/>
          </a:p>
        </p:txBody>
      </p:sp>
      <p:sp>
        <p:nvSpPr>
          <p:cNvPr id="192" name="Google Shape;192;p18"/>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93" name="Google Shape;193;p18"/>
          <p:cNvGrpSpPr/>
          <p:nvPr/>
        </p:nvGrpSpPr>
        <p:grpSpPr>
          <a:xfrm>
            <a:off x="15859155" y="-98041"/>
            <a:ext cx="1562625" cy="1771271"/>
            <a:chOff x="0" y="-130721"/>
            <a:chExt cx="2083500" cy="2361695"/>
          </a:xfrm>
        </p:grpSpPr>
        <p:grpSp>
          <p:nvGrpSpPr>
            <p:cNvPr id="194" name="Google Shape;194;p18"/>
            <p:cNvGrpSpPr/>
            <p:nvPr/>
          </p:nvGrpSpPr>
          <p:grpSpPr>
            <a:xfrm>
              <a:off x="75599" y="-130721"/>
              <a:ext cx="1932614" cy="2361695"/>
              <a:chOff x="0" y="-47625"/>
              <a:chExt cx="704100" cy="860425"/>
            </a:xfrm>
          </p:grpSpPr>
          <p:sp>
            <p:nvSpPr>
              <p:cNvPr id="195" name="Google Shape;195;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7" name="Google Shape;197;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6</a:t>
              </a:r>
              <a:endParaRPr/>
            </a:p>
          </p:txBody>
        </p:sp>
      </p:grpSp>
      <p:sp>
        <p:nvSpPr>
          <p:cNvPr id="198" name="Google Shape;198;p18"/>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9" name="Google Shape;199;p18"/>
          <p:cNvGrpSpPr/>
          <p:nvPr/>
        </p:nvGrpSpPr>
        <p:grpSpPr>
          <a:xfrm>
            <a:off x="-254016" y="9230009"/>
            <a:ext cx="18796043" cy="937448"/>
            <a:chOff x="204" y="0"/>
            <a:chExt cx="25061391" cy="1249931"/>
          </a:xfrm>
        </p:grpSpPr>
        <p:grpSp>
          <p:nvGrpSpPr>
            <p:cNvPr id="200" name="Google Shape;200;p18"/>
            <p:cNvGrpSpPr/>
            <p:nvPr/>
          </p:nvGrpSpPr>
          <p:grpSpPr>
            <a:xfrm rot="5400000">
              <a:off x="12002369" y="-11663474"/>
              <a:ext cx="1249931" cy="24576878"/>
              <a:chOff x="0" y="-38100"/>
              <a:chExt cx="246900" cy="4854692"/>
            </a:xfrm>
          </p:grpSpPr>
          <p:sp>
            <p:nvSpPr>
              <p:cNvPr id="201" name="Google Shape;201;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2" name="Google Shape;202;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3" name="Google Shape;203;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04" name="Google Shape;204;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5" name="Google Shape;205;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6" name="Google Shape;206;p18"/>
          <p:cNvSpPr txBox="1"/>
          <p:nvPr/>
        </p:nvSpPr>
        <p:spPr>
          <a:xfrm>
            <a:off x="676950" y="2820538"/>
            <a:ext cx="7790100" cy="4617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latin typeface="Inter"/>
                <a:ea typeface="Inter"/>
                <a:cs typeface="Inter"/>
                <a:sym typeface="Inter"/>
              </a:rPr>
              <a:t>The Kebra Nagast was the foundation </a:t>
            </a:r>
            <a:r>
              <a:rPr b="1" lang="en-US" sz="2400" u="sng">
                <a:latin typeface="Inter"/>
                <a:ea typeface="Inter"/>
                <a:cs typeface="Inter"/>
                <a:sym typeface="Inter"/>
              </a:rPr>
              <a:t>myth</a:t>
            </a:r>
            <a:r>
              <a:rPr lang="en-US" sz="2400">
                <a:latin typeface="Inter"/>
                <a:ea typeface="Inter"/>
                <a:cs typeface="Inter"/>
                <a:sym typeface="Inter"/>
              </a:rPr>
              <a:t> that justified the rule of the Solomonic Emperors over Ethiopia. It was probably told orally before being set down in writing. In this story, we meet the Queen of Sheba, Makeda, who was an Ethiopian Queen. She is recorded as visiting King Solomon, the king of Israel. </a:t>
            </a:r>
            <a:endParaRPr sz="2400">
              <a:latin typeface="Inter"/>
              <a:ea typeface="Inter"/>
              <a:cs typeface="Inter"/>
              <a:sym typeface="Inter"/>
            </a:endParaRPr>
          </a:p>
          <a:p>
            <a:pPr indent="0" lvl="0" marL="0" rtl="0" algn="l">
              <a:spcBef>
                <a:spcPts val="0"/>
              </a:spcBef>
              <a:spcAft>
                <a:spcPts val="0"/>
              </a:spcAft>
              <a:buNone/>
            </a:pPr>
            <a:r>
              <a:t/>
            </a:r>
            <a:endParaRPr sz="2400">
              <a:latin typeface="Inter"/>
              <a:ea typeface="Inter"/>
              <a:cs typeface="Inter"/>
              <a:sym typeface="Inter"/>
            </a:endParaRPr>
          </a:p>
          <a:p>
            <a:pPr indent="0" lvl="0" marL="0" rtl="0" algn="l">
              <a:spcBef>
                <a:spcPts val="0"/>
              </a:spcBef>
              <a:spcAft>
                <a:spcPts val="0"/>
              </a:spcAft>
              <a:buNone/>
            </a:pPr>
            <a:r>
              <a:rPr lang="en-US" sz="2400">
                <a:latin typeface="Inter"/>
                <a:ea typeface="Inter"/>
                <a:cs typeface="Inter"/>
                <a:sym typeface="Inter"/>
              </a:rPr>
              <a:t>In the story, Makeda has a son with Solomon named Menelik, who is the ancestor of the Solomonic Emperors and at this time, was heir to both the Ethiopian and Israelite thrones.  </a:t>
            </a:r>
            <a:endParaRPr sz="2400">
              <a:latin typeface="Inter"/>
              <a:ea typeface="Inter"/>
              <a:cs typeface="Inter"/>
              <a:sym typeface="Inter"/>
            </a:endParaRPr>
          </a:p>
        </p:txBody>
      </p:sp>
      <p:pic>
        <p:nvPicPr>
          <p:cNvPr id="207" name="Google Shape;207;p18"/>
          <p:cNvPicPr preferRelativeResize="0"/>
          <p:nvPr/>
        </p:nvPicPr>
        <p:blipFill>
          <a:blip r:embed="rId4">
            <a:alphaModFix/>
          </a:blip>
          <a:stretch>
            <a:fillRect/>
          </a:stretch>
        </p:blipFill>
        <p:spPr>
          <a:xfrm>
            <a:off x="10338950" y="2434963"/>
            <a:ext cx="7667960" cy="4313227"/>
          </a:xfrm>
          <a:prstGeom prst="rect">
            <a:avLst/>
          </a:prstGeom>
          <a:noFill/>
          <a:ln>
            <a:noFill/>
          </a:ln>
        </p:spPr>
      </p:pic>
      <p:pic>
        <p:nvPicPr>
          <p:cNvPr id="208" name="Google Shape;208;p18"/>
          <p:cNvPicPr preferRelativeResize="0"/>
          <p:nvPr/>
        </p:nvPicPr>
        <p:blipFill>
          <a:blip r:embed="rId5">
            <a:alphaModFix/>
          </a:blip>
          <a:stretch>
            <a:fillRect/>
          </a:stretch>
        </p:blipFill>
        <p:spPr>
          <a:xfrm>
            <a:off x="8884375" y="4493022"/>
            <a:ext cx="3226749" cy="41743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9"/>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DIRECTIONS</a:t>
            </a:r>
            <a:endParaRPr>
              <a:solidFill>
                <a:schemeClr val="dk1"/>
              </a:solidFill>
            </a:endParaRPr>
          </a:p>
        </p:txBody>
      </p:sp>
      <p:grpSp>
        <p:nvGrpSpPr>
          <p:cNvPr id="214" name="Google Shape;214;p19"/>
          <p:cNvGrpSpPr/>
          <p:nvPr/>
        </p:nvGrpSpPr>
        <p:grpSpPr>
          <a:xfrm>
            <a:off x="1704735" y="2909569"/>
            <a:ext cx="9948368" cy="1900800"/>
            <a:chOff x="1704735" y="2909569"/>
            <a:chExt cx="9948368" cy="1900800"/>
          </a:xfrm>
        </p:grpSpPr>
        <p:grpSp>
          <p:nvGrpSpPr>
            <p:cNvPr id="215" name="Google Shape;215;p19"/>
            <p:cNvGrpSpPr/>
            <p:nvPr/>
          </p:nvGrpSpPr>
          <p:grpSpPr>
            <a:xfrm>
              <a:off x="1704735" y="3307265"/>
              <a:ext cx="1105500" cy="1105408"/>
              <a:chOff x="1704735" y="2780838"/>
              <a:chExt cx="1105500" cy="1105408"/>
            </a:xfrm>
          </p:grpSpPr>
          <p:grpSp>
            <p:nvGrpSpPr>
              <p:cNvPr id="216" name="Google Shape;216;p19"/>
              <p:cNvGrpSpPr/>
              <p:nvPr/>
            </p:nvGrpSpPr>
            <p:grpSpPr>
              <a:xfrm>
                <a:off x="1704735" y="2780838"/>
                <a:ext cx="1105408" cy="1105408"/>
                <a:chOff x="0" y="-56030"/>
                <a:chExt cx="812800" cy="812800"/>
              </a:xfrm>
            </p:grpSpPr>
            <p:sp>
              <p:nvSpPr>
                <p:cNvPr id="217" name="Google Shape;217;p1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9" name="Google Shape;219;p19"/>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220" name="Google Shape;220;p19"/>
            <p:cNvSpPr txBox="1"/>
            <p:nvPr/>
          </p:nvSpPr>
          <p:spPr>
            <a:xfrm>
              <a:off x="2988503" y="2909569"/>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Before reading, what does the Source Information tell us? (T,H,K) What other information would we need to be able to answer these questions?</a:t>
              </a:r>
              <a:endParaRPr/>
            </a:p>
          </p:txBody>
        </p:sp>
      </p:grpSp>
      <p:grpSp>
        <p:nvGrpSpPr>
          <p:cNvPr id="221" name="Google Shape;221;p19"/>
          <p:cNvGrpSpPr/>
          <p:nvPr/>
        </p:nvGrpSpPr>
        <p:grpSpPr>
          <a:xfrm>
            <a:off x="1704735" y="5218100"/>
            <a:ext cx="9502565" cy="1425600"/>
            <a:chOff x="1704735" y="4702876"/>
            <a:chExt cx="9502565" cy="1425600"/>
          </a:xfrm>
        </p:grpSpPr>
        <p:grpSp>
          <p:nvGrpSpPr>
            <p:cNvPr id="222" name="Google Shape;222;p19"/>
            <p:cNvGrpSpPr/>
            <p:nvPr/>
          </p:nvGrpSpPr>
          <p:grpSpPr>
            <a:xfrm>
              <a:off x="1704735" y="4862980"/>
              <a:ext cx="1105500" cy="1105408"/>
              <a:chOff x="1704735" y="4837365"/>
              <a:chExt cx="1105500" cy="1105408"/>
            </a:xfrm>
          </p:grpSpPr>
          <p:grpSp>
            <p:nvGrpSpPr>
              <p:cNvPr id="223" name="Google Shape;223;p19"/>
              <p:cNvGrpSpPr/>
              <p:nvPr/>
            </p:nvGrpSpPr>
            <p:grpSpPr>
              <a:xfrm>
                <a:off x="1704735" y="4837365"/>
                <a:ext cx="1105408" cy="1105408"/>
                <a:chOff x="0" y="-56030"/>
                <a:chExt cx="812800" cy="812800"/>
              </a:xfrm>
            </p:grpSpPr>
            <p:sp>
              <p:nvSpPr>
                <p:cNvPr id="224" name="Google Shape;224;p19"/>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6" name="Google Shape;226;p19"/>
              <p:cNvSpPr txBox="1"/>
              <p:nvPr/>
            </p:nvSpPr>
            <p:spPr>
              <a:xfrm>
                <a:off x="1704735" y="5011502"/>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grpSp>
        <p:sp>
          <p:nvSpPr>
            <p:cNvPr id="227" name="Google Shape;227;p19"/>
            <p:cNvSpPr txBox="1"/>
            <p:nvPr/>
          </p:nvSpPr>
          <p:spPr>
            <a:xfrm>
              <a:off x="2988500" y="4702876"/>
              <a:ext cx="82188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first reading, what is the main idea of the document? (I,K,S) What parts were confusing or unclear? (N)</a:t>
              </a:r>
              <a:endParaRPr/>
            </a:p>
          </p:txBody>
        </p:sp>
      </p:grpSp>
      <p:grpSp>
        <p:nvGrpSpPr>
          <p:cNvPr id="228" name="Google Shape;228;p19"/>
          <p:cNvGrpSpPr/>
          <p:nvPr/>
        </p:nvGrpSpPr>
        <p:grpSpPr>
          <a:xfrm>
            <a:off x="1704735" y="7051447"/>
            <a:ext cx="9948368" cy="1900800"/>
            <a:chOff x="1704735" y="7051447"/>
            <a:chExt cx="9948368" cy="1900800"/>
          </a:xfrm>
        </p:grpSpPr>
        <p:grpSp>
          <p:nvGrpSpPr>
            <p:cNvPr id="229" name="Google Shape;229;p19"/>
            <p:cNvGrpSpPr/>
            <p:nvPr/>
          </p:nvGrpSpPr>
          <p:grpSpPr>
            <a:xfrm>
              <a:off x="1704735" y="7449143"/>
              <a:ext cx="1105500" cy="1105408"/>
              <a:chOff x="1704735" y="6893895"/>
              <a:chExt cx="1105500" cy="1105408"/>
            </a:xfrm>
          </p:grpSpPr>
          <p:grpSp>
            <p:nvGrpSpPr>
              <p:cNvPr id="230" name="Google Shape;230;p19"/>
              <p:cNvGrpSpPr/>
              <p:nvPr/>
            </p:nvGrpSpPr>
            <p:grpSpPr>
              <a:xfrm>
                <a:off x="1704735" y="6893895"/>
                <a:ext cx="1105408" cy="1105408"/>
                <a:chOff x="0" y="0"/>
                <a:chExt cx="812800" cy="812800"/>
              </a:xfrm>
            </p:grpSpPr>
            <p:sp>
              <p:nvSpPr>
                <p:cNvPr id="231" name="Google Shape;231;p19"/>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9"/>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3" name="Google Shape;233;p19"/>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234" name="Google Shape;234;p19"/>
            <p:cNvSpPr txBox="1"/>
            <p:nvPr/>
          </p:nvSpPr>
          <p:spPr>
            <a:xfrm>
              <a:off x="2988503" y="7051447"/>
              <a:ext cx="8664600" cy="19008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After the second reading, did any new information or ideas stand out or become clearer? (T,H,I,N,K) How does this document help us to study the past? (S)</a:t>
              </a:r>
              <a:endParaRPr/>
            </a:p>
          </p:txBody>
        </p:sp>
      </p:grpSp>
      <p:grpSp>
        <p:nvGrpSpPr>
          <p:cNvPr id="235" name="Google Shape;235;p19"/>
          <p:cNvGrpSpPr/>
          <p:nvPr/>
        </p:nvGrpSpPr>
        <p:grpSpPr>
          <a:xfrm>
            <a:off x="15859155" y="-98041"/>
            <a:ext cx="1562625" cy="1771271"/>
            <a:chOff x="0" y="-130721"/>
            <a:chExt cx="2083500" cy="2361695"/>
          </a:xfrm>
        </p:grpSpPr>
        <p:grpSp>
          <p:nvGrpSpPr>
            <p:cNvPr id="236" name="Google Shape;236;p19"/>
            <p:cNvGrpSpPr/>
            <p:nvPr/>
          </p:nvGrpSpPr>
          <p:grpSpPr>
            <a:xfrm>
              <a:off x="75599" y="-130721"/>
              <a:ext cx="1932614" cy="2361695"/>
              <a:chOff x="0" y="-47625"/>
              <a:chExt cx="704100" cy="860425"/>
            </a:xfrm>
          </p:grpSpPr>
          <p:sp>
            <p:nvSpPr>
              <p:cNvPr id="237" name="Google Shape;237;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9" name="Google Shape;239;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7</a:t>
              </a:r>
              <a:endParaRPr b="1" sz="5575">
                <a:solidFill>
                  <a:srgbClr val="FFFFFF"/>
                </a:solidFill>
                <a:latin typeface="Halant"/>
                <a:ea typeface="Halant"/>
                <a:cs typeface="Halant"/>
                <a:sym typeface="Halant"/>
              </a:endParaRPr>
            </a:p>
          </p:txBody>
        </p:sp>
      </p:grpSp>
      <p:sp>
        <p:nvSpPr>
          <p:cNvPr id="240" name="Google Shape;240;p19"/>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41" name="Google Shape;241;p19"/>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42" name="Google Shape;242;p19"/>
          <p:cNvGrpSpPr/>
          <p:nvPr/>
        </p:nvGrpSpPr>
        <p:grpSpPr>
          <a:xfrm>
            <a:off x="185402" y="-144662"/>
            <a:ext cx="937455" cy="10431728"/>
            <a:chOff x="0" y="-38100"/>
            <a:chExt cx="246900" cy="2747433"/>
          </a:xfrm>
        </p:grpSpPr>
        <p:sp>
          <p:nvSpPr>
            <p:cNvPr id="243" name="Google Shape;243;p19"/>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44" name="Google Shape;244;p19"/>
            <p:cNvSpPr txBox="1"/>
            <p:nvPr/>
          </p:nvSpPr>
          <p:spPr>
            <a:xfrm>
              <a:off x="0" y="-38100"/>
              <a:ext cx="246900" cy="2747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5" name="Google Shape;245;p19"/>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202</a:t>
            </a:r>
            <a:r>
              <a:rPr b="1" lang="en-US" sz="2700">
                <a:solidFill>
                  <a:srgbClr val="231F20"/>
                </a:solidFill>
                <a:latin typeface="Halant"/>
                <a:ea typeface="Halant"/>
                <a:cs typeface="Halant"/>
                <a:sym typeface="Halant"/>
              </a:rPr>
              <a:t>5</a:t>
            </a:r>
            <a:endParaRPr/>
          </a:p>
        </p:txBody>
      </p:sp>
      <p:cxnSp>
        <p:nvCxnSpPr>
          <p:cNvPr id="246" name="Google Shape;246;p19"/>
          <p:cNvCxnSpPr/>
          <p:nvPr/>
        </p:nvCxnSpPr>
        <p:spPr>
          <a:xfrm rot="10800000">
            <a:off x="648533" y="-104669"/>
            <a:ext cx="5400" cy="2997600"/>
          </a:xfrm>
          <a:prstGeom prst="straightConnector1">
            <a:avLst/>
          </a:prstGeom>
          <a:noFill/>
          <a:ln cap="flat" cmpd="sng" w="114300">
            <a:solidFill>
              <a:srgbClr val="000000"/>
            </a:solidFill>
            <a:prstDash val="solid"/>
            <a:round/>
            <a:headEnd len="sm" w="sm" type="none"/>
            <a:tailEnd len="sm" w="sm" type="none"/>
          </a:ln>
        </p:spPr>
      </p:cxnSp>
      <p:cxnSp>
        <p:nvCxnSpPr>
          <p:cNvPr id="247" name="Google Shape;247;p19"/>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pic>
        <p:nvPicPr>
          <p:cNvPr id="248" name="Google Shape;248;p19"/>
          <p:cNvPicPr preferRelativeResize="0"/>
          <p:nvPr/>
        </p:nvPicPr>
        <p:blipFill>
          <a:blip r:embed="rId4">
            <a:alphaModFix/>
          </a:blip>
          <a:stretch>
            <a:fillRect/>
          </a:stretch>
        </p:blipFill>
        <p:spPr>
          <a:xfrm>
            <a:off x="11653100" y="2184597"/>
            <a:ext cx="4206425" cy="5443603"/>
          </a:xfrm>
          <a:prstGeom prst="rect">
            <a:avLst/>
          </a:prstGeom>
          <a:noFill/>
          <a:ln cap="flat" cmpd="sng" w="28575">
            <a:solidFill>
              <a:schemeClr val="dk2"/>
            </a:solidFill>
            <a:prstDash val="solid"/>
            <a:round/>
            <a:headEnd len="sm" w="sm" type="none"/>
            <a:tailEnd len="sm" w="sm" type="none"/>
          </a:ln>
        </p:spPr>
      </p:pic>
      <p:pic>
        <p:nvPicPr>
          <p:cNvPr id="249" name="Google Shape;249;p19"/>
          <p:cNvPicPr preferRelativeResize="0"/>
          <p:nvPr/>
        </p:nvPicPr>
        <p:blipFill>
          <a:blip r:embed="rId5">
            <a:alphaModFix/>
          </a:blip>
          <a:stretch>
            <a:fillRect/>
          </a:stretch>
        </p:blipFill>
        <p:spPr>
          <a:xfrm>
            <a:off x="13827375" y="4225525"/>
            <a:ext cx="3844549" cy="4975299"/>
          </a:xfrm>
          <a:prstGeom prst="rect">
            <a:avLst/>
          </a:prstGeom>
          <a:noFill/>
          <a:ln cap="flat" cmpd="sng" w="28575">
            <a:solidFill>
              <a:schemeClr val="dk2"/>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