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SemiBold"/>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A508483-0852-48D8-A21C-CB829F593ED0}">
  <a:tblStyle styleId="{5A508483-0852-48D8-A21C-CB829F593ED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fntdata"/><Relationship Id="rId30" Type="http://schemas.openxmlformats.org/officeDocument/2006/relationships/font" Target="fonts/PlusJakartaSansSemiBold-regular.fntdata"/><Relationship Id="rId11" Type="http://schemas.openxmlformats.org/officeDocument/2006/relationships/slide" Target="slides/slide3.xml"/><Relationship Id="rId33" Type="http://schemas.openxmlformats.org/officeDocument/2006/relationships/font" Target="fonts/PlusJakartaSansSemiBold-boldItalic.fntdata"/><Relationship Id="rId10" Type="http://schemas.openxmlformats.org/officeDocument/2006/relationships/slide" Target="slides/slide2.xml"/><Relationship Id="rId32" Type="http://schemas.openxmlformats.org/officeDocument/2006/relationships/font" Target="fonts/PlusJakartaSansSemiBold-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24549270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24549270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024549270_0_2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024549270_0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024549270_0_2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024549270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024549270_0_3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024549270_0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6024549270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6024549270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6024549270_0_3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6024549270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6024549270_0_4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6024549270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406220" y="1440476"/>
            <a:ext cx="6975900" cy="1117800"/>
          </a:xfrm>
          <a:prstGeom prst="rect">
            <a:avLst/>
          </a:prstGeom>
          <a:noFill/>
          <a:ln>
            <a:noFill/>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_________________________ which ruled Ethiopia from the 13th to the 20th century, traced its origins to the biblical King Solomon and the Queen of Sheba. Through a mix of military strength, economic control, and religious authority, the Solomonic rulers built lasting institutions. These developments helped Ethiopia remain one of the few African states to _______________________________________________________________________________________________.</a:t>
            </a:r>
            <a:endParaRPr b="1" sz="1200" u="sng">
              <a:solidFill>
                <a:schemeClr val="accent1"/>
              </a:solidFill>
              <a:latin typeface="Inter"/>
              <a:ea typeface="Inter"/>
              <a:cs typeface="Inter"/>
              <a:sym typeface="Inter"/>
            </a:endParaRPr>
          </a:p>
          <a:p>
            <a:pPr indent="0" lvl="0" marL="0" rtl="0" algn="l">
              <a:lnSpc>
                <a:spcPct val="100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149" name="Google Shape;149;p37"/>
          <p:cNvSpPr txBox="1"/>
          <p:nvPr/>
        </p:nvSpPr>
        <p:spPr>
          <a:xfrm>
            <a:off x="47955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Political Power: </a:t>
            </a:r>
            <a:r>
              <a:rPr lang="en" sz="1200">
                <a:solidFill>
                  <a:schemeClr val="dk1"/>
                </a:solidFill>
                <a:latin typeface="Inter"/>
                <a:ea typeface="Inter"/>
                <a:cs typeface="Inter"/>
                <a:sym typeface="Inter"/>
              </a:rPr>
              <a:t>Solomonic rulers claimed descent from _______________ and used this to legitimize their rule. They expanded the empire through 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 and created a strong _________________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_______________________ to centralize power across diverse regions.</a:t>
            </a:r>
            <a:endParaRPr sz="1200">
              <a:solidFill>
                <a:schemeClr val="dk1"/>
              </a:solidFill>
              <a:latin typeface="Inter"/>
              <a:ea typeface="Inter"/>
              <a:cs typeface="Inter"/>
              <a:sym typeface="Inter"/>
            </a:endParaRPr>
          </a:p>
        </p:txBody>
      </p:sp>
      <p:sp>
        <p:nvSpPr>
          <p:cNvPr id="150" name="Google Shape;150;p37"/>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51" name="Google Shape;151;p37"/>
          <p:cNvSpPr txBox="1"/>
          <p:nvPr/>
        </p:nvSpPr>
        <p:spPr>
          <a:xfrm>
            <a:off x="2750725" y="3118973"/>
            <a:ext cx="22242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Economic Control:</a:t>
            </a:r>
            <a:r>
              <a:rPr lang="en" sz="1200">
                <a:solidFill>
                  <a:schemeClr val="dk1"/>
                </a:solidFill>
                <a:latin typeface="Inter"/>
                <a:ea typeface="Inter"/>
                <a:cs typeface="Inter"/>
                <a:sym typeface="Inter"/>
              </a:rPr>
              <a:t> The dynasty established control over ____________ trade routes and taxed 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____________, which helped them finance military campaigns and maintain control over distant territories. Economic policies ensured resources were used to support the ____________________________.</a:t>
            </a:r>
            <a:endParaRPr sz="1200">
              <a:solidFill>
                <a:schemeClr val="dk1"/>
              </a:solidFill>
              <a:latin typeface="Inter"/>
              <a:ea typeface="Inter"/>
              <a:cs typeface="Inter"/>
              <a:sym typeface="Inter"/>
            </a:endParaRPr>
          </a:p>
        </p:txBody>
      </p:sp>
      <p:sp>
        <p:nvSpPr>
          <p:cNvPr id="152" name="Google Shape;152;p37"/>
          <p:cNvSpPr txBox="1"/>
          <p:nvPr/>
        </p:nvSpPr>
        <p:spPr>
          <a:xfrm>
            <a:off x="522200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Religious Influence:</a:t>
            </a:r>
            <a:r>
              <a:rPr lang="en" sz="1200">
                <a:solidFill>
                  <a:schemeClr val="dk1"/>
                </a:solidFill>
                <a:latin typeface="Inter"/>
                <a:ea typeface="Inter"/>
                <a:cs typeface="Inter"/>
                <a:sym typeface="Inter"/>
              </a:rPr>
              <a:t> The Solomonic kings promoted ____________ _____________ Christianity and built 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_______________________ to strengthen unity. Religious texts like the ______________ reinforced the legitimacy and created a shared cultural narrative.</a:t>
            </a:r>
            <a:endParaRPr sz="1200">
              <a:solidFill>
                <a:schemeClr val="dk1"/>
              </a:solidFill>
              <a:latin typeface="Inter"/>
              <a:ea typeface="Inter"/>
              <a:cs typeface="Inter"/>
              <a:sym typeface="Inter"/>
            </a:endParaRPr>
          </a:p>
        </p:txBody>
      </p:sp>
      <p:sp>
        <p:nvSpPr>
          <p:cNvPr id="153" name="Google Shape;153;p37"/>
          <p:cNvSpPr txBox="1"/>
          <p:nvPr/>
        </p:nvSpPr>
        <p:spPr>
          <a:xfrm>
            <a:off x="1826180" y="253237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Factors of Expansion &amp; Solidification</a:t>
            </a:r>
            <a:endParaRPr b="1" sz="1500">
              <a:solidFill>
                <a:schemeClr val="dk1"/>
              </a:solidFill>
              <a:latin typeface="Inter"/>
              <a:ea typeface="Inter"/>
              <a:cs typeface="Inter"/>
              <a:sym typeface="Inter"/>
            </a:endParaRPr>
          </a:p>
        </p:txBody>
      </p:sp>
      <p:sp>
        <p:nvSpPr>
          <p:cNvPr id="154" name="Google Shape;154;p37"/>
          <p:cNvSpPr txBox="1"/>
          <p:nvPr/>
        </p:nvSpPr>
        <p:spPr>
          <a:xfrm>
            <a:off x="1203638" y="6173446"/>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155" name="Google Shape;155;p37"/>
          <p:cNvSpPr txBox="1"/>
          <p:nvPr/>
        </p:nvSpPr>
        <p:spPr>
          <a:xfrm>
            <a:off x="406225" y="6713350"/>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Throughout its reign, the dynasty continued to promote Ethiopian Orthodox Christianity as a central part of _______________________________________.</a:t>
            </a:r>
            <a:endParaRPr sz="1200">
              <a:solidFill>
                <a:schemeClr val="dk1"/>
              </a:solidFill>
              <a:latin typeface="Inter"/>
              <a:ea typeface="Inter"/>
              <a:cs typeface="Inter"/>
              <a:sym typeface="Inter"/>
            </a:endParaRPr>
          </a:p>
        </p:txBody>
      </p:sp>
      <p:sp>
        <p:nvSpPr>
          <p:cNvPr id="156" name="Google Shape;156;p37"/>
          <p:cNvSpPr txBox="1"/>
          <p:nvPr/>
        </p:nvSpPr>
        <p:spPr>
          <a:xfrm>
            <a:off x="3993925" y="7134705"/>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Over time, rulers adapted to changing threats, including foreign pressures and internal rebellions, by creating new _________  __________________ and adopting 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a:t>
            </a:r>
            <a:endParaRPr sz="1200">
              <a:solidFill>
                <a:schemeClr val="dk1"/>
              </a:solidFill>
              <a:latin typeface="Inter"/>
              <a:ea typeface="Inter"/>
              <a:cs typeface="Inter"/>
              <a:sym typeface="Inter"/>
            </a:endParaRPr>
          </a:p>
        </p:txBody>
      </p:sp>
      <p:sp>
        <p:nvSpPr>
          <p:cNvPr id="157" name="Google Shape;157;p37"/>
          <p:cNvSpPr txBox="1"/>
          <p:nvPr/>
        </p:nvSpPr>
        <p:spPr>
          <a:xfrm>
            <a:off x="5895175" y="6713275"/>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dynasty faced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___________________</a:t>
            </a:r>
            <a:r>
              <a:rPr lang="en" sz="1200">
                <a:solidFill>
                  <a:schemeClr val="dk1"/>
                </a:solidFill>
                <a:latin typeface="Inter"/>
                <a:ea typeface="Inter"/>
                <a:cs typeface="Inter"/>
                <a:sym typeface="Inter"/>
              </a:rPr>
              <a:t>, especially during the Zemene Mesafint ("Era of the Princes"), when regional lords gained power.</a:t>
            </a:r>
            <a:endParaRPr sz="1200">
              <a:solidFill>
                <a:schemeClr val="dk1"/>
              </a:solidFill>
              <a:latin typeface="Inter"/>
              <a:ea typeface="Inter"/>
              <a:cs typeface="Inter"/>
              <a:sym typeface="Inter"/>
            </a:endParaRPr>
          </a:p>
        </p:txBody>
      </p:sp>
      <p:sp>
        <p:nvSpPr>
          <p:cNvPr id="158" name="Google Shape;158;p37"/>
          <p:cNvSpPr txBox="1"/>
          <p:nvPr/>
        </p:nvSpPr>
        <p:spPr>
          <a:xfrm>
            <a:off x="2942875" y="5533480"/>
            <a:ext cx="1839900" cy="850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Impact of Solomonic Dynasty</a:t>
            </a:r>
            <a:endParaRPr b="1" sz="1500">
              <a:solidFill>
                <a:schemeClr val="dk1"/>
              </a:solidFill>
              <a:latin typeface="Inter"/>
              <a:ea typeface="Inter"/>
              <a:cs typeface="Inter"/>
              <a:sym typeface="Inter"/>
            </a:endParaRPr>
          </a:p>
        </p:txBody>
      </p:sp>
      <p:sp>
        <p:nvSpPr>
          <p:cNvPr id="159" name="Google Shape;159;p37"/>
          <p:cNvSpPr txBox="1"/>
          <p:nvPr/>
        </p:nvSpPr>
        <p:spPr>
          <a:xfrm>
            <a:off x="4974938" y="6194334"/>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160" name="Google Shape;160;p37"/>
          <p:cNvSpPr txBox="1"/>
          <p:nvPr/>
        </p:nvSpPr>
        <p:spPr>
          <a:xfrm>
            <a:off x="2092675" y="7134700"/>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It maintained a strong integration of ________</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______________ through religious advisors and the church’s influence on daily life and education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61" name="Google Shape;161;p37" title="Context@2x transparent.png"/>
          <p:cNvPicPr preferRelativeResize="0"/>
          <p:nvPr/>
        </p:nvPicPr>
        <p:blipFill>
          <a:blip r:embed="rId4">
            <a:alphaModFix/>
          </a:blip>
          <a:stretch>
            <a:fillRect/>
          </a:stretch>
        </p:blipFill>
        <p:spPr>
          <a:xfrm>
            <a:off x="6162956" y="2470313"/>
            <a:ext cx="1041753" cy="1041752"/>
          </a:xfrm>
          <a:prstGeom prst="rect">
            <a:avLst/>
          </a:prstGeom>
          <a:noFill/>
          <a:ln>
            <a:noFill/>
          </a:ln>
        </p:spPr>
      </p:pic>
      <p:pic>
        <p:nvPicPr>
          <p:cNvPr id="162" name="Google Shape;162;p37"/>
          <p:cNvPicPr preferRelativeResize="0"/>
          <p:nvPr/>
        </p:nvPicPr>
        <p:blipFill>
          <a:blip r:embed="rId5">
            <a:alphaModFix/>
          </a:blip>
          <a:stretch>
            <a:fillRect/>
          </a:stretch>
        </p:blipFill>
        <p:spPr>
          <a:xfrm>
            <a:off x="216272" y="110272"/>
            <a:ext cx="1041739" cy="431978"/>
          </a:xfrm>
          <a:prstGeom prst="rect">
            <a:avLst/>
          </a:prstGeom>
          <a:noFill/>
          <a:ln>
            <a:noFill/>
          </a:ln>
        </p:spPr>
      </p:pic>
      <p:pic>
        <p:nvPicPr>
          <p:cNvPr id="163" name="Google Shape;163;p37" title="Causation@2x transparent.png"/>
          <p:cNvPicPr preferRelativeResize="0"/>
          <p:nvPr/>
        </p:nvPicPr>
        <p:blipFill>
          <a:blip r:embed="rId6">
            <a:alphaModFix/>
          </a:blip>
          <a:stretch>
            <a:fillRect/>
          </a:stretch>
        </p:blipFill>
        <p:spPr>
          <a:xfrm>
            <a:off x="571434" y="2485585"/>
            <a:ext cx="1011036" cy="1011112"/>
          </a:xfrm>
          <a:prstGeom prst="rect">
            <a:avLst/>
          </a:prstGeom>
          <a:noFill/>
          <a:ln>
            <a:noFill/>
          </a:ln>
        </p:spPr>
      </p:pic>
      <p:pic>
        <p:nvPicPr>
          <p:cNvPr id="164" name="Google Shape;164;p37"/>
          <p:cNvPicPr preferRelativeResize="0"/>
          <p:nvPr/>
        </p:nvPicPr>
        <p:blipFill>
          <a:blip r:embed="rId7">
            <a:alphaModFix/>
          </a:blip>
          <a:stretch>
            <a:fillRect/>
          </a:stretch>
        </p:blipFill>
        <p:spPr>
          <a:xfrm>
            <a:off x="3556744" y="6453100"/>
            <a:ext cx="612175" cy="612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graphicFrame>
        <p:nvGraphicFramePr>
          <p:cNvPr id="169" name="Google Shape;169;p38"/>
          <p:cNvGraphicFramePr/>
          <p:nvPr/>
        </p:nvGraphicFramePr>
        <p:xfrm>
          <a:off x="468855" y="1110952"/>
          <a:ext cx="3000000" cy="3000000"/>
        </p:xfrm>
        <a:graphic>
          <a:graphicData uri="http://schemas.openxmlformats.org/drawingml/2006/table">
            <a:tbl>
              <a:tblPr>
                <a:noFill/>
                <a:tableStyleId>{5A508483-0852-48D8-A21C-CB829F593ED0}</a:tableStyleId>
              </a:tblPr>
              <a:tblGrid>
                <a:gridCol w="3709900"/>
                <a:gridCol w="3124425"/>
              </a:tblGrid>
              <a:tr h="790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Kebra Nagast</a:t>
                      </a:r>
                      <a:r>
                        <a:rPr lang="en" sz="1200">
                          <a:latin typeface="Halant"/>
                          <a:ea typeface="Halant"/>
                          <a:cs typeface="Halant"/>
                          <a:sym typeface="Halant"/>
                        </a:rPr>
                        <a:t>, translated by E.A. Wallis Budge, 1932.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a:t>
                      </a:r>
                      <a:r>
                        <a:rPr i="1" lang="en" sz="1000">
                          <a:solidFill>
                            <a:schemeClr val="dk1"/>
                          </a:solidFill>
                          <a:latin typeface="Inter"/>
                          <a:ea typeface="Inter"/>
                          <a:cs typeface="Inter"/>
                          <a:sym typeface="Inter"/>
                        </a:rPr>
                        <a:t>Kebra Nagast</a:t>
                      </a:r>
                      <a:r>
                        <a:rPr lang="en" sz="1000">
                          <a:solidFill>
                            <a:schemeClr val="dk1"/>
                          </a:solidFill>
                          <a:latin typeface="Inter"/>
                          <a:ea typeface="Inter"/>
                          <a:cs typeface="Inter"/>
                          <a:sym typeface="Inter"/>
                        </a:rPr>
                        <a:t>, a 14th-century Ethiopian epic written in Ge’ez, traces the Solomonic </a:t>
                      </a:r>
                      <a:r>
                        <a:rPr lang="en" sz="1000">
                          <a:solidFill>
                            <a:schemeClr val="dk1"/>
                          </a:solidFill>
                          <a:latin typeface="Inter"/>
                          <a:ea typeface="Inter"/>
                          <a:cs typeface="Inter"/>
                          <a:sym typeface="Inter"/>
                        </a:rPr>
                        <a:t>dynasty</a:t>
                      </a:r>
                      <a:r>
                        <a:rPr lang="en" sz="1000">
                          <a:solidFill>
                            <a:schemeClr val="dk1"/>
                          </a:solidFill>
                          <a:latin typeface="Inter"/>
                          <a:ea typeface="Inter"/>
                          <a:cs typeface="Inter"/>
                          <a:sym typeface="Inter"/>
                        </a:rPr>
                        <a:t> origins to King Solomon and the Queen of Sheba. While modern scholars view it as a political myth crafted to legitimize 13th-century rule, many Ethiopian Christians still regard it as historically true.</a:t>
                      </a:r>
                      <a:endParaRPr sz="1000">
                        <a:solidFill>
                          <a:schemeClr val="dk1"/>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4199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the Queen departed and came into the country of BÂLÂ ZADÎSÂRĔYÂ nine months and five days after she had separated from King SOLOMON. And the pains of childbirth laid hold upon her, and she brought forth a man child, and she gave it to the nurse with great pride and delight. And she tarried until the days of her purification were ended, and then she came to her own country with great pomp and ceremony. And her officers who had remained there brought gifts to their mistress, and made obeisance to her, and did homage to her, and all the borders of the country rejoiced at her coming. Those who were nobles among them she arrayed in splendid apparel, and to some she gave gold and silver, and hyacinth and purple robes; and she gave them all manner of things that could be desired. And she ordered her kingdom aright, and none disobeyed her command; for she loved wisdom and God strengthened her kingdom.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the child grew and she called his name BAYNA-LEḤKEM [Menelik]. And the child reached the age of twelve years, and he asked his friends among the boys who were being educated with him, and said unto them, "Who is my father?" And they said unto him, "SOLOMON the King." And he went to the Queen his mother, and said unto her, "O Queen, make me to know who is my father." And the Queen spoke unto him angrily, wishing to frighten him so that he might not desire to go [to his father] saying, "Why do you ask me about thy father? I am thy father and thy mother; seek not to know any more." And the boy went forth from her presence, and sat down. And a second time, and a third time he asked her, and he importuned her to tell him. One day, however, she told him, saying, "His country is far away, and the road thither is very difficult; would you not rather be here?" And the youth BAYNA-LEḤKEM was handsome, and his whole body and his members, and the bearing of his shoulders resembled those of King SOLOMON his father, and his eyes, and his legs, and his whole gait resembled those of SOLOMON the King. And when he was two and twenty years old he was skilled in the whole art of war and of horsemanship, and in the hunting and trapping of wild beasts, and in everything that young men are wont to learn. And he said unto the Queen, "I will go and look upon the face of my father, and I will come back here by the Will of God, the Lord of ISRAEL.</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sp>
        <p:nvSpPr>
          <p:cNvPr id="170" name="Google Shape;170;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Kebra Nagast</a:t>
            </a:r>
            <a:endParaRPr sz="2500">
              <a:solidFill>
                <a:schemeClr val="dk1"/>
              </a:solidFill>
              <a:latin typeface="Plus Jakarta Sans"/>
              <a:ea typeface="Plus Jakarta Sans"/>
              <a:cs typeface="Plus Jakarta Sans"/>
              <a:sym typeface="Plus Jakarta Sans"/>
            </a:endParaRPr>
          </a:p>
        </p:txBody>
      </p:sp>
      <p:pic>
        <p:nvPicPr>
          <p:cNvPr id="171" name="Google Shape;171;p38"/>
          <p:cNvPicPr preferRelativeResize="0"/>
          <p:nvPr/>
        </p:nvPicPr>
        <p:blipFill>
          <a:blip r:embed="rId3">
            <a:alphaModFix/>
          </a:blip>
          <a:stretch>
            <a:fillRect/>
          </a:stretch>
        </p:blipFill>
        <p:spPr>
          <a:xfrm>
            <a:off x="216272" y="230997"/>
            <a:ext cx="1041739" cy="431978"/>
          </a:xfrm>
          <a:prstGeom prst="rect">
            <a:avLst/>
          </a:prstGeom>
          <a:noFill/>
          <a:ln>
            <a:noFill/>
          </a:ln>
        </p:spPr>
      </p:pic>
      <p:sp>
        <p:nvSpPr>
          <p:cNvPr id="172" name="Google Shape;17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3" name="Google Shape;173;p3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74" name="Google Shape;174;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80" name="Google Shape;180;p39"/>
          <p:cNvGraphicFramePr/>
          <p:nvPr/>
        </p:nvGraphicFramePr>
        <p:xfrm>
          <a:off x="472467" y="913602"/>
          <a:ext cx="3000000" cy="3000000"/>
        </p:xfrm>
        <a:graphic>
          <a:graphicData uri="http://schemas.openxmlformats.org/drawingml/2006/table">
            <a:tbl>
              <a:tblPr>
                <a:noFill/>
                <a:tableStyleId>{5A508483-0852-48D8-A21C-CB829F593ED0}</a:tableStyleId>
              </a:tblPr>
              <a:tblGrid>
                <a:gridCol w="2078050"/>
                <a:gridCol w="2475875"/>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81" name="Google Shape;181;p39"/>
          <p:cNvGraphicFramePr/>
          <p:nvPr/>
        </p:nvGraphicFramePr>
        <p:xfrm>
          <a:off x="561691" y="4869642"/>
          <a:ext cx="3000000" cy="3000000"/>
        </p:xfrm>
        <a:graphic>
          <a:graphicData uri="http://schemas.openxmlformats.org/drawingml/2006/table">
            <a:tbl>
              <a:tblPr>
                <a:noFill/>
                <a:tableStyleId>{5A508483-0852-48D8-A21C-CB829F593ED0}</a:tableStyleId>
              </a:tblPr>
              <a:tblGrid>
                <a:gridCol w="1839725"/>
              </a:tblGrid>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82" name="Google Shape;18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4" name="Google Shape;184;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0"/>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sp>
        <p:nvSpPr>
          <p:cNvPr id="190" name="Google Shape;190;p40"/>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Predictions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a:t>
            </a:r>
            <a:endParaRPr sz="2500">
              <a:solidFill>
                <a:schemeClr val="dk1"/>
              </a:solidFill>
              <a:latin typeface="Plus Jakarta Sans Medium"/>
              <a:ea typeface="Plus Jakarta Sans Medium"/>
              <a:cs typeface="Plus Jakarta Sans Medium"/>
              <a:sym typeface="Plus Jakarta Sans Medium"/>
            </a:endParaRPr>
          </a:p>
        </p:txBody>
      </p:sp>
      <p:pic>
        <p:nvPicPr>
          <p:cNvPr id="191" name="Google Shape;191;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92" name="Google Shape;192;p40"/>
          <p:cNvSpPr txBox="1"/>
          <p:nvPr/>
        </p:nvSpPr>
        <p:spPr>
          <a:xfrm>
            <a:off x="340550" y="1254625"/>
            <a:ext cx="7097700" cy="1708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suppositions and inferences. This can be really useful to help us think more critically. However, we must remember that predictions are not the same as facts.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better understand the complex factors impacting the past.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you background knowledge and the information gained in this lesson, you will make predictions about which factor contributed most significantly to the long reign of the Solomonic dy</a:t>
            </a:r>
            <a:r>
              <a:rPr lang="en" sz="1100">
                <a:solidFill>
                  <a:schemeClr val="dk1"/>
                </a:solidFill>
                <a:latin typeface="Halant"/>
                <a:ea typeface="Halant"/>
                <a:cs typeface="Halant"/>
                <a:sym typeface="Halant"/>
              </a:rPr>
              <a:t>nasty. </a:t>
            </a:r>
            <a:r>
              <a:rPr lang="en" sz="1100">
                <a:solidFill>
                  <a:schemeClr val="dk1"/>
                </a:solidFill>
                <a:latin typeface="Halant"/>
                <a:ea typeface="Halant"/>
                <a:cs typeface="Halant"/>
                <a:sym typeface="Halant"/>
              </a:rPr>
              <a:t>Label each cause. If possible, rank the secondary causes in order of importance (most important on top). Provide a rationale statement to describe why you ranked the causes in this order.</a:t>
            </a:r>
            <a:endParaRPr sz="1100">
              <a:solidFill>
                <a:schemeClr val="dk1"/>
              </a:solidFill>
              <a:latin typeface="Halant"/>
              <a:ea typeface="Halant"/>
              <a:cs typeface="Halant"/>
              <a:sym typeface="Halant"/>
            </a:endParaRPr>
          </a:p>
        </p:txBody>
      </p:sp>
      <p:sp>
        <p:nvSpPr>
          <p:cNvPr id="193" name="Google Shape;193;p40"/>
          <p:cNvSpPr txBox="1"/>
          <p:nvPr/>
        </p:nvSpPr>
        <p:spPr>
          <a:xfrm>
            <a:off x="453700" y="4292400"/>
            <a:ext cx="1816800" cy="47901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194" name="Google Shape;194;p40"/>
          <p:cNvSpPr txBox="1"/>
          <p:nvPr/>
        </p:nvSpPr>
        <p:spPr>
          <a:xfrm>
            <a:off x="5580575" y="50183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Reign of the Solomonic Dynasty</a:t>
            </a:r>
            <a:endParaRPr b="1" sz="20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(13th Century-1974)</a:t>
            </a:r>
            <a:endParaRPr b="1" sz="12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95" name="Google Shape;195;p40"/>
          <p:cNvSpPr txBox="1"/>
          <p:nvPr/>
        </p:nvSpPr>
        <p:spPr>
          <a:xfrm>
            <a:off x="2926100" y="64386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a:t>
            </a:r>
            <a:endParaRPr sz="1200"/>
          </a:p>
        </p:txBody>
      </p:sp>
      <p:sp>
        <p:nvSpPr>
          <p:cNvPr id="196" name="Google Shape;196;p40"/>
          <p:cNvSpPr txBox="1"/>
          <p:nvPr/>
        </p:nvSpPr>
        <p:spPr>
          <a:xfrm>
            <a:off x="2839900" y="28559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97" name="Google Shape;197;p40"/>
          <p:cNvCxnSpPr/>
          <p:nvPr/>
        </p:nvCxnSpPr>
        <p:spPr>
          <a:xfrm flipH="1" rot="10800000">
            <a:off x="2411191" y="63438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98" name="Google Shape;198;p40"/>
          <p:cNvCxnSpPr>
            <a:stCxn id="199" idx="3"/>
          </p:cNvCxnSpPr>
          <p:nvPr/>
        </p:nvCxnSpPr>
        <p:spPr>
          <a:xfrm>
            <a:off x="4672400" y="4941150"/>
            <a:ext cx="778800" cy="554700"/>
          </a:xfrm>
          <a:prstGeom prst="straightConnector1">
            <a:avLst/>
          </a:prstGeom>
          <a:noFill/>
          <a:ln cap="flat" cmpd="sng" w="9525">
            <a:solidFill>
              <a:srgbClr val="595959"/>
            </a:solidFill>
            <a:prstDash val="solid"/>
            <a:round/>
            <a:headEnd len="med" w="med" type="none"/>
            <a:tailEnd len="med" w="med" type="triangle"/>
          </a:ln>
        </p:spPr>
      </p:cxnSp>
      <p:cxnSp>
        <p:nvCxnSpPr>
          <p:cNvPr id="200" name="Google Shape;200;p40"/>
          <p:cNvCxnSpPr>
            <a:stCxn id="195" idx="3"/>
          </p:cNvCxnSpPr>
          <p:nvPr/>
        </p:nvCxnSpPr>
        <p:spPr>
          <a:xfrm flipH="1" rot="10800000">
            <a:off x="4672400" y="683475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01" name="Google Shape;201;p40"/>
          <p:cNvSpPr txBox="1"/>
          <p:nvPr/>
        </p:nvSpPr>
        <p:spPr>
          <a:xfrm>
            <a:off x="5059400" y="3491900"/>
            <a:ext cx="2335500" cy="1056300"/>
          </a:xfrm>
          <a:prstGeom prst="rect">
            <a:avLst/>
          </a:prstGeom>
          <a:noFill/>
          <a:ln cap="flat" cmpd="sng" w="9525">
            <a:solidFill>
              <a:srgbClr val="E95C3D"/>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Three Causes:</a:t>
            </a:r>
            <a:endParaRPr b="1"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Political Power</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Economic Control</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Religious </a:t>
            </a:r>
            <a:r>
              <a:rPr lang="en" sz="1200">
                <a:latin typeface="Plus Jakarta Sans"/>
                <a:ea typeface="Plus Jakarta Sans"/>
                <a:cs typeface="Plus Jakarta Sans"/>
                <a:sym typeface="Plus Jakarta Sans"/>
              </a:rPr>
              <a:t>Influence</a:t>
            </a:r>
            <a:endParaRPr sz="1200">
              <a:latin typeface="Plus Jakarta Sans"/>
              <a:ea typeface="Plus Jakarta Sans"/>
              <a:cs typeface="Plus Jakarta Sans"/>
              <a:sym typeface="Plus Jakarta Sans"/>
            </a:endParaRPr>
          </a:p>
        </p:txBody>
      </p:sp>
      <p:pic>
        <p:nvPicPr>
          <p:cNvPr id="202" name="Google Shape;202;p40"/>
          <p:cNvPicPr preferRelativeResize="0"/>
          <p:nvPr/>
        </p:nvPicPr>
        <p:blipFill>
          <a:blip r:embed="rId4">
            <a:alphaModFix/>
          </a:blip>
          <a:stretch>
            <a:fillRect/>
          </a:stretch>
        </p:blipFill>
        <p:spPr>
          <a:xfrm>
            <a:off x="897400" y="2993712"/>
            <a:ext cx="929400" cy="929400"/>
          </a:xfrm>
          <a:prstGeom prst="rect">
            <a:avLst/>
          </a:prstGeom>
          <a:noFill/>
          <a:ln>
            <a:noFill/>
          </a:ln>
        </p:spPr>
      </p:pic>
      <p:sp>
        <p:nvSpPr>
          <p:cNvPr id="203" name="Google Shape;203;p40"/>
          <p:cNvSpPr txBox="1"/>
          <p:nvPr/>
        </p:nvSpPr>
        <p:spPr>
          <a:xfrm>
            <a:off x="392800" y="3808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04" name="Google Shape;204;p40"/>
          <p:cNvSpPr txBox="1"/>
          <p:nvPr/>
        </p:nvSpPr>
        <p:spPr>
          <a:xfrm>
            <a:off x="564825" y="44298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latin typeface="Inter"/>
              <a:ea typeface="Inter"/>
              <a:cs typeface="Inter"/>
              <a:sym typeface="Inter"/>
            </a:endParaRPr>
          </a:p>
        </p:txBody>
      </p:sp>
      <p:sp>
        <p:nvSpPr>
          <p:cNvPr id="205" name="Google Shape;205;p40"/>
          <p:cNvSpPr txBox="1"/>
          <p:nvPr/>
        </p:nvSpPr>
        <p:spPr>
          <a:xfrm>
            <a:off x="3001902" y="65072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
        <p:nvSpPr>
          <p:cNvPr id="199" name="Google Shape;199;p40"/>
          <p:cNvSpPr txBox="1"/>
          <p:nvPr/>
        </p:nvSpPr>
        <p:spPr>
          <a:xfrm>
            <a:off x="2926100" y="36192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a:t>
            </a:r>
            <a:endParaRPr sz="1200"/>
          </a:p>
        </p:txBody>
      </p:sp>
      <p:sp>
        <p:nvSpPr>
          <p:cNvPr id="206" name="Google Shape;206;p40"/>
          <p:cNvSpPr txBox="1"/>
          <p:nvPr/>
        </p:nvSpPr>
        <p:spPr>
          <a:xfrm>
            <a:off x="3001902" y="36878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sp>
        <p:nvSpPr>
          <p:cNvPr id="211" name="Google Shape;211;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12" name="Google Shape;212;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3" name="Google Shape;213;p41"/>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214" name="Google Shape;214;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5" name="Google Shape;215;p41"/>
          <p:cNvSpPr txBox="1"/>
          <p:nvPr/>
        </p:nvSpPr>
        <p:spPr>
          <a:xfrm>
            <a:off x="406220" y="1440476"/>
            <a:ext cx="6975900" cy="1117800"/>
          </a:xfrm>
          <a:prstGeom prst="rect">
            <a:avLst/>
          </a:prstGeom>
          <a:noFill/>
          <a:ln>
            <a:noFill/>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a:t>
            </a:r>
            <a:r>
              <a:rPr b="1" lang="en" sz="1200" u="sng">
                <a:solidFill>
                  <a:schemeClr val="accent1"/>
                </a:solidFill>
                <a:latin typeface="Inter"/>
                <a:ea typeface="Inter"/>
                <a:cs typeface="Inter"/>
                <a:sym typeface="Inter"/>
              </a:rPr>
              <a:t>Solomonic Dynasty,</a:t>
            </a:r>
            <a:r>
              <a:rPr lang="en" sz="1200">
                <a:solidFill>
                  <a:schemeClr val="dk1"/>
                </a:solidFill>
                <a:latin typeface="Inter"/>
                <a:ea typeface="Inter"/>
                <a:cs typeface="Inter"/>
                <a:sym typeface="Inter"/>
              </a:rPr>
              <a:t> which ruled Ethiopia from the 13th to the 20th century, traced its origins to the biblical King Solomon and the Queen of Sheba. Through a mix of military strength, economic control, and religious authority, the Solomonic rulers built lasting institutions. These developments helped Ethiopia remain one of the few African states to </a:t>
            </a:r>
            <a:r>
              <a:rPr b="1" lang="en" sz="1200" u="sng">
                <a:solidFill>
                  <a:schemeClr val="accent1"/>
                </a:solidFill>
                <a:latin typeface="Inter"/>
                <a:ea typeface="Inter"/>
                <a:cs typeface="Inter"/>
                <a:sym typeface="Inter"/>
              </a:rPr>
              <a:t>resist long-term colonization and preserve its cultural identity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216" name="Google Shape;216;p41"/>
          <p:cNvSpPr txBox="1"/>
          <p:nvPr/>
        </p:nvSpPr>
        <p:spPr>
          <a:xfrm>
            <a:off x="47955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Political Power</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Solomonic rulers claimed descent from </a:t>
            </a:r>
            <a:r>
              <a:rPr b="1" lang="en" sz="1200" u="sng">
                <a:solidFill>
                  <a:schemeClr val="accent1"/>
                </a:solidFill>
                <a:latin typeface="Inter"/>
                <a:ea typeface="Inter"/>
                <a:cs typeface="Inter"/>
                <a:sym typeface="Inter"/>
              </a:rPr>
              <a:t>King Solomon</a:t>
            </a:r>
            <a:r>
              <a:rPr lang="en" sz="1200">
                <a:solidFill>
                  <a:schemeClr val="dk1"/>
                </a:solidFill>
                <a:latin typeface="Inter"/>
                <a:ea typeface="Inter"/>
                <a:cs typeface="Inter"/>
                <a:sym typeface="Inter"/>
              </a:rPr>
              <a:t> and used this to legitimize their rule. They expanded the empire through </a:t>
            </a:r>
            <a:r>
              <a:rPr b="1" lang="en" sz="1200" u="sng">
                <a:solidFill>
                  <a:schemeClr val="accent1"/>
                </a:solidFill>
                <a:latin typeface="Inter"/>
                <a:ea typeface="Inter"/>
                <a:cs typeface="Inter"/>
                <a:sym typeface="Inter"/>
              </a:rPr>
              <a:t>military conquest</a:t>
            </a:r>
            <a:r>
              <a:rPr lang="en" sz="1200">
                <a:solidFill>
                  <a:schemeClr val="dk1"/>
                </a:solidFill>
                <a:latin typeface="Inter"/>
                <a:ea typeface="Inter"/>
                <a:cs typeface="Inter"/>
                <a:sym typeface="Inter"/>
              </a:rPr>
              <a:t> and created a strong </a:t>
            </a:r>
            <a:r>
              <a:rPr b="1" lang="en" sz="1200" u="sng">
                <a:solidFill>
                  <a:schemeClr val="accent1"/>
                </a:solidFill>
                <a:latin typeface="Inter"/>
                <a:ea typeface="Inter"/>
                <a:cs typeface="Inter"/>
                <a:sym typeface="Inter"/>
              </a:rPr>
              <a:t>central government</a:t>
            </a:r>
            <a:r>
              <a:rPr lang="en" sz="1200">
                <a:solidFill>
                  <a:schemeClr val="dk1"/>
                </a:solidFill>
                <a:latin typeface="Inter"/>
                <a:ea typeface="Inter"/>
                <a:cs typeface="Inter"/>
                <a:sym typeface="Inter"/>
              </a:rPr>
              <a:t> to centralize power across diverse regions.</a:t>
            </a:r>
            <a:endParaRPr sz="1200">
              <a:solidFill>
                <a:schemeClr val="dk1"/>
              </a:solidFill>
              <a:latin typeface="Inter"/>
              <a:ea typeface="Inter"/>
              <a:cs typeface="Inter"/>
              <a:sym typeface="Inter"/>
            </a:endParaRPr>
          </a:p>
        </p:txBody>
      </p:sp>
      <p:sp>
        <p:nvSpPr>
          <p:cNvPr id="217" name="Google Shape;217;p41"/>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218" name="Google Shape;218;p41"/>
          <p:cNvSpPr txBox="1"/>
          <p:nvPr/>
        </p:nvSpPr>
        <p:spPr>
          <a:xfrm>
            <a:off x="2750725" y="3118973"/>
            <a:ext cx="22242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Economic Control</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 dynasty established control over </a:t>
            </a:r>
            <a:r>
              <a:rPr b="1" lang="en" sz="1200" u="sng">
                <a:solidFill>
                  <a:schemeClr val="accent1"/>
                </a:solidFill>
                <a:latin typeface="Inter"/>
                <a:ea typeface="Inter"/>
                <a:cs typeface="Inter"/>
                <a:sym typeface="Inter"/>
              </a:rPr>
              <a:t>Red Sea</a:t>
            </a:r>
            <a:r>
              <a:rPr lang="en" sz="1200">
                <a:solidFill>
                  <a:schemeClr val="dk1"/>
                </a:solidFill>
                <a:latin typeface="Inter"/>
                <a:ea typeface="Inter"/>
                <a:cs typeface="Inter"/>
                <a:sym typeface="Inter"/>
              </a:rPr>
              <a:t> trade routes and taxed </a:t>
            </a:r>
            <a:r>
              <a:rPr b="1" lang="en" sz="1200" u="sng">
                <a:solidFill>
                  <a:schemeClr val="accent1"/>
                </a:solidFill>
                <a:latin typeface="Inter"/>
                <a:ea typeface="Inter"/>
                <a:cs typeface="Inter"/>
                <a:sym typeface="Inter"/>
              </a:rPr>
              <a:t>caravans and merchants</a:t>
            </a:r>
            <a:r>
              <a:rPr lang="en" sz="1200">
                <a:solidFill>
                  <a:schemeClr val="dk1"/>
                </a:solidFill>
                <a:latin typeface="Inter"/>
                <a:ea typeface="Inter"/>
                <a:cs typeface="Inter"/>
                <a:sym typeface="Inter"/>
              </a:rPr>
              <a:t>, which helped them finance military campaigns and maintain control over distant territories. Economic policies ensured resources were used to support the </a:t>
            </a:r>
            <a:r>
              <a:rPr b="1" lang="en" sz="1200" u="sng">
                <a:solidFill>
                  <a:schemeClr val="accent1"/>
                </a:solidFill>
                <a:latin typeface="Inter"/>
                <a:ea typeface="Inter"/>
                <a:cs typeface="Inter"/>
                <a:sym typeface="Inter"/>
              </a:rPr>
              <a:t>court and institutions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219" name="Google Shape;219;p41"/>
          <p:cNvSpPr txBox="1"/>
          <p:nvPr/>
        </p:nvSpPr>
        <p:spPr>
          <a:xfrm>
            <a:off x="5222000" y="3576400"/>
            <a:ext cx="2024100" cy="2309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Religious Influence</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 Solomonic kings promoted </a:t>
            </a:r>
            <a:r>
              <a:rPr b="1" lang="en" sz="1200" u="sng">
                <a:solidFill>
                  <a:schemeClr val="accent1"/>
                </a:solidFill>
                <a:latin typeface="Inter"/>
                <a:ea typeface="Inter"/>
                <a:cs typeface="Inter"/>
                <a:sym typeface="Inter"/>
              </a:rPr>
              <a:t>Ethiopian Orthodox</a:t>
            </a:r>
            <a:r>
              <a:rPr lang="en" sz="1200">
                <a:solidFill>
                  <a:schemeClr val="dk1"/>
                </a:solidFill>
                <a:latin typeface="Inter"/>
                <a:ea typeface="Inter"/>
                <a:cs typeface="Inter"/>
                <a:sym typeface="Inter"/>
              </a:rPr>
              <a:t> Christianity and built </a:t>
            </a:r>
            <a:r>
              <a:rPr b="1" lang="en" sz="1200" u="sng">
                <a:solidFill>
                  <a:schemeClr val="accent1"/>
                </a:solidFill>
                <a:latin typeface="Inter"/>
                <a:ea typeface="Inter"/>
                <a:cs typeface="Inter"/>
                <a:sym typeface="Inter"/>
              </a:rPr>
              <a:t>churches &amp; monasteries</a:t>
            </a:r>
            <a:r>
              <a:rPr lang="en" sz="1200">
                <a:solidFill>
                  <a:schemeClr val="dk1"/>
                </a:solidFill>
                <a:latin typeface="Inter"/>
                <a:ea typeface="Inter"/>
                <a:cs typeface="Inter"/>
                <a:sym typeface="Inter"/>
              </a:rPr>
              <a:t> to strengthen unity. Religious texts like the </a:t>
            </a:r>
            <a:r>
              <a:rPr b="1" lang="en" sz="1200" u="sng">
                <a:solidFill>
                  <a:schemeClr val="accent1"/>
                </a:solidFill>
                <a:latin typeface="Inter"/>
                <a:ea typeface="Inter"/>
                <a:cs typeface="Inter"/>
                <a:sym typeface="Inter"/>
              </a:rPr>
              <a:t>Kebra Nagast</a:t>
            </a:r>
            <a:r>
              <a:rPr lang="en" sz="1200">
                <a:solidFill>
                  <a:schemeClr val="dk1"/>
                </a:solidFill>
                <a:latin typeface="Inter"/>
                <a:ea typeface="Inter"/>
                <a:cs typeface="Inter"/>
                <a:sym typeface="Inter"/>
              </a:rPr>
              <a:t> reinforced the legitimacy and created a shared cultural narrative.</a:t>
            </a:r>
            <a:endParaRPr sz="1200">
              <a:solidFill>
                <a:schemeClr val="dk1"/>
              </a:solidFill>
              <a:latin typeface="Inter"/>
              <a:ea typeface="Inter"/>
              <a:cs typeface="Inter"/>
              <a:sym typeface="Inter"/>
            </a:endParaRPr>
          </a:p>
        </p:txBody>
      </p:sp>
      <p:sp>
        <p:nvSpPr>
          <p:cNvPr id="220" name="Google Shape;220;p41"/>
          <p:cNvSpPr txBox="1"/>
          <p:nvPr/>
        </p:nvSpPr>
        <p:spPr>
          <a:xfrm>
            <a:off x="1826180" y="253237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Factors of Expansion &amp; Solidification</a:t>
            </a:r>
            <a:endParaRPr b="1" sz="1500">
              <a:solidFill>
                <a:schemeClr val="dk1"/>
              </a:solidFill>
              <a:latin typeface="Inter"/>
              <a:ea typeface="Inter"/>
              <a:cs typeface="Inter"/>
              <a:sym typeface="Inter"/>
            </a:endParaRPr>
          </a:p>
        </p:txBody>
      </p:sp>
      <p:sp>
        <p:nvSpPr>
          <p:cNvPr id="221" name="Google Shape;221;p41"/>
          <p:cNvSpPr txBox="1"/>
          <p:nvPr/>
        </p:nvSpPr>
        <p:spPr>
          <a:xfrm>
            <a:off x="1203638" y="6173446"/>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222" name="Google Shape;222;p41"/>
          <p:cNvSpPr txBox="1"/>
          <p:nvPr/>
        </p:nvSpPr>
        <p:spPr>
          <a:xfrm>
            <a:off x="406225" y="6713350"/>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Throughout its reign, the dynasty continued to promote Ethiopian Orthodox Christianity as a central part of </a:t>
            </a:r>
            <a:r>
              <a:rPr b="1" lang="en" sz="1200" u="sng">
                <a:solidFill>
                  <a:schemeClr val="accent1"/>
                </a:solidFill>
                <a:latin typeface="Inter"/>
                <a:ea typeface="Inter"/>
                <a:cs typeface="Inter"/>
                <a:sym typeface="Inter"/>
              </a:rPr>
              <a:t>identity and governance.</a:t>
            </a:r>
            <a:endParaRPr b="1" sz="1200" u="sng">
              <a:solidFill>
                <a:schemeClr val="accent1"/>
              </a:solidFill>
              <a:latin typeface="Inter"/>
              <a:ea typeface="Inter"/>
              <a:cs typeface="Inter"/>
              <a:sym typeface="Inter"/>
            </a:endParaRPr>
          </a:p>
        </p:txBody>
      </p:sp>
      <p:sp>
        <p:nvSpPr>
          <p:cNvPr id="223" name="Google Shape;223;p41"/>
          <p:cNvSpPr txBox="1"/>
          <p:nvPr/>
        </p:nvSpPr>
        <p:spPr>
          <a:xfrm>
            <a:off x="3993925" y="7134705"/>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Over time, rulers adapted to changing threats, including foreign pressures and internal rebellions, by creating new </a:t>
            </a:r>
            <a:r>
              <a:rPr b="1" lang="en" sz="1200" u="sng">
                <a:solidFill>
                  <a:schemeClr val="accent1"/>
                </a:solidFill>
                <a:latin typeface="Inter"/>
                <a:ea typeface="Inter"/>
                <a:cs typeface="Inter"/>
                <a:sym typeface="Inter"/>
              </a:rPr>
              <a:t>military alliances</a:t>
            </a:r>
            <a:r>
              <a:rPr lang="en" sz="1200">
                <a:solidFill>
                  <a:schemeClr val="dk1"/>
                </a:solidFill>
                <a:latin typeface="Inter"/>
                <a:ea typeface="Inter"/>
                <a:cs typeface="Inter"/>
                <a:sym typeface="Inter"/>
              </a:rPr>
              <a:t> and adopting </a:t>
            </a:r>
            <a:r>
              <a:rPr b="1" lang="en" sz="1200" u="sng">
                <a:solidFill>
                  <a:schemeClr val="accent1"/>
                </a:solidFill>
                <a:latin typeface="Inter"/>
                <a:ea typeface="Inter"/>
                <a:cs typeface="Inter"/>
                <a:sym typeface="Inter"/>
              </a:rPr>
              <a:t>European technology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224" name="Google Shape;224;p41"/>
          <p:cNvSpPr txBox="1"/>
          <p:nvPr/>
        </p:nvSpPr>
        <p:spPr>
          <a:xfrm>
            <a:off x="5895175" y="6713275"/>
            <a:ext cx="1625100" cy="253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dynasty faced </a:t>
            </a:r>
            <a:r>
              <a:rPr b="1" lang="en" sz="1200" u="sng">
                <a:solidFill>
                  <a:schemeClr val="accent1"/>
                </a:solidFill>
                <a:latin typeface="Inter"/>
                <a:ea typeface="Inter"/>
                <a:cs typeface="Inter"/>
                <a:sym typeface="Inter"/>
              </a:rPr>
              <a:t>periods of decentralization</a:t>
            </a:r>
            <a:r>
              <a:rPr lang="en" sz="1200">
                <a:solidFill>
                  <a:schemeClr val="dk1"/>
                </a:solidFill>
                <a:latin typeface="Inter"/>
                <a:ea typeface="Inter"/>
                <a:cs typeface="Inter"/>
                <a:sym typeface="Inter"/>
              </a:rPr>
              <a:t>, especially during the Zemene Mesafint ("Era of the Princes"), when regional lords gained power.</a:t>
            </a:r>
            <a:endParaRPr sz="1200">
              <a:solidFill>
                <a:schemeClr val="dk1"/>
              </a:solidFill>
              <a:latin typeface="Inter"/>
              <a:ea typeface="Inter"/>
              <a:cs typeface="Inter"/>
              <a:sym typeface="Inter"/>
            </a:endParaRPr>
          </a:p>
        </p:txBody>
      </p:sp>
      <p:sp>
        <p:nvSpPr>
          <p:cNvPr id="225" name="Google Shape;225;p41"/>
          <p:cNvSpPr txBox="1"/>
          <p:nvPr/>
        </p:nvSpPr>
        <p:spPr>
          <a:xfrm>
            <a:off x="2942875" y="5533480"/>
            <a:ext cx="1839900" cy="850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Impact of Solomonic Dynasty</a:t>
            </a:r>
            <a:endParaRPr b="1" sz="1500">
              <a:solidFill>
                <a:schemeClr val="dk1"/>
              </a:solidFill>
              <a:latin typeface="Inter"/>
              <a:ea typeface="Inter"/>
              <a:cs typeface="Inter"/>
              <a:sym typeface="Inter"/>
            </a:endParaRPr>
          </a:p>
        </p:txBody>
      </p:sp>
      <p:sp>
        <p:nvSpPr>
          <p:cNvPr id="226" name="Google Shape;226;p41"/>
          <p:cNvSpPr txBox="1"/>
          <p:nvPr/>
        </p:nvSpPr>
        <p:spPr>
          <a:xfrm>
            <a:off x="4974938" y="6194334"/>
            <a:ext cx="1547100" cy="4065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227" name="Google Shape;227;p41"/>
          <p:cNvSpPr txBox="1"/>
          <p:nvPr/>
        </p:nvSpPr>
        <p:spPr>
          <a:xfrm>
            <a:off x="2092675" y="7134700"/>
            <a:ext cx="1839900" cy="2114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It maintained a strong integration of </a:t>
            </a:r>
            <a:r>
              <a:rPr b="1" lang="en" sz="1200" u="sng">
                <a:solidFill>
                  <a:schemeClr val="accent1"/>
                </a:solidFill>
                <a:latin typeface="Inter"/>
                <a:ea typeface="Inter"/>
                <a:cs typeface="Inter"/>
                <a:sym typeface="Inter"/>
              </a:rPr>
              <a:t>religion and state</a:t>
            </a:r>
            <a:r>
              <a:rPr lang="en" sz="1200">
                <a:solidFill>
                  <a:schemeClr val="dk1"/>
                </a:solidFill>
                <a:latin typeface="Inter"/>
                <a:ea typeface="Inter"/>
                <a:cs typeface="Inter"/>
                <a:sym typeface="Inter"/>
              </a:rPr>
              <a:t> through religious advisors and the church’s influence on daily life and education.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228" name="Google Shape;228;p41" title="Context@2x transparent.png"/>
          <p:cNvPicPr preferRelativeResize="0"/>
          <p:nvPr/>
        </p:nvPicPr>
        <p:blipFill>
          <a:blip r:embed="rId4">
            <a:alphaModFix/>
          </a:blip>
          <a:stretch>
            <a:fillRect/>
          </a:stretch>
        </p:blipFill>
        <p:spPr>
          <a:xfrm>
            <a:off x="6162956" y="2470313"/>
            <a:ext cx="1041753" cy="1041752"/>
          </a:xfrm>
          <a:prstGeom prst="rect">
            <a:avLst/>
          </a:prstGeom>
          <a:noFill/>
          <a:ln>
            <a:noFill/>
          </a:ln>
        </p:spPr>
      </p:pic>
      <p:pic>
        <p:nvPicPr>
          <p:cNvPr id="229" name="Google Shape;229;p41"/>
          <p:cNvPicPr preferRelativeResize="0"/>
          <p:nvPr/>
        </p:nvPicPr>
        <p:blipFill>
          <a:blip r:embed="rId5">
            <a:alphaModFix/>
          </a:blip>
          <a:stretch>
            <a:fillRect/>
          </a:stretch>
        </p:blipFill>
        <p:spPr>
          <a:xfrm>
            <a:off x="216272" y="110272"/>
            <a:ext cx="1041739" cy="431978"/>
          </a:xfrm>
          <a:prstGeom prst="rect">
            <a:avLst/>
          </a:prstGeom>
          <a:noFill/>
          <a:ln>
            <a:noFill/>
          </a:ln>
        </p:spPr>
      </p:pic>
      <p:pic>
        <p:nvPicPr>
          <p:cNvPr id="230" name="Google Shape;230;p41" title="Causation@2x transparent.png"/>
          <p:cNvPicPr preferRelativeResize="0"/>
          <p:nvPr/>
        </p:nvPicPr>
        <p:blipFill>
          <a:blip r:embed="rId6">
            <a:alphaModFix/>
          </a:blip>
          <a:stretch>
            <a:fillRect/>
          </a:stretch>
        </p:blipFill>
        <p:spPr>
          <a:xfrm>
            <a:off x="571434" y="2485585"/>
            <a:ext cx="1011036" cy="1011112"/>
          </a:xfrm>
          <a:prstGeom prst="rect">
            <a:avLst/>
          </a:prstGeom>
          <a:noFill/>
          <a:ln>
            <a:noFill/>
          </a:ln>
        </p:spPr>
      </p:pic>
      <p:pic>
        <p:nvPicPr>
          <p:cNvPr id="231" name="Google Shape;231;p41"/>
          <p:cNvPicPr preferRelativeResize="0"/>
          <p:nvPr/>
        </p:nvPicPr>
        <p:blipFill>
          <a:blip r:embed="rId7">
            <a:alphaModFix/>
          </a:blip>
          <a:stretch>
            <a:fillRect/>
          </a:stretch>
        </p:blipFill>
        <p:spPr>
          <a:xfrm>
            <a:off x="3556744" y="6453100"/>
            <a:ext cx="612175" cy="612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5" name="Shape 235"/>
        <p:cNvGrpSpPr/>
        <p:nvPr/>
      </p:nvGrpSpPr>
      <p:grpSpPr>
        <a:xfrm>
          <a:off x="0" y="0"/>
          <a:ext cx="0" cy="0"/>
          <a:chOff x="0" y="0"/>
          <a:chExt cx="0" cy="0"/>
        </a:xfrm>
      </p:grpSpPr>
      <p:sp>
        <p:nvSpPr>
          <p:cNvPr id="236" name="Google Shape;236;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(Exemplar)</a:t>
            </a:r>
            <a:endParaRPr sz="1500"/>
          </a:p>
        </p:txBody>
      </p:sp>
      <p:graphicFrame>
        <p:nvGraphicFramePr>
          <p:cNvPr id="237" name="Google Shape;237;p42"/>
          <p:cNvGraphicFramePr/>
          <p:nvPr/>
        </p:nvGraphicFramePr>
        <p:xfrm>
          <a:off x="472467" y="608802"/>
          <a:ext cx="3000000" cy="3000000"/>
        </p:xfrm>
        <a:graphic>
          <a:graphicData uri="http://schemas.openxmlformats.org/drawingml/2006/table">
            <a:tbl>
              <a:tblPr>
                <a:noFill/>
                <a:tableStyleId>{5A508483-0852-48D8-A21C-CB829F593ED0}</a:tableStyleId>
              </a:tblPr>
              <a:tblGrid>
                <a:gridCol w="2078050"/>
                <a:gridCol w="2475875"/>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Likely Ethiopian Christians who would find value in the religious and royal lineage it describes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King Solomon, common people, non-Christians</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14th century, translated by E.A. Wallis Budge in 1932</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Solomonic dynasty had seized power; increased connections between continents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legitimize the Solomonic dynasty’s rule by claiming divine ancestry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“His whole body... resembled those of King SOLOMON his father…” emphasizes that Menelik resembled Solomon, reinforcing the bloodline claim.</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holds a strong belief in divine monarchy and religious destiny, seeing Ethiopian rulers as directly descended from biblical figures.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Not much is included about the original author, but they likely had a close tie to the monarchy and the church, which would influence them to present a view that supported the dynasty’s divine right to rule.</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provided ideological legitimacy for centuries of Ethiopian monarchy.</a:t>
                      </a:r>
                      <a:br>
                        <a:rPr b="1" lang="en" sz="1000">
                          <a:solidFill>
                            <a:srgbClr val="E95C3D"/>
                          </a:solidFill>
                          <a:latin typeface="Inter"/>
                          <a:ea typeface="Inter"/>
                          <a:cs typeface="Inter"/>
                          <a:sym typeface="Inter"/>
                        </a:rPr>
                      </a:b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reflects how religious texts were used to shape national identity and justify political authority.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 will go and look upon the face of my father, and I will come back here by the Will of God, the Lord of ISRAEL.”</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quote reinforces the idea that Menelik sees his journey and rule as divinely ordained, connecting Ethiopian kingship to biblical prophecy.</a:t>
                      </a:r>
                      <a:endParaRPr b="1" sz="9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38" name="Google Shape;238;p42"/>
          <p:cNvGraphicFramePr/>
          <p:nvPr/>
        </p:nvGraphicFramePr>
        <p:xfrm>
          <a:off x="561691" y="4564842"/>
          <a:ext cx="3000000" cy="3000000"/>
        </p:xfrm>
        <a:graphic>
          <a:graphicData uri="http://schemas.openxmlformats.org/drawingml/2006/table">
            <a:tbl>
              <a:tblPr>
                <a:noFill/>
                <a:tableStyleId>{5A508483-0852-48D8-A21C-CB829F593ED0}</a:tableStyleId>
              </a:tblPr>
              <a:tblGrid>
                <a:gridCol w="1839725"/>
              </a:tblGrid>
              <a:tr h="630950">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Tarried</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Obeisance</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30950">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Gait</a:t>
                      </a:r>
                      <a:endParaRPr sz="800">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39" name="Google Shape;239;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0" name="Google Shape;240;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1" name="Google Shape;241;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5" name="Shape 245"/>
        <p:cNvGrpSpPr/>
        <p:nvPr/>
      </p:nvGrpSpPr>
      <p:grpSpPr>
        <a:xfrm>
          <a:off x="0" y="0"/>
          <a:ext cx="0" cy="0"/>
          <a:chOff x="0" y="0"/>
          <a:chExt cx="0" cy="0"/>
        </a:xfrm>
      </p:grpSpPr>
      <p:sp>
        <p:nvSpPr>
          <p:cNvPr id="246" name="Google Shape;246;p43"/>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247" name="Google Shape;247;p43"/>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Predictions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Solomonic Dynasty (Causation)</a:t>
            </a:r>
            <a:endParaRPr sz="2500">
              <a:solidFill>
                <a:schemeClr val="dk1"/>
              </a:solidFill>
              <a:latin typeface="Plus Jakarta Sans Medium"/>
              <a:ea typeface="Plus Jakarta Sans Medium"/>
              <a:cs typeface="Plus Jakarta Sans Medium"/>
              <a:sym typeface="Plus Jakarta Sans Medium"/>
            </a:endParaRPr>
          </a:p>
        </p:txBody>
      </p:sp>
      <p:pic>
        <p:nvPicPr>
          <p:cNvPr id="248" name="Google Shape;248;p4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49" name="Google Shape;249;p43"/>
          <p:cNvSpPr txBox="1"/>
          <p:nvPr/>
        </p:nvSpPr>
        <p:spPr>
          <a:xfrm>
            <a:off x="340550" y="1254625"/>
            <a:ext cx="7097700" cy="1708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suppositions and inferences. This can be really useful to help us think more critically. However, we must remember that predictions are not the same as facts.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better understand the complex factors impacting the past.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you background knowledge and the information gained in this lesson, you will make predictions about which factor contributed most significantly to the long reign of the Solomonic dynasty. Label each cause. If possible, rank the secondary causes in order of importance (most important on top). Provide a rationale statement to describe why you ranked the causes in this order.</a:t>
            </a:r>
            <a:endParaRPr sz="1100">
              <a:solidFill>
                <a:schemeClr val="dk1"/>
              </a:solidFill>
              <a:latin typeface="Halant"/>
              <a:ea typeface="Halant"/>
              <a:cs typeface="Halant"/>
              <a:sym typeface="Halant"/>
            </a:endParaRPr>
          </a:p>
        </p:txBody>
      </p:sp>
      <p:sp>
        <p:nvSpPr>
          <p:cNvPr id="250" name="Google Shape;250;p43"/>
          <p:cNvSpPr txBox="1"/>
          <p:nvPr/>
        </p:nvSpPr>
        <p:spPr>
          <a:xfrm>
            <a:off x="453700" y="4292400"/>
            <a:ext cx="1816800" cy="47901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Rationale:</a:t>
            </a:r>
            <a:r>
              <a:rPr b="1" lang="en" sz="1200">
                <a:solidFill>
                  <a:schemeClr val="accent1"/>
                </a:solidFill>
                <a:latin typeface="Inter"/>
                <a:ea typeface="Inter"/>
                <a:cs typeface="Inter"/>
                <a:sym typeface="Inter"/>
              </a:rPr>
              <a:t> The Solomonic Dynasty likely maintained power largely due to its strong political structure, including centralized rule and military strength. They may have reinforced their authority through control over regional leaders that would have helped unify diverse populations under one government.</a:t>
            </a:r>
            <a:endParaRPr b="1" sz="1200">
              <a:solidFill>
                <a:schemeClr val="accent1"/>
              </a:solidFill>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51" name="Google Shape;251;p43"/>
          <p:cNvSpPr txBox="1"/>
          <p:nvPr/>
        </p:nvSpPr>
        <p:spPr>
          <a:xfrm>
            <a:off x="5580575" y="50183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Reign of the Solomonic Dynasty</a:t>
            </a:r>
            <a:endParaRPr b="1" sz="20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(13th Century-1974)</a:t>
            </a:r>
            <a:endParaRPr b="1" sz="12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52" name="Google Shape;252;p43"/>
          <p:cNvSpPr txBox="1"/>
          <p:nvPr/>
        </p:nvSpPr>
        <p:spPr>
          <a:xfrm>
            <a:off x="2926100" y="64386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 </a:t>
            </a:r>
            <a:r>
              <a:rPr b="1" lang="en" sz="1200">
                <a:solidFill>
                  <a:srgbClr val="E95C3D"/>
                </a:solidFill>
                <a:latin typeface="Inter"/>
                <a:ea typeface="Inter"/>
                <a:cs typeface="Inter"/>
                <a:sym typeface="Inter"/>
              </a:rPr>
              <a:t>The dynasty benefited from trade along the Red Sea and internal taxation, which helped fund military campaigns and royal projects.</a:t>
            </a:r>
            <a:endParaRPr b="1" sz="1200">
              <a:solidFill>
                <a:srgbClr val="E95C3D"/>
              </a:solidFill>
            </a:endParaRPr>
          </a:p>
        </p:txBody>
      </p:sp>
      <p:sp>
        <p:nvSpPr>
          <p:cNvPr id="253" name="Google Shape;253;p43"/>
          <p:cNvSpPr txBox="1"/>
          <p:nvPr/>
        </p:nvSpPr>
        <p:spPr>
          <a:xfrm>
            <a:off x="2839900" y="28559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54" name="Google Shape;254;p43"/>
          <p:cNvCxnSpPr/>
          <p:nvPr/>
        </p:nvCxnSpPr>
        <p:spPr>
          <a:xfrm flipH="1" rot="10800000">
            <a:off x="2411191" y="63438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55" name="Google Shape;255;p43"/>
          <p:cNvCxnSpPr>
            <a:stCxn id="256" idx="3"/>
          </p:cNvCxnSpPr>
          <p:nvPr/>
        </p:nvCxnSpPr>
        <p:spPr>
          <a:xfrm>
            <a:off x="4672400" y="4941150"/>
            <a:ext cx="778800" cy="554700"/>
          </a:xfrm>
          <a:prstGeom prst="straightConnector1">
            <a:avLst/>
          </a:prstGeom>
          <a:noFill/>
          <a:ln cap="flat" cmpd="sng" w="9525">
            <a:solidFill>
              <a:srgbClr val="595959"/>
            </a:solidFill>
            <a:prstDash val="solid"/>
            <a:round/>
            <a:headEnd len="med" w="med" type="none"/>
            <a:tailEnd len="med" w="med" type="triangle"/>
          </a:ln>
        </p:spPr>
      </p:cxnSp>
      <p:cxnSp>
        <p:nvCxnSpPr>
          <p:cNvPr id="257" name="Google Shape;257;p43"/>
          <p:cNvCxnSpPr>
            <a:stCxn id="252" idx="3"/>
          </p:cNvCxnSpPr>
          <p:nvPr/>
        </p:nvCxnSpPr>
        <p:spPr>
          <a:xfrm flipH="1" rot="10800000">
            <a:off x="4672400" y="683475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58" name="Google Shape;258;p43"/>
          <p:cNvSpPr txBox="1"/>
          <p:nvPr/>
        </p:nvSpPr>
        <p:spPr>
          <a:xfrm>
            <a:off x="5059400" y="3491900"/>
            <a:ext cx="2335500" cy="1056300"/>
          </a:xfrm>
          <a:prstGeom prst="rect">
            <a:avLst/>
          </a:prstGeom>
          <a:noFill/>
          <a:ln cap="flat" cmpd="sng" w="9525">
            <a:solidFill>
              <a:srgbClr val="E95C3D"/>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Three Causes:</a:t>
            </a:r>
            <a:endParaRPr b="1"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Political Power</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Economic Control</a:t>
            </a:r>
            <a:endParaRPr sz="1200">
              <a:latin typeface="Plus Jakarta Sans"/>
              <a:ea typeface="Plus Jakarta Sans"/>
              <a:cs typeface="Plus Jakarta Sans"/>
              <a:sym typeface="Plus Jakarta Sans"/>
            </a:endParaRPr>
          </a:p>
          <a:p>
            <a:pPr indent="-304800" lvl="0" marL="457200" rtl="0" algn="l">
              <a:spcBef>
                <a:spcPts val="0"/>
              </a:spcBef>
              <a:spcAft>
                <a:spcPts val="0"/>
              </a:spcAft>
              <a:buSzPts val="1200"/>
              <a:buFont typeface="Plus Jakarta Sans"/>
              <a:buChar char="-"/>
            </a:pPr>
            <a:r>
              <a:rPr lang="en" sz="1200">
                <a:latin typeface="Plus Jakarta Sans"/>
                <a:ea typeface="Plus Jakarta Sans"/>
                <a:cs typeface="Plus Jakarta Sans"/>
                <a:sym typeface="Plus Jakarta Sans"/>
              </a:rPr>
              <a:t>Religious Influence</a:t>
            </a:r>
            <a:endParaRPr sz="1200">
              <a:latin typeface="Plus Jakarta Sans"/>
              <a:ea typeface="Plus Jakarta Sans"/>
              <a:cs typeface="Plus Jakarta Sans"/>
              <a:sym typeface="Plus Jakarta Sans"/>
            </a:endParaRPr>
          </a:p>
        </p:txBody>
      </p:sp>
      <p:pic>
        <p:nvPicPr>
          <p:cNvPr id="259" name="Google Shape;259;p43"/>
          <p:cNvPicPr preferRelativeResize="0"/>
          <p:nvPr/>
        </p:nvPicPr>
        <p:blipFill>
          <a:blip r:embed="rId4">
            <a:alphaModFix/>
          </a:blip>
          <a:stretch>
            <a:fillRect/>
          </a:stretch>
        </p:blipFill>
        <p:spPr>
          <a:xfrm>
            <a:off x="897400" y="2993712"/>
            <a:ext cx="929400" cy="929400"/>
          </a:xfrm>
          <a:prstGeom prst="rect">
            <a:avLst/>
          </a:prstGeom>
          <a:noFill/>
          <a:ln>
            <a:noFill/>
          </a:ln>
        </p:spPr>
      </p:pic>
      <p:sp>
        <p:nvSpPr>
          <p:cNvPr id="260" name="Google Shape;260;p43"/>
          <p:cNvSpPr txBox="1"/>
          <p:nvPr/>
        </p:nvSpPr>
        <p:spPr>
          <a:xfrm>
            <a:off x="392800" y="3808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61" name="Google Shape;261;p43"/>
          <p:cNvSpPr txBox="1"/>
          <p:nvPr/>
        </p:nvSpPr>
        <p:spPr>
          <a:xfrm>
            <a:off x="564825" y="44298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500">
                <a:solidFill>
                  <a:schemeClr val="accent1"/>
                </a:solidFill>
                <a:latin typeface="Inter"/>
                <a:ea typeface="Inter"/>
                <a:cs typeface="Inter"/>
                <a:sym typeface="Inter"/>
              </a:rPr>
              <a:t>Political Power</a:t>
            </a:r>
            <a:endParaRPr b="1" sz="1500">
              <a:solidFill>
                <a:schemeClr val="accent1"/>
              </a:solidFill>
              <a:latin typeface="Inter"/>
              <a:ea typeface="Inter"/>
              <a:cs typeface="Inter"/>
              <a:sym typeface="Inter"/>
            </a:endParaRPr>
          </a:p>
        </p:txBody>
      </p:sp>
      <p:sp>
        <p:nvSpPr>
          <p:cNvPr id="262" name="Google Shape;262;p43"/>
          <p:cNvSpPr txBox="1"/>
          <p:nvPr/>
        </p:nvSpPr>
        <p:spPr>
          <a:xfrm>
            <a:off x="3001902" y="65072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chemeClr val="accent1"/>
                </a:solidFill>
                <a:latin typeface="Inter"/>
                <a:ea typeface="Inter"/>
                <a:cs typeface="Inter"/>
                <a:sym typeface="Inter"/>
              </a:rPr>
              <a:t>Economic Control</a:t>
            </a:r>
            <a:endParaRPr b="1" sz="1500">
              <a:solidFill>
                <a:schemeClr val="accent1"/>
              </a:solidFill>
              <a:latin typeface="Inter"/>
              <a:ea typeface="Inter"/>
              <a:cs typeface="Inter"/>
              <a:sym typeface="Inter"/>
            </a:endParaRPr>
          </a:p>
        </p:txBody>
      </p:sp>
      <p:sp>
        <p:nvSpPr>
          <p:cNvPr id="256" name="Google Shape;256;p43"/>
          <p:cNvSpPr txBox="1"/>
          <p:nvPr/>
        </p:nvSpPr>
        <p:spPr>
          <a:xfrm>
            <a:off x="2926100" y="3619200"/>
            <a:ext cx="1746300" cy="26439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Rationale: </a:t>
            </a:r>
            <a:r>
              <a:rPr b="1" lang="en" sz="1200">
                <a:solidFill>
                  <a:schemeClr val="accent1"/>
                </a:solidFill>
                <a:latin typeface="Inter"/>
                <a:ea typeface="Inter"/>
                <a:cs typeface="Inter"/>
                <a:sym typeface="Inter"/>
              </a:rPr>
              <a:t>Religion legitimized their rule. The Ethiopian Orthodox Church was linked with the monarchy, and religious texts reinforced the divine right to rule.</a:t>
            </a:r>
            <a:endParaRPr b="1" sz="1200">
              <a:solidFill>
                <a:schemeClr val="accent1"/>
              </a:solidFill>
              <a:latin typeface="Inter"/>
              <a:ea typeface="Inter"/>
              <a:cs typeface="Inter"/>
              <a:sym typeface="Inter"/>
            </a:endParaRPr>
          </a:p>
        </p:txBody>
      </p:sp>
      <p:sp>
        <p:nvSpPr>
          <p:cNvPr id="263" name="Google Shape;263;p43"/>
          <p:cNvSpPr txBox="1"/>
          <p:nvPr/>
        </p:nvSpPr>
        <p:spPr>
          <a:xfrm>
            <a:off x="3001902" y="3687862"/>
            <a:ext cx="1614600" cy="7152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rgbClr val="E95C3D"/>
                </a:solidFill>
                <a:latin typeface="Inter"/>
                <a:ea typeface="Inter"/>
                <a:cs typeface="Inter"/>
                <a:sym typeface="Inter"/>
              </a:rPr>
              <a:t>Religious Influence</a:t>
            </a:r>
            <a:endParaRPr b="1" sz="15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