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083FB07-0959-41DA-AE51-6752D0F7F088}">
  <a:tblStyle styleId="{B083FB07-0959-41DA-AE51-6752D0F7F08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24549270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24549270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6024549270_0_2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6024549270_0_2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024549270_0_2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6024549270_0_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24549270_0_3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24549270_0_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Solomonic Dynasty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406220" y="1440476"/>
            <a:ext cx="6975900" cy="1117800"/>
          </a:xfrm>
          <a:prstGeom prst="rect">
            <a:avLst/>
          </a:prstGeom>
          <a:noFill/>
          <a:ln>
            <a:noFill/>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_________________________ which ruled Ethiopia from the 13th to the 20th century, traced its origins to the biblical King Solomon and the Queen of Sheba. Through a mix of military strength, economic control, and religious authority, the Solomonic rulers built lasting institutions. These developments helped Ethiopia remain one of the few African states to _______________________________________________________________________________________________.</a:t>
            </a:r>
            <a:endParaRPr b="1" sz="1200" u="sng">
              <a:solidFill>
                <a:schemeClr val="accent1"/>
              </a:solidFill>
              <a:latin typeface="Inter"/>
              <a:ea typeface="Inter"/>
              <a:cs typeface="Inter"/>
              <a:sym typeface="Inter"/>
            </a:endParaRPr>
          </a:p>
          <a:p>
            <a:pPr indent="0" lvl="0" marL="0" rtl="0" algn="l">
              <a:lnSpc>
                <a:spcPct val="100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104" name="Google Shape;104;p25"/>
          <p:cNvSpPr txBox="1"/>
          <p:nvPr/>
        </p:nvSpPr>
        <p:spPr>
          <a:xfrm>
            <a:off x="479550" y="3576400"/>
            <a:ext cx="20241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Political Power: </a:t>
            </a:r>
            <a:r>
              <a:rPr lang="en" sz="1200">
                <a:solidFill>
                  <a:schemeClr val="dk1"/>
                </a:solidFill>
                <a:latin typeface="Inter"/>
                <a:ea typeface="Inter"/>
                <a:cs typeface="Inter"/>
                <a:sym typeface="Inter"/>
              </a:rPr>
              <a:t>Solomonic rulers claimed descent from _______________ and used this to legitimize their rule. They expanded the empire through 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 and created a strong _________________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_______________________ to centralize power across diverse regions.</a:t>
            </a:r>
            <a:endParaRPr sz="1200">
              <a:solidFill>
                <a:schemeClr val="dk1"/>
              </a:solidFill>
              <a:latin typeface="Inter"/>
              <a:ea typeface="Inter"/>
              <a:cs typeface="Inter"/>
              <a:sym typeface="Inter"/>
            </a:endParaRPr>
          </a:p>
        </p:txBody>
      </p:sp>
      <p:sp>
        <p:nvSpPr>
          <p:cNvPr id="105" name="Google Shape;105;p2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06" name="Google Shape;106;p25"/>
          <p:cNvSpPr txBox="1"/>
          <p:nvPr/>
        </p:nvSpPr>
        <p:spPr>
          <a:xfrm>
            <a:off x="2750725" y="3118973"/>
            <a:ext cx="22242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Economic Control:</a:t>
            </a:r>
            <a:r>
              <a:rPr lang="en" sz="1200">
                <a:solidFill>
                  <a:schemeClr val="dk1"/>
                </a:solidFill>
                <a:latin typeface="Inter"/>
                <a:ea typeface="Inter"/>
                <a:cs typeface="Inter"/>
                <a:sym typeface="Inter"/>
              </a:rPr>
              <a:t> The dynasty established control over ____________ trade routes and taxed 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____________, which helped them finance military campaigns and maintain control over distant territories. Economic policies ensured resources were used to support the ____________________________.</a:t>
            </a:r>
            <a:endParaRPr sz="1200">
              <a:solidFill>
                <a:schemeClr val="dk1"/>
              </a:solidFill>
              <a:latin typeface="Inter"/>
              <a:ea typeface="Inter"/>
              <a:cs typeface="Inter"/>
              <a:sym typeface="Inter"/>
            </a:endParaRPr>
          </a:p>
        </p:txBody>
      </p:sp>
      <p:sp>
        <p:nvSpPr>
          <p:cNvPr id="107" name="Google Shape;107;p25"/>
          <p:cNvSpPr txBox="1"/>
          <p:nvPr/>
        </p:nvSpPr>
        <p:spPr>
          <a:xfrm>
            <a:off x="5222000" y="3576400"/>
            <a:ext cx="20241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Religious Influence:</a:t>
            </a:r>
            <a:r>
              <a:rPr lang="en" sz="1200">
                <a:solidFill>
                  <a:schemeClr val="dk1"/>
                </a:solidFill>
                <a:latin typeface="Inter"/>
                <a:ea typeface="Inter"/>
                <a:cs typeface="Inter"/>
                <a:sym typeface="Inter"/>
              </a:rPr>
              <a:t> The Solomonic kings promoted ____________ _____________ Christianity and built ________________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_______________________ to strengthen unity. Religious texts like the ______________ reinforced the legitimacy and created a shared cultural narrative.</a:t>
            </a:r>
            <a:endParaRPr sz="1200">
              <a:solidFill>
                <a:schemeClr val="dk1"/>
              </a:solidFill>
              <a:latin typeface="Inter"/>
              <a:ea typeface="Inter"/>
              <a:cs typeface="Inter"/>
              <a:sym typeface="Inter"/>
            </a:endParaRPr>
          </a:p>
        </p:txBody>
      </p:sp>
      <p:sp>
        <p:nvSpPr>
          <p:cNvPr id="108" name="Google Shape;108;p25"/>
          <p:cNvSpPr txBox="1"/>
          <p:nvPr/>
        </p:nvSpPr>
        <p:spPr>
          <a:xfrm>
            <a:off x="1826180" y="253237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Factors of Expansion &amp; Solidification</a:t>
            </a:r>
            <a:endParaRPr b="1" sz="1500">
              <a:solidFill>
                <a:schemeClr val="dk1"/>
              </a:solidFill>
              <a:latin typeface="Inter"/>
              <a:ea typeface="Inter"/>
              <a:cs typeface="Inter"/>
              <a:sym typeface="Inter"/>
            </a:endParaRPr>
          </a:p>
        </p:txBody>
      </p:sp>
      <p:sp>
        <p:nvSpPr>
          <p:cNvPr id="109" name="Google Shape;109;p25"/>
          <p:cNvSpPr txBox="1"/>
          <p:nvPr/>
        </p:nvSpPr>
        <p:spPr>
          <a:xfrm>
            <a:off x="1203638" y="6173446"/>
            <a:ext cx="1547100" cy="40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110" name="Google Shape;110;p25"/>
          <p:cNvSpPr txBox="1"/>
          <p:nvPr/>
        </p:nvSpPr>
        <p:spPr>
          <a:xfrm>
            <a:off x="406225" y="6713350"/>
            <a:ext cx="1625100" cy="253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Throughout its reign, the dynasty continued to promote Ethiopian Orthodox Christianity as a central part of _______________________________________.</a:t>
            </a:r>
            <a:endParaRPr sz="1200">
              <a:solidFill>
                <a:schemeClr val="dk1"/>
              </a:solidFill>
              <a:latin typeface="Inter"/>
              <a:ea typeface="Inter"/>
              <a:cs typeface="Inter"/>
              <a:sym typeface="Inter"/>
            </a:endParaRPr>
          </a:p>
        </p:txBody>
      </p:sp>
      <p:sp>
        <p:nvSpPr>
          <p:cNvPr id="111" name="Google Shape;111;p25"/>
          <p:cNvSpPr txBox="1"/>
          <p:nvPr/>
        </p:nvSpPr>
        <p:spPr>
          <a:xfrm>
            <a:off x="3993925" y="7134705"/>
            <a:ext cx="1839900" cy="2114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Over time, rulers adapted to changing threats, including foreign pressures and internal rebellions, by creating new _________  __________________ and adopting 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a:t>
            </a:r>
            <a:endParaRPr sz="1200">
              <a:solidFill>
                <a:schemeClr val="dk1"/>
              </a:solidFill>
              <a:latin typeface="Inter"/>
              <a:ea typeface="Inter"/>
              <a:cs typeface="Inter"/>
              <a:sym typeface="Inter"/>
            </a:endParaRPr>
          </a:p>
        </p:txBody>
      </p:sp>
      <p:sp>
        <p:nvSpPr>
          <p:cNvPr id="112" name="Google Shape;112;p25"/>
          <p:cNvSpPr txBox="1"/>
          <p:nvPr/>
        </p:nvSpPr>
        <p:spPr>
          <a:xfrm>
            <a:off x="5895175" y="6713275"/>
            <a:ext cx="1625100" cy="253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dynasty faced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a:t>
            </a:r>
            <a:r>
              <a:rPr lang="en" sz="1200">
                <a:solidFill>
                  <a:schemeClr val="dk1"/>
                </a:solidFill>
                <a:latin typeface="Inter"/>
                <a:ea typeface="Inter"/>
                <a:cs typeface="Inter"/>
                <a:sym typeface="Inter"/>
              </a:rPr>
              <a:t>, especially during the Zemene Mesafint ("Era of the Princes"), when regional lords gained power.</a:t>
            </a:r>
            <a:endParaRPr sz="1200">
              <a:solidFill>
                <a:schemeClr val="dk1"/>
              </a:solidFill>
              <a:latin typeface="Inter"/>
              <a:ea typeface="Inter"/>
              <a:cs typeface="Inter"/>
              <a:sym typeface="Inter"/>
            </a:endParaRPr>
          </a:p>
        </p:txBody>
      </p:sp>
      <p:sp>
        <p:nvSpPr>
          <p:cNvPr id="113" name="Google Shape;113;p25"/>
          <p:cNvSpPr txBox="1"/>
          <p:nvPr/>
        </p:nvSpPr>
        <p:spPr>
          <a:xfrm>
            <a:off x="2942875" y="5533480"/>
            <a:ext cx="1839900" cy="850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Impact of Solomonic Dynasty</a:t>
            </a:r>
            <a:endParaRPr b="1" sz="1500">
              <a:solidFill>
                <a:schemeClr val="dk1"/>
              </a:solidFill>
              <a:latin typeface="Inter"/>
              <a:ea typeface="Inter"/>
              <a:cs typeface="Inter"/>
              <a:sym typeface="Inter"/>
            </a:endParaRPr>
          </a:p>
        </p:txBody>
      </p:sp>
      <p:sp>
        <p:nvSpPr>
          <p:cNvPr id="114" name="Google Shape;114;p25"/>
          <p:cNvSpPr txBox="1"/>
          <p:nvPr/>
        </p:nvSpPr>
        <p:spPr>
          <a:xfrm>
            <a:off x="4974938" y="6194334"/>
            <a:ext cx="1547100" cy="40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115" name="Google Shape;115;p25"/>
          <p:cNvSpPr txBox="1"/>
          <p:nvPr/>
        </p:nvSpPr>
        <p:spPr>
          <a:xfrm>
            <a:off x="2092675" y="7134700"/>
            <a:ext cx="1839900" cy="2114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It maintained a strong integration of ________</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______________ through religious advisors and the church’s influence on daily life and education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16" name="Google Shape;116;p25" title="Context@2x transparent.png"/>
          <p:cNvPicPr preferRelativeResize="0"/>
          <p:nvPr/>
        </p:nvPicPr>
        <p:blipFill>
          <a:blip r:embed="rId4">
            <a:alphaModFix/>
          </a:blip>
          <a:stretch>
            <a:fillRect/>
          </a:stretch>
        </p:blipFill>
        <p:spPr>
          <a:xfrm>
            <a:off x="6162956" y="2470313"/>
            <a:ext cx="1041753" cy="1041752"/>
          </a:xfrm>
          <a:prstGeom prst="rect">
            <a:avLst/>
          </a:prstGeom>
          <a:noFill/>
          <a:ln>
            <a:noFill/>
          </a:ln>
        </p:spPr>
      </p:pic>
      <p:pic>
        <p:nvPicPr>
          <p:cNvPr id="117" name="Google Shape;117;p25"/>
          <p:cNvPicPr preferRelativeResize="0"/>
          <p:nvPr/>
        </p:nvPicPr>
        <p:blipFill>
          <a:blip r:embed="rId5">
            <a:alphaModFix/>
          </a:blip>
          <a:stretch>
            <a:fillRect/>
          </a:stretch>
        </p:blipFill>
        <p:spPr>
          <a:xfrm>
            <a:off x="216272" y="110272"/>
            <a:ext cx="1041739" cy="431978"/>
          </a:xfrm>
          <a:prstGeom prst="rect">
            <a:avLst/>
          </a:prstGeom>
          <a:noFill/>
          <a:ln>
            <a:noFill/>
          </a:ln>
        </p:spPr>
      </p:pic>
      <p:pic>
        <p:nvPicPr>
          <p:cNvPr id="118" name="Google Shape;118;p25" title="Causation@2x transparent.png"/>
          <p:cNvPicPr preferRelativeResize="0"/>
          <p:nvPr/>
        </p:nvPicPr>
        <p:blipFill>
          <a:blip r:embed="rId6">
            <a:alphaModFix/>
          </a:blip>
          <a:stretch>
            <a:fillRect/>
          </a:stretch>
        </p:blipFill>
        <p:spPr>
          <a:xfrm>
            <a:off x="571434" y="2485585"/>
            <a:ext cx="1011036" cy="1011112"/>
          </a:xfrm>
          <a:prstGeom prst="rect">
            <a:avLst/>
          </a:prstGeom>
          <a:noFill/>
          <a:ln>
            <a:noFill/>
          </a:ln>
        </p:spPr>
      </p:pic>
      <p:pic>
        <p:nvPicPr>
          <p:cNvPr id="119" name="Google Shape;119;p25"/>
          <p:cNvPicPr preferRelativeResize="0"/>
          <p:nvPr/>
        </p:nvPicPr>
        <p:blipFill>
          <a:blip r:embed="rId7">
            <a:alphaModFix/>
          </a:blip>
          <a:stretch>
            <a:fillRect/>
          </a:stretch>
        </p:blipFill>
        <p:spPr>
          <a:xfrm>
            <a:off x="3556744" y="6453100"/>
            <a:ext cx="612175" cy="612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graphicFrame>
        <p:nvGraphicFramePr>
          <p:cNvPr id="124" name="Google Shape;124;p26"/>
          <p:cNvGraphicFramePr/>
          <p:nvPr/>
        </p:nvGraphicFramePr>
        <p:xfrm>
          <a:off x="468855" y="1110952"/>
          <a:ext cx="3000000" cy="3000000"/>
        </p:xfrm>
        <a:graphic>
          <a:graphicData uri="http://schemas.openxmlformats.org/drawingml/2006/table">
            <a:tbl>
              <a:tblPr>
                <a:noFill/>
                <a:tableStyleId>{B083FB07-0959-41DA-AE51-6752D0F7F088}</a:tableStyleId>
              </a:tblPr>
              <a:tblGrid>
                <a:gridCol w="3709900"/>
                <a:gridCol w="3124425"/>
              </a:tblGrid>
              <a:tr h="790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Kebra Nagast</a:t>
                      </a:r>
                      <a:r>
                        <a:rPr lang="en" sz="1200">
                          <a:latin typeface="Halant"/>
                          <a:ea typeface="Halant"/>
                          <a:cs typeface="Halant"/>
                          <a:sym typeface="Halant"/>
                        </a:rPr>
                        <a:t>, translated by E.A. Wallis Budge, 1932.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The </a:t>
                      </a:r>
                      <a:r>
                        <a:rPr i="1" lang="en" sz="1000">
                          <a:solidFill>
                            <a:schemeClr val="dk1"/>
                          </a:solidFill>
                          <a:latin typeface="Inter"/>
                          <a:ea typeface="Inter"/>
                          <a:cs typeface="Inter"/>
                          <a:sym typeface="Inter"/>
                        </a:rPr>
                        <a:t>Kebra Nagast</a:t>
                      </a:r>
                      <a:r>
                        <a:rPr lang="en" sz="1000">
                          <a:solidFill>
                            <a:schemeClr val="dk1"/>
                          </a:solidFill>
                          <a:latin typeface="Inter"/>
                          <a:ea typeface="Inter"/>
                          <a:cs typeface="Inter"/>
                          <a:sym typeface="Inter"/>
                        </a:rPr>
                        <a:t>, a 14th-century Ethiopian epic written in Ge’ez, traces the Solomonic </a:t>
                      </a:r>
                      <a:r>
                        <a:rPr lang="en" sz="1000">
                          <a:solidFill>
                            <a:schemeClr val="dk1"/>
                          </a:solidFill>
                          <a:latin typeface="Inter"/>
                          <a:ea typeface="Inter"/>
                          <a:cs typeface="Inter"/>
                          <a:sym typeface="Inter"/>
                        </a:rPr>
                        <a:t>dynasty</a:t>
                      </a:r>
                      <a:r>
                        <a:rPr lang="en" sz="1000">
                          <a:solidFill>
                            <a:schemeClr val="dk1"/>
                          </a:solidFill>
                          <a:latin typeface="Inter"/>
                          <a:ea typeface="Inter"/>
                          <a:cs typeface="Inter"/>
                          <a:sym typeface="Inter"/>
                        </a:rPr>
                        <a:t> origins to King Solomon and the Queen of Sheba. While modern scholars view it as a political myth crafted to legitimize 13th-century rule, many Ethiopian Christians still regard it as historically true.</a:t>
                      </a:r>
                      <a:endParaRPr sz="10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41990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the Queen departed and came into the country of BÂLÂ ZADÎSÂRĔYÂ nine months and five days after she had separated from King SOLOMON. And the pains of childbirth laid hold upon her, and she brought forth a man child, and she gave it to the nurse with great pride and delight. And she tarried until the days of her purification were ended, and then she came to her own country with great pomp and ceremony. And her officers who had remained there brought gifts to their mistress, and made obeisance to her, and did homage to her, and all the borders of the country rejoiced at her coming. Those who were nobles among them she arrayed in splendid apparel, and to some she gave gold and silver, and hyacinth and purple robes; and she gave them all manner of things that could be desired. And she ordered her kingdom aright, and none disobeyed her command; for she loved wisdom and God strengthened her kingdom.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the child grew and she called his name BAYNA-LEḤKEM [Menelik]. And the child reached the age of twelve years, and he asked his friends among the boys who were being educated with him, and said unto them, "Who is my father?" And they said unto him, "SOLOMON the King." And he went to the Queen his mother, and said unto her, "O Queen, make me to know who is my father." And the Queen spoke unto him angrily, wishing to frighten him so that he might not desire to go [to his father] saying, "Why do you ask me about thy father? I am thy father and thy mother; seek not to know any more." And the boy went forth from her presence, and sat down. And a second time, and a third time he asked her, and he importuned her to tell him. One day, however, she told him, saying, "His country is far away, and the road thither is very difficult; would you not rather be here?" And the youth BAYNA-LEḤKEM was handsome, and his whole body and his members, and the bearing of his shoulders resembled those of King SOLOMON his father, and his eyes, and his legs, and his whole gait resembled those of SOLOMON the King. And when he was two and twenty years old he was skilled in the whole art of war and of horsemanship, and in the hunting and trapping of wild beasts, and in everything that young men are wont to learn. And he said unto the Queen, "I will go and look upon the face of my father, and I will come back here by the Will of God, the Lord of ISRAEL.</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sp>
        <p:nvSpPr>
          <p:cNvPr id="125" name="Google Shape;125;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Kebra Nagast</a:t>
            </a:r>
            <a:endParaRPr sz="2500">
              <a:solidFill>
                <a:schemeClr val="dk1"/>
              </a:solidFill>
              <a:latin typeface="Plus Jakarta Sans"/>
              <a:ea typeface="Plus Jakarta Sans"/>
              <a:cs typeface="Plus Jakarta Sans"/>
              <a:sym typeface="Plus Jakarta Sans"/>
            </a:endParaRPr>
          </a:p>
        </p:txBody>
      </p:sp>
      <p:pic>
        <p:nvPicPr>
          <p:cNvPr id="126" name="Google Shape;126;p26"/>
          <p:cNvPicPr preferRelativeResize="0"/>
          <p:nvPr/>
        </p:nvPicPr>
        <p:blipFill>
          <a:blip r:embed="rId3">
            <a:alphaModFix/>
          </a:blip>
          <a:stretch>
            <a:fillRect/>
          </a:stretch>
        </p:blipFill>
        <p:spPr>
          <a:xfrm>
            <a:off x="216272" y="230997"/>
            <a:ext cx="1041739" cy="431978"/>
          </a:xfrm>
          <a:prstGeom prst="rect">
            <a:avLst/>
          </a:prstGeom>
          <a:noFill/>
          <a:ln>
            <a:noFill/>
          </a:ln>
        </p:spPr>
      </p:pic>
      <p:sp>
        <p:nvSpPr>
          <p:cNvPr id="127" name="Google Shape;127;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8" name="Google Shape;128;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29" name="Google Shape;12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35" name="Google Shape;135;p27"/>
          <p:cNvGraphicFramePr/>
          <p:nvPr/>
        </p:nvGraphicFramePr>
        <p:xfrm>
          <a:off x="472467" y="913602"/>
          <a:ext cx="3000000" cy="3000000"/>
        </p:xfrm>
        <a:graphic>
          <a:graphicData uri="http://schemas.openxmlformats.org/drawingml/2006/table">
            <a:tbl>
              <a:tblPr>
                <a:noFill/>
                <a:tableStyleId>{B083FB07-0959-41DA-AE51-6752D0F7F088}</a:tableStyleId>
              </a:tblPr>
              <a:tblGrid>
                <a:gridCol w="2078050"/>
                <a:gridCol w="2475875"/>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36" name="Google Shape;136;p27"/>
          <p:cNvGraphicFramePr/>
          <p:nvPr/>
        </p:nvGraphicFramePr>
        <p:xfrm>
          <a:off x="561691" y="4869642"/>
          <a:ext cx="3000000" cy="3000000"/>
        </p:xfrm>
        <a:graphic>
          <a:graphicData uri="http://schemas.openxmlformats.org/drawingml/2006/table">
            <a:tbl>
              <a:tblPr>
                <a:noFill/>
                <a:tableStyleId>{B083FB07-0959-41DA-AE51-6752D0F7F088}</a:tableStyleId>
              </a:tblPr>
              <a:tblGrid>
                <a:gridCol w="1839725"/>
              </a:tblGrid>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37" name="Google Shape;13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8"/>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sp>
        <p:nvSpPr>
          <p:cNvPr id="145" name="Google Shape;145;p28"/>
          <p:cNvSpPr txBox="1"/>
          <p:nvPr/>
        </p:nvSpPr>
        <p:spPr>
          <a:xfrm>
            <a:off x="0" y="0"/>
            <a:ext cx="7772400" cy="1220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Predictions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Solomonic Dynasty</a:t>
            </a:r>
            <a:endParaRPr sz="2500">
              <a:solidFill>
                <a:schemeClr val="dk1"/>
              </a:solidFill>
              <a:latin typeface="Plus Jakarta Sans Medium"/>
              <a:ea typeface="Plus Jakarta Sans Medium"/>
              <a:cs typeface="Plus Jakarta Sans Medium"/>
              <a:sym typeface="Plus Jakarta Sans Medium"/>
            </a:endParaRPr>
          </a:p>
        </p:txBody>
      </p:sp>
      <p:pic>
        <p:nvPicPr>
          <p:cNvPr id="146" name="Google Shape;146;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7" name="Google Shape;147;p28"/>
          <p:cNvSpPr txBox="1"/>
          <p:nvPr/>
        </p:nvSpPr>
        <p:spPr>
          <a:xfrm>
            <a:off x="340550" y="1254625"/>
            <a:ext cx="7097700" cy="1708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Predictions: </a:t>
            </a:r>
            <a:r>
              <a:rPr lang="en" sz="1100">
                <a:solidFill>
                  <a:schemeClr val="dk1"/>
                </a:solidFill>
                <a:latin typeface="Halant"/>
                <a:ea typeface="Halant"/>
                <a:cs typeface="Halant"/>
                <a:sym typeface="Halant"/>
              </a:rPr>
              <a:t>When we make predictions in history, we're not guessing—we're using evidence to make an informed suppositions and inferences. This can be really useful to help us think more critically. However, we must remember that predictions are not the same as facts. Base your prediction on what you </a:t>
            </a:r>
            <a:r>
              <a:rPr i="1" lang="en" sz="1100">
                <a:solidFill>
                  <a:schemeClr val="dk1"/>
                </a:solidFill>
                <a:latin typeface="Halant"/>
                <a:ea typeface="Halant"/>
                <a:cs typeface="Halant"/>
                <a:sym typeface="Halant"/>
              </a:rPr>
              <a:t>do</a:t>
            </a:r>
            <a:r>
              <a:rPr lang="en" sz="1100">
                <a:solidFill>
                  <a:schemeClr val="dk1"/>
                </a:solidFill>
                <a:latin typeface="Halant"/>
                <a:ea typeface="Halant"/>
                <a:cs typeface="Halant"/>
                <a:sym typeface="Halant"/>
              </a:rPr>
              <a:t> know and can logically infer. When used carefully, predictions help us better understand the complex factors impacting the past.</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Using you background knowledge and the information gained in this lesson, you will make predictions about which factor contributed most significantly to the long reign of the Solomonic dy</a:t>
            </a:r>
            <a:r>
              <a:rPr lang="en" sz="1100">
                <a:solidFill>
                  <a:schemeClr val="dk1"/>
                </a:solidFill>
                <a:latin typeface="Halant"/>
                <a:ea typeface="Halant"/>
                <a:cs typeface="Halant"/>
                <a:sym typeface="Halant"/>
              </a:rPr>
              <a:t>nasty. </a:t>
            </a:r>
            <a:r>
              <a:rPr lang="en" sz="1100">
                <a:solidFill>
                  <a:schemeClr val="dk1"/>
                </a:solidFill>
                <a:latin typeface="Halant"/>
                <a:ea typeface="Halant"/>
                <a:cs typeface="Halant"/>
                <a:sym typeface="Halant"/>
              </a:rPr>
              <a:t>Label each cause. If possible, rank the secondary causes in order of importance (most important on top). Provide a rationale statement to describe why you ranked the causes in this order.</a:t>
            </a:r>
            <a:endParaRPr sz="1100">
              <a:solidFill>
                <a:schemeClr val="dk1"/>
              </a:solidFill>
              <a:latin typeface="Halant"/>
              <a:ea typeface="Halant"/>
              <a:cs typeface="Halant"/>
              <a:sym typeface="Halant"/>
            </a:endParaRPr>
          </a:p>
        </p:txBody>
      </p:sp>
      <p:sp>
        <p:nvSpPr>
          <p:cNvPr id="148" name="Google Shape;148;p28"/>
          <p:cNvSpPr txBox="1"/>
          <p:nvPr/>
        </p:nvSpPr>
        <p:spPr>
          <a:xfrm>
            <a:off x="453700" y="4292400"/>
            <a:ext cx="1816800" cy="47901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49" name="Google Shape;149;p28"/>
          <p:cNvSpPr txBox="1"/>
          <p:nvPr/>
        </p:nvSpPr>
        <p:spPr>
          <a:xfrm>
            <a:off x="5580575" y="50183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Reign of the Solomonic Dynasty</a:t>
            </a:r>
            <a:endParaRPr b="1" sz="20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(13th Century-1974)</a:t>
            </a:r>
            <a:endParaRPr b="1" sz="12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50" name="Google Shape;150;p28"/>
          <p:cNvSpPr txBox="1"/>
          <p:nvPr/>
        </p:nvSpPr>
        <p:spPr>
          <a:xfrm>
            <a:off x="2926100" y="6438600"/>
            <a:ext cx="1746300" cy="26439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Rationale:</a:t>
            </a:r>
            <a:endParaRPr sz="1200"/>
          </a:p>
        </p:txBody>
      </p:sp>
      <p:sp>
        <p:nvSpPr>
          <p:cNvPr id="151" name="Google Shape;151;p28"/>
          <p:cNvSpPr txBox="1"/>
          <p:nvPr/>
        </p:nvSpPr>
        <p:spPr>
          <a:xfrm>
            <a:off x="2839900" y="28559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52" name="Google Shape;152;p28"/>
          <p:cNvCxnSpPr/>
          <p:nvPr/>
        </p:nvCxnSpPr>
        <p:spPr>
          <a:xfrm flipH="1" rot="10800000">
            <a:off x="2411191" y="63438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53" name="Google Shape;153;p28"/>
          <p:cNvCxnSpPr>
            <a:stCxn id="154" idx="3"/>
          </p:cNvCxnSpPr>
          <p:nvPr/>
        </p:nvCxnSpPr>
        <p:spPr>
          <a:xfrm>
            <a:off x="4672400" y="4941150"/>
            <a:ext cx="778800" cy="554700"/>
          </a:xfrm>
          <a:prstGeom prst="straightConnector1">
            <a:avLst/>
          </a:prstGeom>
          <a:noFill/>
          <a:ln cap="flat" cmpd="sng" w="9525">
            <a:solidFill>
              <a:srgbClr val="595959"/>
            </a:solidFill>
            <a:prstDash val="solid"/>
            <a:round/>
            <a:headEnd len="med" w="med" type="none"/>
            <a:tailEnd len="med" w="med" type="triangle"/>
          </a:ln>
        </p:spPr>
      </p:cxnSp>
      <p:cxnSp>
        <p:nvCxnSpPr>
          <p:cNvPr id="155" name="Google Shape;155;p28"/>
          <p:cNvCxnSpPr>
            <a:stCxn id="150" idx="3"/>
          </p:cNvCxnSpPr>
          <p:nvPr/>
        </p:nvCxnSpPr>
        <p:spPr>
          <a:xfrm flipH="1" rot="10800000">
            <a:off x="4672400" y="683475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56" name="Google Shape;156;p28"/>
          <p:cNvSpPr txBox="1"/>
          <p:nvPr/>
        </p:nvSpPr>
        <p:spPr>
          <a:xfrm>
            <a:off x="5059400" y="3491900"/>
            <a:ext cx="2335500" cy="1056300"/>
          </a:xfrm>
          <a:prstGeom prst="rect">
            <a:avLst/>
          </a:prstGeom>
          <a:noFill/>
          <a:ln cap="flat" cmpd="sng" w="9525">
            <a:solidFill>
              <a:srgbClr val="E95C3D"/>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Three Causes:</a:t>
            </a:r>
            <a:endParaRPr b="1"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Political Power</a:t>
            </a:r>
            <a:endParaRPr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Economic Control</a:t>
            </a:r>
            <a:endParaRPr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Religious </a:t>
            </a:r>
            <a:r>
              <a:rPr lang="en" sz="1200">
                <a:latin typeface="Plus Jakarta Sans"/>
                <a:ea typeface="Plus Jakarta Sans"/>
                <a:cs typeface="Plus Jakarta Sans"/>
                <a:sym typeface="Plus Jakarta Sans"/>
              </a:rPr>
              <a:t>Influence</a:t>
            </a:r>
            <a:endParaRPr sz="1200">
              <a:latin typeface="Plus Jakarta Sans"/>
              <a:ea typeface="Plus Jakarta Sans"/>
              <a:cs typeface="Plus Jakarta Sans"/>
              <a:sym typeface="Plus Jakarta Sans"/>
            </a:endParaRPr>
          </a:p>
        </p:txBody>
      </p:sp>
      <p:pic>
        <p:nvPicPr>
          <p:cNvPr id="157" name="Google Shape;157;p28"/>
          <p:cNvPicPr preferRelativeResize="0"/>
          <p:nvPr/>
        </p:nvPicPr>
        <p:blipFill>
          <a:blip r:embed="rId4">
            <a:alphaModFix/>
          </a:blip>
          <a:stretch>
            <a:fillRect/>
          </a:stretch>
        </p:blipFill>
        <p:spPr>
          <a:xfrm>
            <a:off x="897400" y="2993712"/>
            <a:ext cx="929400" cy="929400"/>
          </a:xfrm>
          <a:prstGeom prst="rect">
            <a:avLst/>
          </a:prstGeom>
          <a:noFill/>
          <a:ln>
            <a:noFill/>
          </a:ln>
        </p:spPr>
      </p:pic>
      <p:sp>
        <p:nvSpPr>
          <p:cNvPr id="158" name="Google Shape;158;p28"/>
          <p:cNvSpPr txBox="1"/>
          <p:nvPr/>
        </p:nvSpPr>
        <p:spPr>
          <a:xfrm>
            <a:off x="392800" y="3808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159" name="Google Shape;159;p28"/>
          <p:cNvSpPr txBox="1"/>
          <p:nvPr/>
        </p:nvSpPr>
        <p:spPr>
          <a:xfrm>
            <a:off x="564825" y="44298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500">
              <a:latin typeface="Inter"/>
              <a:ea typeface="Inter"/>
              <a:cs typeface="Inter"/>
              <a:sym typeface="Inter"/>
            </a:endParaRPr>
          </a:p>
        </p:txBody>
      </p:sp>
      <p:sp>
        <p:nvSpPr>
          <p:cNvPr id="160" name="Google Shape;160;p28"/>
          <p:cNvSpPr txBox="1"/>
          <p:nvPr/>
        </p:nvSpPr>
        <p:spPr>
          <a:xfrm>
            <a:off x="3001902" y="6507262"/>
            <a:ext cx="1614600" cy="715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
        <p:nvSpPr>
          <p:cNvPr id="154" name="Google Shape;154;p28"/>
          <p:cNvSpPr txBox="1"/>
          <p:nvPr/>
        </p:nvSpPr>
        <p:spPr>
          <a:xfrm>
            <a:off x="2926100" y="3619200"/>
            <a:ext cx="1746300" cy="26439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Rationale:</a:t>
            </a:r>
            <a:endParaRPr sz="1200"/>
          </a:p>
        </p:txBody>
      </p:sp>
      <p:sp>
        <p:nvSpPr>
          <p:cNvPr id="161" name="Google Shape;161;p28"/>
          <p:cNvSpPr txBox="1"/>
          <p:nvPr/>
        </p:nvSpPr>
        <p:spPr>
          <a:xfrm>
            <a:off x="3001902" y="3687862"/>
            <a:ext cx="1614600" cy="715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