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Inter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5" Type="http://schemas.openxmlformats.org/officeDocument/2006/relationships/font" Target="fonts/InterMedium-regular.fntdata"/><Relationship Id="rId14" Type="http://schemas.openxmlformats.org/officeDocument/2006/relationships/font" Target="fonts/Inter-boldItalic.fntdata"/><Relationship Id="rId17" Type="http://schemas.openxmlformats.org/officeDocument/2006/relationships/font" Target="fonts/InterMedium-italic.fntdata"/><Relationship Id="rId16" Type="http://schemas.openxmlformats.org/officeDocument/2006/relationships/font" Target="fonts/InterMedium-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Medium-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fa7f793295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fa7f793295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fa7f793295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fa7f79329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rchaeology.org/issues/january-february-2014/features/swahili-coast-town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12550" y="1084225"/>
            <a:ext cx="69474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700">
                <a:solidFill>
                  <a:schemeClr val="dk1"/>
                </a:solidFill>
                <a:latin typeface="Halant"/>
                <a:ea typeface="Halant"/>
                <a:cs typeface="Halant"/>
                <a:sym typeface="Halant"/>
              </a:rPr>
              <a:t>Introduction</a:t>
            </a:r>
            <a:endParaRPr b="1"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The Swahili Coast towns played a crucial role in trade and cultural exchanges along the eastern coast of Africa. These towns were vibrant hubs of commerce, blending African and Arab influences. Today, we’ll explore how these towns developed, their connections to the Indian Ocean trade, and what archaeology reveals about their past.</a:t>
            </a:r>
            <a:endParaRPr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700">
                <a:solidFill>
                  <a:schemeClr val="dk1"/>
                </a:solidFill>
                <a:latin typeface="Halant"/>
                <a:ea typeface="Halant"/>
                <a:cs typeface="Halant"/>
                <a:sym typeface="Halant"/>
              </a:rPr>
              <a:t>Task</a:t>
            </a:r>
            <a:endParaRPr b="1"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Your mission is to investigate the historical significance of the Swahili Coast towns. You will be working through a series of questions to guide your research to learn more about the eastern coast of Africa, while analyzing </a:t>
            </a:r>
            <a:r>
              <a:rPr lang="en" sz="1700">
                <a:solidFill>
                  <a:schemeClr val="dk1"/>
                </a:solidFill>
                <a:latin typeface="Halant"/>
                <a:ea typeface="Halant"/>
                <a:cs typeface="Halant"/>
                <a:sym typeface="Halant"/>
              </a:rPr>
              <a:t>archaeological</a:t>
            </a:r>
            <a:r>
              <a:rPr lang="en" sz="1700">
                <a:solidFill>
                  <a:schemeClr val="dk1"/>
                </a:solidFill>
                <a:latin typeface="Halant"/>
                <a:ea typeface="Halant"/>
                <a:cs typeface="Halant"/>
                <a:sym typeface="Halant"/>
              </a:rPr>
              <a:t> evidence.</a:t>
            </a:r>
            <a:endParaRPr sz="1700">
              <a:solidFill>
                <a:schemeClr val="dk1"/>
              </a:solidFill>
              <a:latin typeface="Halant"/>
              <a:ea typeface="Halant"/>
              <a:cs typeface="Halant"/>
              <a:sym typeface="Halant"/>
            </a:endParaRPr>
          </a:p>
        </p:txBody>
      </p:sp>
      <p:pic>
        <p:nvPicPr>
          <p:cNvPr id="60" name="Google Shape;60;p13"/>
          <p:cNvPicPr preferRelativeResize="0"/>
          <p:nvPr/>
        </p:nvPicPr>
        <p:blipFill>
          <a:blip r:embed="rId5">
            <a:alphaModFix/>
          </a:blip>
          <a:stretch>
            <a:fillRect/>
          </a:stretch>
        </p:blipFill>
        <p:spPr>
          <a:xfrm>
            <a:off x="1028700" y="4395800"/>
            <a:ext cx="5715000" cy="4029075"/>
          </a:xfrm>
          <a:prstGeom prst="rect">
            <a:avLst/>
          </a:prstGeom>
          <a:noFill/>
          <a:ln>
            <a:noFill/>
          </a:ln>
        </p:spPr>
      </p:pic>
      <p:sp>
        <p:nvSpPr>
          <p:cNvPr id="61" name="Google Shape;61;p13"/>
          <p:cNvSpPr txBox="1"/>
          <p:nvPr/>
        </p:nvSpPr>
        <p:spPr>
          <a:xfrm>
            <a:off x="620300" y="8483375"/>
            <a:ext cx="653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latin typeface="Halant"/>
                <a:ea typeface="Halant"/>
                <a:cs typeface="Halant"/>
                <a:sym typeface="Halant"/>
              </a:rPr>
              <a:t>Ichumbaki, E., &amp; Pollard, E.  (2021, March 25). The Swahili Civilization in Eastern Africa. Oxford Research Encyclopedia of Anthropology. </a:t>
            </a:r>
            <a:endParaRPr sz="1300">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412550" y="1084225"/>
            <a:ext cx="6947400" cy="8151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The History of Swahili Coast Towns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Directions: </a:t>
            </a:r>
            <a:r>
              <a:rPr lang="en" sz="1600">
                <a:solidFill>
                  <a:schemeClr val="dk1"/>
                </a:solidFill>
                <a:latin typeface="Inter"/>
                <a:ea typeface="Inter"/>
                <a:cs typeface="Inter"/>
                <a:sym typeface="Inter"/>
              </a:rPr>
              <a:t>Read the article on Archaeology.org to gain an overview of the history of the Swahili Coast towns. Answer the following questions:</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6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political and cultural factors contributed to the growth and development of Swahili Coast towns during the medieval period?</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towns participate in the Indian Ocean trade? Which goods were commonly traded?</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Exploring the Swahili Coast Towns</a:t>
            </a:r>
            <a:endParaRPr sz="1900">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412550" y="1084225"/>
            <a:ext cx="6947400" cy="643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Archaeological Discoveries</a:t>
            </a:r>
            <a:r>
              <a:rPr b="1" lang="en" sz="2000">
                <a:solidFill>
                  <a:schemeClr val="dk1"/>
                </a:solidFill>
                <a:latin typeface="Halant"/>
                <a:ea typeface="Halant"/>
                <a:cs typeface="Halant"/>
                <a:sym typeface="Halant"/>
              </a:rPr>
              <a:t> | </a:t>
            </a:r>
            <a:r>
              <a:rPr b="1" lang="en" sz="2000" u="sng">
                <a:solidFill>
                  <a:schemeClr val="hlink"/>
                </a:solidFill>
                <a:latin typeface="Halant"/>
                <a:ea typeface="Halant"/>
                <a:cs typeface="Halant"/>
                <a:sym typeface="Halant"/>
                <a:hlinkClick r:id="rId5"/>
              </a:rPr>
              <a:t>Click here to access the site</a:t>
            </a:r>
            <a:endParaRPr b="1" sz="2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The Swahili Coast towns have provided archaeologists with important evidence about life in these settlements.</a:t>
            </a:r>
            <a:endParaRPr sz="16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major archaeological findings have been made in the Swahili Coast towns? Provide examples of artifacts or structures discovered.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these discoveries helped historians understand the daily life, culture, and economy of the people who lived there?</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30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7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