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10058400" cx="7772400"/>
  <p:notesSz cx="6858000" cy="9144000"/>
  <p:embeddedFontLst>
    <p:embeddedFont>
      <p:font typeface="Halant"/>
      <p:regular r:id="rId21"/>
      <p:bold r:id="rId22"/>
    </p:embeddedFont>
    <p:embeddedFont>
      <p:font typeface="Inter"/>
      <p:regular r:id="rId23"/>
      <p:bold r:id="rId24"/>
      <p:italic r:id="rId25"/>
      <p:boldItalic r:id="rId26"/>
    </p:embeddedFont>
    <p:embeddedFont>
      <p:font typeface="Plus Jakarta Sans Medium"/>
      <p:regular r:id="rId27"/>
      <p:bold r:id="rId28"/>
      <p:italic r:id="rId29"/>
      <p:boldItalic r:id="rId30"/>
    </p:embeddedFont>
    <p:embeddedFont>
      <p:font typeface="Inter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AD75FF8-F31B-4044-B292-F8DF42A05C0D}">
  <a:tblStyle styleId="{2AD75FF8-F31B-4044-B292-F8DF42A05C0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Medium-regular.fntdata"/><Relationship Id="rId30" Type="http://schemas.openxmlformats.org/officeDocument/2006/relationships/font" Target="fonts/PlusJakartaSansMedium-boldItalic.fntdata"/><Relationship Id="rId11" Type="http://schemas.openxmlformats.org/officeDocument/2006/relationships/slide" Target="slides/slide4.xml"/><Relationship Id="rId33" Type="http://schemas.openxmlformats.org/officeDocument/2006/relationships/font" Target="fonts/InterMedium-italic.fntdata"/><Relationship Id="rId10" Type="http://schemas.openxmlformats.org/officeDocument/2006/relationships/slide" Target="slides/slide3.xml"/><Relationship Id="rId32" Type="http://schemas.openxmlformats.org/officeDocument/2006/relationships/font" Target="fonts/InterMedium-bold.fntdata"/><Relationship Id="rId13" Type="http://schemas.openxmlformats.org/officeDocument/2006/relationships/slide" Target="slides/slide6.xml"/><Relationship Id="rId12" Type="http://schemas.openxmlformats.org/officeDocument/2006/relationships/slide" Target="slides/slide5.xml"/><Relationship Id="rId34" Type="http://schemas.openxmlformats.org/officeDocument/2006/relationships/font" Target="fonts/InterMedium-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31093e1be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31093e1be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231093e1be_0_2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231093e1be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231093e1be_0_2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231093e1be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0c1b31ec2c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30c1b31ec2c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231093e1be_1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3231093e1be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0a2b046d9a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0a2b046d9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3231093e1be_0_2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231093e1be_0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231093e1be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231093e1b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231093e1be_1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231093e1b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231093e1be_1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231093e1be_1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231093e1be_0_1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231093e1be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0.png"/><Relationship Id="rId5"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hyperlink" Target="https://archaeology.org/issues/january-february-2014/features/swahili-coast-town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hyperlink" Target="https://archaeology.org/issues/january-february-2014/features/swahili-coast-town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765200" y="1710070"/>
            <a:ext cx="854250" cy="854250"/>
          </a:xfrm>
          <a:prstGeom prst="rect">
            <a:avLst/>
          </a:prstGeom>
          <a:noFill/>
          <a:ln>
            <a:noFill/>
          </a:ln>
        </p:spPr>
      </p:pic>
      <p:pic>
        <p:nvPicPr>
          <p:cNvPr id="100" name="Google Shape;100;p2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0" y="0"/>
            <a:ext cx="7772400" cy="10935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Swahili Civilization: Video Transcript</a:t>
            </a:r>
            <a:endParaRPr sz="2500">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5" name="Google Shape;105;p25"/>
          <p:cNvGraphicFramePr/>
          <p:nvPr/>
        </p:nvGraphicFramePr>
        <p:xfrm>
          <a:off x="455300" y="3266100"/>
          <a:ext cx="3000000" cy="3000000"/>
        </p:xfrm>
        <a:graphic>
          <a:graphicData uri="http://schemas.openxmlformats.org/drawingml/2006/table">
            <a:tbl>
              <a:tblPr>
                <a:noFill/>
                <a:tableStyleId>{2AD75FF8-F31B-4044-B292-F8DF42A05C0D}</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lang="en" sz="1300">
                          <a:latin typeface="Halant"/>
                          <a:ea typeface="Halant"/>
                          <a:cs typeface="Halant"/>
                          <a:sym typeface="Halant"/>
                        </a:rPr>
                        <a:t>(Begin at 6:54)</a:t>
                      </a:r>
                      <a:endParaRPr sz="13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All right, now let’s move to the other side of Africa where there was an alternative model of “civilizational” development. The eastern coast of Africa saw the rise of what historians called Swahili civilization, which was not an empire or a kingdom but a collection of city states - like Zanzibar and Mombasa and Mogadishu - all of which formed a network of trade ports. There was no central authority – each of these cities was autonomously ruled, usually, but not always, by a king. But there were three things that linked these city states such that we can consider them a common culture: language, trade and religion. The Swahili language is part of a language group called Bantu, and its original speakers were from West Africa. Their migration to East Africa changed not only the linguistic traditions of Africa, but everything else, because they brought with them ironwork and agriculture. Until then, most of the people living in the East had been hunter-gatherers or herders, but once introduced, agriculture took hold, as it almost always does. Unless, wait for it, you’re the Mongols. Modern day Swahili, by the way, is still a Bantu-based language, although it’s been heavily influenced by Arabic. On that topic, for a long time historians believed that the East African cities were all started by Arab or Persian traders, which was basically just racist - they didn’t believe that Africans were sophisticated enough to found these great cities. Now scholars recognize that all the major Swahili cities were founded well before Islam arrived in the region and that, in fact, trade had been going on since the first century CE. But Swahili civilization didn’t begin its rapid development until the 8th century, when Arab traders arrived, seeking goods that they could trade in the vast Indian Ocean network, the Silk Road of the sea. And of course those merchants brought Islam with them, which, just like in West Africa, was adopted by the elites who wanted religious as well as commercial connections to the rest of the Mediterranean world. In many of the Swahili states, these Muslim communities started out quite small, but at their height, between the 13th and 16th century, most of the cities boasted large mosques. The one in Kilwa even impressed Ibn Battuta, who of course visited the city, because he was having the best life ever. Most of the goods exported were raw materials, like ivory and animal hides and timber - it’s worth noting, by the way, that when you’re moving trees around, you have a level of sophistication to your trade that goes way beyond the Silk Road. I mean, if you’ll recall they weren’t just trading, like, tortoise shells and stuff - not again! Africans also exported slaves along the east coast, although not in HUGE numbers, and they exported gold, and they imported finished luxury goods like porcelain and books. In fact, archaeological digs in Kilwa have revealed that houses often featured a kind of built-in bookshelf. Learning of books through architecture nicely captures the magic of studying history. Archaeology, writing, and oral tradition all intermingle to give us glimpses of the past. And each of those lenses may show us the past as if through some fun house mirror, but if we’re conscious about it, we can at least recognize the distortions. Studying Africa reminds us that we need to look at lots of sources, and lots of kinds of sources if we want to get a fuller picture of the past. If we relied on only written sources, it would be far too easy to fall into the old trap of seeing Africa as backwards and uncivilized. Through approaching it with multiple lenses, we discover a complicated, diverse place that was sometimes rich and sometimes not - and when you look at it that way, it becomes not separate from, but part of, our history. Thanks for watching. I'll see you next week.</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Evaluating Evidence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07" name="Google Shape;107;p25"/>
          <p:cNvSpPr txBox="1"/>
          <p:nvPr/>
        </p:nvSpPr>
        <p:spPr>
          <a:xfrm>
            <a:off x="455225" y="2548875"/>
            <a:ext cx="6918300" cy="669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John Green</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000">
              <a:solidFill>
                <a:srgbClr val="000000"/>
              </a:solidFill>
              <a:latin typeface="Inter"/>
              <a:ea typeface="Inter"/>
              <a:cs typeface="Inter"/>
              <a:sym typeface="Inter"/>
            </a:endParaRPr>
          </a:p>
        </p:txBody>
      </p:sp>
      <p:sp>
        <p:nvSpPr>
          <p:cNvPr id="108" name="Google Shape;108;p25"/>
          <p:cNvSpPr txBox="1"/>
          <p:nvPr/>
        </p:nvSpPr>
        <p:spPr>
          <a:xfrm>
            <a:off x="239938" y="1340775"/>
            <a:ext cx="7349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pic>
        <p:nvPicPr>
          <p:cNvPr id="210" name="Google Shape;210;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1" name="Google Shape;211;p3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Swahili City-States</a:t>
            </a:r>
            <a:endParaRPr sz="2200">
              <a:solidFill>
                <a:schemeClr val="dk1"/>
              </a:solidFill>
              <a:latin typeface="Inter Medium"/>
              <a:ea typeface="Inter Medium"/>
              <a:cs typeface="Inter Medium"/>
              <a:sym typeface="Inter Medium"/>
            </a:endParaRPr>
          </a:p>
        </p:txBody>
      </p:sp>
      <p:pic>
        <p:nvPicPr>
          <p:cNvPr id="212" name="Google Shape;212;p3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213" name="Google Shape;213;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4" name="Google Shape;214;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5" name="Google Shape;215;p34"/>
          <p:cNvSpPr txBox="1"/>
          <p:nvPr/>
        </p:nvSpPr>
        <p:spPr>
          <a:xfrm>
            <a:off x="533850" y="1385450"/>
            <a:ext cx="6704700" cy="839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While reading the secondary source, use three highlighters to identify Social, Political, and Economic features of Swahili life and culture.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Social- What were the social structures and relationships within the city-states?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Political- How was power organized, and who had control over the government?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Economic- How did the people make a living and what role did trade play in their economy?</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Halant"/>
                <a:ea typeface="Halant"/>
                <a:cs typeface="Halant"/>
                <a:sym typeface="Halant"/>
              </a:rPr>
              <a:t>After completing the reading, describe the social, political, and economic aspects of life in the Swahili City-States.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216" name="Google Shape;216;p34"/>
          <p:cNvGraphicFramePr/>
          <p:nvPr/>
        </p:nvGraphicFramePr>
        <p:xfrm>
          <a:off x="533850" y="3200400"/>
          <a:ext cx="3000000" cy="3000000"/>
        </p:xfrm>
        <a:graphic>
          <a:graphicData uri="http://schemas.openxmlformats.org/drawingml/2006/table">
            <a:tbl>
              <a:tblPr>
                <a:noFill/>
                <a:tableStyleId>{2AD75FF8-F31B-4044-B292-F8DF42A05C0D}</a:tableStyleId>
              </a:tblPr>
              <a:tblGrid>
                <a:gridCol w="2279950"/>
                <a:gridCol w="2279950"/>
                <a:gridCol w="2279950"/>
              </a:tblGrid>
              <a:tr h="333525">
                <a:tc>
                  <a:txBody>
                    <a:bodyPr/>
                    <a:lstStyle/>
                    <a:p>
                      <a:pPr indent="0" lvl="0" marL="0" rtl="0" algn="ctr">
                        <a:spcBef>
                          <a:spcPts val="0"/>
                        </a:spcBef>
                        <a:spcAft>
                          <a:spcPts val="0"/>
                        </a:spcAft>
                        <a:buNone/>
                      </a:pPr>
                      <a:r>
                        <a:rPr b="1" lang="en">
                          <a:latin typeface="Inter"/>
                          <a:ea typeface="Inter"/>
                          <a:cs typeface="Inter"/>
                          <a:sym typeface="Inter"/>
                        </a:rPr>
                        <a:t>Social</a:t>
                      </a:r>
                      <a:endParaRPr i="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Political</a:t>
                      </a:r>
                      <a:endParaRPr i="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Economic</a:t>
                      </a:r>
                      <a:endParaRPr i="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5908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Trade facilitated the exchange of culture (art, architecture, language, etc)</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city-states generally had three levels to their social hierarchy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Over time, people created new settlements closer to the coast</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City-states were independent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Typically had one ruler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Advised by affluent Muslim merchant class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Portuguese arrival disrupted systems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Trade, agriculture, and animal husbandry were the main economic activities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Trade happened across Africa and also to other continents (Asia)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Harbors and coastlines facilitated ease of oceanic trade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17" name="Google Shape;217;p34"/>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
        <p:nvSpPr>
          <p:cNvPr id="218" name="Google Shape;218;p34"/>
          <p:cNvSpPr/>
          <p:nvPr/>
        </p:nvSpPr>
        <p:spPr>
          <a:xfrm>
            <a:off x="607650" y="1858375"/>
            <a:ext cx="431100" cy="177900"/>
          </a:xfrm>
          <a:prstGeom prst="rect">
            <a:avLst/>
          </a:prstGeom>
          <a:solidFill>
            <a:srgbClr val="6484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9" name="Google Shape;219;p34"/>
          <p:cNvSpPr/>
          <p:nvPr/>
        </p:nvSpPr>
        <p:spPr>
          <a:xfrm>
            <a:off x="607650" y="2069350"/>
            <a:ext cx="431100" cy="177900"/>
          </a:xfrm>
          <a:prstGeom prst="rect">
            <a:avLst/>
          </a:prstGeom>
          <a:solidFill>
            <a:srgbClr val="38E0A4"/>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0" name="Google Shape;220;p34"/>
          <p:cNvSpPr/>
          <p:nvPr/>
        </p:nvSpPr>
        <p:spPr>
          <a:xfrm>
            <a:off x="607650" y="2280325"/>
            <a:ext cx="431100" cy="177900"/>
          </a:xfrm>
          <a:prstGeom prst="rect">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4" name="Shape 224"/>
        <p:cNvGrpSpPr/>
        <p:nvPr/>
      </p:nvGrpSpPr>
      <p:grpSpPr>
        <a:xfrm>
          <a:off x="0" y="0"/>
          <a:ext cx="0" cy="0"/>
          <a:chOff x="0" y="0"/>
          <a:chExt cx="0" cy="0"/>
        </a:xfrm>
      </p:grpSpPr>
      <p:pic>
        <p:nvPicPr>
          <p:cNvPr id="225" name="Google Shape;225;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6" name="Google Shape;226;p3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Secondary Source Analysis: Swahili Coast</a:t>
            </a:r>
            <a:endParaRPr sz="2200">
              <a:latin typeface="Plus Jakarta Sans Medium"/>
              <a:ea typeface="Plus Jakarta Sans Medium"/>
              <a:cs typeface="Plus Jakarta Sans Medium"/>
              <a:sym typeface="Plus Jakarta Sans Medium"/>
            </a:endParaRPr>
          </a:p>
        </p:txBody>
      </p:sp>
      <p:pic>
        <p:nvPicPr>
          <p:cNvPr id="227" name="Google Shape;227;p35"/>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228" name="Google Shape;228;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9" name="Google Shape;229;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0" name="Google Shape;230;p35"/>
          <p:cNvSpPr txBox="1"/>
          <p:nvPr/>
        </p:nvSpPr>
        <p:spPr>
          <a:xfrm>
            <a:off x="381550" y="1362825"/>
            <a:ext cx="6704700" cy="782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Mark Cartwright, “Swahili Coast,” from W</a:t>
            </a:r>
            <a:r>
              <a:rPr i="1" lang="en" sz="1200">
                <a:solidFill>
                  <a:schemeClr val="dk1"/>
                </a:solidFill>
                <a:latin typeface="Halant"/>
                <a:ea typeface="Halant"/>
                <a:cs typeface="Halant"/>
                <a:sym typeface="Halant"/>
              </a:rPr>
              <a:t>orld History Encyclopedia</a:t>
            </a:r>
            <a:r>
              <a:rPr lang="en" sz="1200">
                <a:solidFill>
                  <a:schemeClr val="dk1"/>
                </a:solidFill>
                <a:latin typeface="Halant"/>
                <a:ea typeface="Halant"/>
                <a:cs typeface="Halant"/>
                <a:sym typeface="Halant"/>
              </a:rPr>
              <a:t>, April 1, 2019.</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highlight>
                  <a:srgbClr val="E95C3D"/>
                </a:highlight>
                <a:latin typeface="Inter"/>
                <a:ea typeface="Inter"/>
                <a:cs typeface="Inter"/>
                <a:sym typeface="Inter"/>
              </a:rPr>
              <a:t>At their height from the 12th to 15th century, the Swahili Coast city-states traded with African tribes as far afield as Zimbabwe as well as the period's great trading nations across the Indian Ocean in Arabia, Persia, India, and China</a:t>
            </a:r>
            <a:r>
              <a:rPr lang="en" sz="1200">
                <a:solidFill>
                  <a:schemeClr val="dk1"/>
                </a:solidFill>
                <a:latin typeface="Inter"/>
                <a:ea typeface="Inter"/>
                <a:cs typeface="Inter"/>
                <a:sym typeface="Inter"/>
              </a:rPr>
              <a:t>. The decline came in the 16th century with </a:t>
            </a:r>
            <a:r>
              <a:rPr lang="en" sz="1200">
                <a:solidFill>
                  <a:schemeClr val="dk1"/>
                </a:solidFill>
                <a:highlight>
                  <a:srgbClr val="38E0A4"/>
                </a:highlight>
                <a:latin typeface="Inter"/>
                <a:ea typeface="Inter"/>
                <a:cs typeface="Inter"/>
                <a:sym typeface="Inter"/>
              </a:rPr>
              <a:t>the arrival of the rapacious [aggressively greedy] Portuguese who destroyed cities, built forts, and generally wrecked the finely balanced trade network they had come to gain advantage from.</a:t>
            </a:r>
            <a:endParaRPr sz="1200">
              <a:solidFill>
                <a:schemeClr val="dk1"/>
              </a:solidFill>
              <a:highlight>
                <a:srgbClr val="38E0A4"/>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E95C3D"/>
                </a:highlight>
                <a:latin typeface="Inter"/>
                <a:ea typeface="Inter"/>
                <a:cs typeface="Inter"/>
                <a:sym typeface="Inter"/>
              </a:rPr>
              <a:t>The ancient peoples of what would become the Swahili Coast prospered thanks to agriculture and animal husbandry</a:t>
            </a:r>
            <a:r>
              <a:rPr lang="en" sz="1200">
                <a:solidFill>
                  <a:schemeClr val="dk1"/>
                </a:solidFill>
                <a:latin typeface="Inter"/>
                <a:ea typeface="Inter"/>
                <a:cs typeface="Inter"/>
                <a:sym typeface="Inter"/>
              </a:rPr>
              <a:t>, aided by a regular annual rainfall and shallow coastal waters plentiful in seafood. Trade, conducted by dugout canoes and small sailing vessels, first began up and down this coast between the Bantu farming peoples living there in the first centuries of the 1st millennium during the region's Iron Age. </a:t>
            </a:r>
            <a:r>
              <a:rPr lang="en" sz="1200">
                <a:solidFill>
                  <a:schemeClr val="dk1"/>
                </a:solidFill>
                <a:highlight>
                  <a:srgbClr val="E95C3D"/>
                </a:highlight>
                <a:latin typeface="Inter"/>
                <a:ea typeface="Inter"/>
                <a:cs typeface="Inter"/>
                <a:sym typeface="Inter"/>
              </a:rPr>
              <a:t>Sea travel was aided by the long lines of coral reefs which protect the shallow and calmer waters</a:t>
            </a:r>
            <a:r>
              <a:rPr lang="en" sz="1200">
                <a:solidFill>
                  <a:schemeClr val="dk1"/>
                </a:solidFill>
                <a:latin typeface="Inter"/>
                <a:ea typeface="Inter"/>
                <a:cs typeface="Inter"/>
                <a:sym typeface="Inter"/>
              </a:rPr>
              <a:t> between them and the coastline as well as the presence of many coastal islands which provided both shelter and handy stopping off points en route. In addition, the coast of East Africa provides many excellent natural harbours formed by submerged former river estuaries.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Initially inhabiting the interior, </a:t>
            </a:r>
            <a:r>
              <a:rPr lang="en" sz="1200">
                <a:solidFill>
                  <a:schemeClr val="dk1"/>
                </a:solidFill>
                <a:highlight>
                  <a:srgbClr val="4A86E8"/>
                </a:highlight>
                <a:latin typeface="Inter"/>
                <a:ea typeface="Inter"/>
                <a:cs typeface="Inter"/>
                <a:sym typeface="Inter"/>
              </a:rPr>
              <a:t>Bantu people gradually moved in greater numbers to the coast as the second half of the 1st millennium wore on, creating over 400 new settlements </a:t>
            </a:r>
            <a:r>
              <a:rPr lang="en" sz="1200">
                <a:solidFill>
                  <a:schemeClr val="dk1"/>
                </a:solidFill>
                <a:latin typeface="Inter"/>
                <a:ea typeface="Inter"/>
                <a:cs typeface="Inter"/>
                <a:sym typeface="Inter"/>
              </a:rPr>
              <a:t>and using stone - typically coral blocks held together with mortar - instead of or in addition to mud and wood for their homes. </a:t>
            </a:r>
            <a:r>
              <a:rPr lang="en" sz="1200">
                <a:solidFill>
                  <a:schemeClr val="dk1"/>
                </a:solidFill>
                <a:highlight>
                  <a:srgbClr val="E95C3D"/>
                </a:highlight>
                <a:latin typeface="Inter"/>
                <a:ea typeface="Inter"/>
                <a:cs typeface="Inter"/>
                <a:sym typeface="Inter"/>
              </a:rPr>
              <a:t>They profitably traded coastal commodities such as shell jewellery for agricultural products from the more fertile interior.</a:t>
            </a:r>
            <a:r>
              <a:rPr lang="en" sz="1200">
                <a:solidFill>
                  <a:schemeClr val="dk1"/>
                </a:solidFill>
                <a:latin typeface="Inter"/>
                <a:ea typeface="Inter"/>
                <a:cs typeface="Inter"/>
                <a:sym typeface="Inter"/>
              </a:rPr>
              <a:t> </a:t>
            </a:r>
            <a:r>
              <a:rPr lang="en" sz="1200">
                <a:solidFill>
                  <a:schemeClr val="dk1"/>
                </a:solidFill>
                <a:highlight>
                  <a:srgbClr val="6484F3"/>
                </a:highlight>
                <a:latin typeface="Inter"/>
                <a:ea typeface="Inter"/>
                <a:cs typeface="Inter"/>
                <a:sym typeface="Inter"/>
              </a:rPr>
              <a:t>When trade networks spread along the coast, so too ideas in art and architecture went with them, as did language</a:t>
            </a:r>
            <a:r>
              <a:rPr lang="en" sz="1200">
                <a:solidFill>
                  <a:schemeClr val="dk1"/>
                </a:solidFill>
                <a:latin typeface="Inter"/>
                <a:ea typeface="Inter"/>
                <a:cs typeface="Inter"/>
                <a:sym typeface="Inter"/>
              </a:rPr>
              <a:t>, eventually spreading Swahili further afield to cover 1600 kilometres (1000 miles) of Africa's coastline, making contacts with Madagascar, an island with an already long history of cross-cultural contacts, including with Indonesia.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38E0A4"/>
                </a:highlight>
                <a:latin typeface="Inter"/>
                <a:ea typeface="Inter"/>
                <a:cs typeface="Inter"/>
                <a:sym typeface="Inter"/>
              </a:rPr>
              <a:t>Swahili cities were independent from each other and usually governed by a single ruler</a:t>
            </a:r>
            <a:r>
              <a:rPr lang="en" sz="1200">
                <a:solidFill>
                  <a:schemeClr val="dk1"/>
                </a:solidFill>
                <a:latin typeface="Inter"/>
                <a:ea typeface="Inter"/>
                <a:cs typeface="Inter"/>
                <a:sym typeface="Inter"/>
              </a:rPr>
              <a:t>, but details of how these were chosen are lacking besides some cases of one ruler nominating his successor. By the 12th century,</a:t>
            </a:r>
            <a:r>
              <a:rPr lang="en" sz="1200">
                <a:solidFill>
                  <a:schemeClr val="dk1"/>
                </a:solidFill>
                <a:highlight>
                  <a:srgbClr val="38E0A4"/>
                </a:highlight>
                <a:latin typeface="Inter"/>
                <a:ea typeface="Inter"/>
                <a:cs typeface="Inter"/>
                <a:sym typeface="Inter"/>
              </a:rPr>
              <a:t> the cities were ruled by the affluent Muslim merchant class. Assisting the single ruler or sultan were various officials such as a council of advisors and a judge, who were all likely selected from the most powerful merchant families.</a:t>
            </a:r>
            <a:endParaRPr sz="1200">
              <a:solidFill>
                <a:schemeClr val="dk1"/>
              </a:solidFill>
              <a:highlight>
                <a:srgbClr val="38E0A4"/>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social structure of the city-states generally had three levels. </a:t>
            </a:r>
            <a:r>
              <a:rPr lang="en" sz="1200">
                <a:solidFill>
                  <a:schemeClr val="dk1"/>
                </a:solidFill>
                <a:highlight>
                  <a:srgbClr val="6484F3"/>
                </a:highlight>
                <a:latin typeface="Inter"/>
                <a:ea typeface="Inter"/>
                <a:cs typeface="Inter"/>
                <a:sym typeface="Inter"/>
              </a:rPr>
              <a:t>The ruling class - governors, merchants, craftworkers and holders of religious office - was composed of those with a mixed Arab and African ancestry. The second group was made up of slaves who were native Africans of unmixed ancestry and the third group was Arab and Persian traders who had not settled permanently.</a:t>
            </a:r>
            <a:endParaRPr sz="1200">
              <a:solidFill>
                <a:schemeClr val="dk1"/>
              </a:solidFill>
              <a:highlight>
                <a:srgbClr val="6484F3"/>
              </a:highlight>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31" name="Google Shape;231;p35"/>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5" name="Shape 235"/>
        <p:cNvGrpSpPr/>
        <p:nvPr/>
      </p:nvGrpSpPr>
      <p:grpSpPr>
        <a:xfrm>
          <a:off x="0" y="0"/>
          <a:ext cx="0" cy="0"/>
          <a:chOff x="0" y="0"/>
          <a:chExt cx="0" cy="0"/>
        </a:xfrm>
      </p:grpSpPr>
      <p:pic>
        <p:nvPicPr>
          <p:cNvPr id="236" name="Google Shape;236;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7" name="Google Shape;237;p3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Primary Source Questions: Ibn Battuta in East Africa (Exemplar)</a:t>
            </a:r>
            <a:endParaRPr sz="1800">
              <a:latin typeface="Plus Jakarta Sans Medium"/>
              <a:ea typeface="Plus Jakarta Sans Medium"/>
              <a:cs typeface="Plus Jakarta Sans Medium"/>
              <a:sym typeface="Plus Jakarta Sans Medium"/>
            </a:endParaRPr>
          </a:p>
        </p:txBody>
      </p:sp>
      <p:pic>
        <p:nvPicPr>
          <p:cNvPr id="238" name="Google Shape;238;p36"/>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239" name="Google Shape;239;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0" name="Google Shape;240;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1" name="Google Shape;241;p36"/>
          <p:cNvSpPr txBox="1"/>
          <p:nvPr/>
        </p:nvSpPr>
        <p:spPr>
          <a:xfrm>
            <a:off x="533850" y="1202401"/>
            <a:ext cx="6704700" cy="88059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Ibn Battuta’s description of Basra reveal about the cultural and intellectual shifts in the region?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It highlights a decline in intellectual and scholarly traditions, as evidenced by his astonishment at the preacher's grammatical errors in a region once renowned for its mastery of grammar. This decline may indicate broader cultural and intellectual changes.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Ibn Battuta’s description of Mogadishu reveal about the social and economic organization of the Swahili civilization?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It highlights the welcoming nature of Mogadishu’s inhabitants, particularly the merchants who host arriving traders, facilitating their business transactions. This practice reflects a highly organized economic system rooted in hospitality and collaboration, ensuring efficient trade operations. Socially, this also shows a community structure that values relationships and mutual support between locals and foreign traders.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Ibn Battuta portray the leadership and governance of Swahili city-states, and what insights does this provide about their political structures?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It emphasizes the role of leadership in maintaining social order and fostering economic prosperity. He praises Sultan Abu’l-Muzaffar Hasan for his generosity and piety, noting his use of resources for public and charitable purposes, in line with Islamic principles. Conversely, his criticism of Sultan Dawud underscores the reliance on effective governance for sustaining a city’s reputation and political stability.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insights does Ibn Battuta’s first-hand account provide about the Swahili civilization’s cultural and economic practices?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It highlights the hospitality, generosity, and economic sophistication of Swahili cities like Mogadishu and Kilwa. He describes merchants greeting newcomers with food, hosting them, and helping facilitate trade, showcasing a culture of commerce deeply embedded in social customs. The mention of towns like Kulwa (Kilwa) engaged in gold trade and military expeditions reveals the region’s integration into global trade networks and its strategic role in resource exchanges.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the limitations of relying solely on Ibn Battuta’s account for understanding the Swahili civilization?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As a single observer, Ibn Battuta’s perspectives are subjective and shaped by his own cultural background and the specific experiences he had during his travels. For example, he emphasizes the hospitality of merchants and rulers but may overlook aspects of daily life for non-elite populations. His descriptions also focus more on his personal encounters and less on systemic issues or long-term changes, which could limit the scope of understanding the civilization as a whole.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242" name="Google Shape;242;p36"/>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6" name="Shape 246"/>
        <p:cNvGrpSpPr/>
        <p:nvPr/>
      </p:nvGrpSpPr>
      <p:grpSpPr>
        <a:xfrm>
          <a:off x="0" y="0"/>
          <a:ext cx="0" cy="0"/>
          <a:chOff x="0" y="0"/>
          <a:chExt cx="0" cy="0"/>
        </a:xfrm>
      </p:grpSpPr>
      <p:pic>
        <p:nvPicPr>
          <p:cNvPr id="247" name="Google Shape;247;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8" name="Google Shape;248;p3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Exploring the Swahili Coast Towns</a:t>
            </a:r>
            <a:endParaRPr sz="1500">
              <a:solidFill>
                <a:schemeClr val="dk1"/>
              </a:solidFill>
              <a:latin typeface="Halant"/>
              <a:ea typeface="Halant"/>
              <a:cs typeface="Halant"/>
              <a:sym typeface="Halant"/>
            </a:endParaRPr>
          </a:p>
        </p:txBody>
      </p:sp>
      <p:pic>
        <p:nvPicPr>
          <p:cNvPr id="249" name="Google Shape;249;p3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50" name="Google Shape;25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1" name="Google Shape;25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52" name="Google Shape;252;p37"/>
          <p:cNvSpPr txBox="1"/>
          <p:nvPr/>
        </p:nvSpPr>
        <p:spPr>
          <a:xfrm>
            <a:off x="412550" y="1236625"/>
            <a:ext cx="6947400" cy="628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The History of Swahili Coast Towns | </a:t>
            </a:r>
            <a:r>
              <a:rPr b="1" lang="en" sz="1200" u="sng">
                <a:solidFill>
                  <a:schemeClr val="hlink"/>
                </a:solidFill>
                <a:latin typeface="Halant"/>
                <a:ea typeface="Halant"/>
                <a:cs typeface="Halant"/>
                <a:sym typeface="Halant"/>
                <a:hlinkClick r:id="rId5"/>
              </a:rPr>
              <a:t>Click here to access the site</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 above, r</a:t>
            </a:r>
            <a:r>
              <a:rPr lang="en" sz="1200">
                <a:solidFill>
                  <a:schemeClr val="dk1"/>
                </a:solidFill>
                <a:latin typeface="Halant"/>
                <a:ea typeface="Halant"/>
                <a:cs typeface="Halant"/>
                <a:sym typeface="Halant"/>
              </a:rPr>
              <a:t>ead the article to gain an overview of the history of the Swahili Coast towns. Answer the following questions:</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political and cultural factors contributed to the growth and development of Swahili Coast towns during the medieval period?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Political →The Swahili towns were politically independent with its own ruler or sultan. They often competed with one another but were unified by their shared culture, language, and participation in Indian Ocean trade. Cultural → Islam spread throughout the Swahili Coast, playing a central role. Many leaders embraced Islam, which helped facilitate trade with other Muslim regions. Additionally, the towns were influenced by a mix of African, Arab, and Persian cultures.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towns participate in the Indian Ocean trade? Which goods were commonly traded?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Swahili Coast towns acted as important stops along the Indian Ocean maritime routes. These towns were strategically located and provided safe harbors for traders becoming centers of commerce. Goods traded → Gold, spices, ivory, slaves</a:t>
            </a:r>
            <a:endParaRPr b="1" sz="1200">
              <a:solidFill>
                <a:schemeClr val="accent1"/>
              </a:solidFill>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major archaeological findings have been made in the Swahili Coast towns? Provide examples of artifacts or structures discovered.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Archaeological findings include mosques made from coral rag, interconnected homes, stone structures, The Sultan’s African palace, and tombs.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have these discoveries helped historians understand the daily life, culture, and economy of the people who lived there?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They have provided a clearer picture of the Swahili Coast towns as vibrant, interconnected societies with a rich cultural heritage, supported by economic ties to distant regions through trade. They show that these towns were not only significant in East Africa but were also part of a global network during the medieval period.</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View the Image Slideshow: The Sultan’s African Palace at the bottom of the page. Choose 1 image and describe what you Notice, Wonder, and Think.</a:t>
            </a:r>
            <a:endParaRPr sz="1200">
              <a:solidFill>
                <a:schemeClr val="dk1"/>
              </a:solidFill>
              <a:latin typeface="Inter"/>
              <a:ea typeface="Inter"/>
              <a:cs typeface="Inter"/>
              <a:sym typeface="Inter"/>
            </a:endParaRPr>
          </a:p>
        </p:txBody>
      </p:sp>
      <p:graphicFrame>
        <p:nvGraphicFramePr>
          <p:cNvPr id="253" name="Google Shape;253;p37"/>
          <p:cNvGraphicFramePr/>
          <p:nvPr/>
        </p:nvGraphicFramePr>
        <p:xfrm>
          <a:off x="518575" y="7437975"/>
          <a:ext cx="3000000" cy="3000000"/>
        </p:xfrm>
        <a:graphic>
          <a:graphicData uri="http://schemas.openxmlformats.org/drawingml/2006/table">
            <a:tbl>
              <a:tblPr>
                <a:noFill/>
                <a:tableStyleId>{2AD75FF8-F31B-4044-B292-F8DF42A05C0D}</a:tableStyleId>
              </a:tblPr>
              <a:tblGrid>
                <a:gridCol w="2301525"/>
                <a:gridCol w="2301525"/>
                <a:gridCol w="2301525"/>
              </a:tblGrid>
              <a:tr h="381000">
                <a:tc gridSpan="3">
                  <a:txBody>
                    <a:bodyPr/>
                    <a:lstStyle/>
                    <a:p>
                      <a:pPr indent="0" lvl="0" marL="0" rtl="0" algn="l">
                        <a:spcBef>
                          <a:spcPts val="0"/>
                        </a:spcBef>
                        <a:spcAft>
                          <a:spcPts val="0"/>
                        </a:spcAft>
                        <a:buNone/>
                      </a:pPr>
                      <a:r>
                        <a:rPr b="1" lang="en" sz="1200">
                          <a:latin typeface="Inter"/>
                          <a:ea typeface="Inter"/>
                          <a:cs typeface="Inter"/>
                          <a:sym typeface="Inter"/>
                        </a:rPr>
                        <a:t>Image Name: </a:t>
                      </a:r>
                      <a:r>
                        <a:rPr b="1" lang="en" sz="1200">
                          <a:solidFill>
                            <a:srgbClr val="E95C3D"/>
                          </a:solidFill>
                          <a:latin typeface="Inter"/>
                          <a:ea typeface="Inter"/>
                          <a:cs typeface="Inter"/>
                          <a:sym typeface="Inter"/>
                        </a:rPr>
                        <a:t>Images will vary. Example: </a:t>
                      </a:r>
                      <a:r>
                        <a:rPr b="1" lang="en" sz="1200">
                          <a:solidFill>
                            <a:srgbClr val="E95C3D"/>
                          </a:solidFill>
                          <a:latin typeface="Inter"/>
                          <a:ea typeface="Inter"/>
                          <a:cs typeface="Inter"/>
                          <a:sym typeface="Inter"/>
                        </a:rPr>
                        <a:t>Octagonal</a:t>
                      </a:r>
                      <a:r>
                        <a:rPr b="1" lang="en" sz="1200">
                          <a:solidFill>
                            <a:srgbClr val="E95C3D"/>
                          </a:solidFill>
                          <a:latin typeface="Inter"/>
                          <a:ea typeface="Inter"/>
                          <a:cs typeface="Inter"/>
                          <a:sym typeface="Inter"/>
                        </a:rPr>
                        <a:t> Swimming Pool</a:t>
                      </a:r>
                      <a:endParaRPr b="1" sz="1200">
                        <a:solidFill>
                          <a:srgbClr val="E95C3D"/>
                        </a:solidFill>
                        <a:latin typeface="Inter"/>
                        <a:ea typeface="Inter"/>
                        <a:cs typeface="Inter"/>
                        <a:sym typeface="Inter"/>
                      </a:endParaRPr>
                    </a:p>
                  </a:txBody>
                  <a:tcPr marT="91425" marB="91425" marR="91425" marL="91425"/>
                </a:tc>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questions do you have about this image?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suppose is going on this image?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pool appears to be intentionally designed and would have a great view.</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Was the pool for a particular person, family, or the larger community?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think the pool is </a:t>
                      </a:r>
                      <a:r>
                        <a:rPr b="1" lang="en" sz="1200">
                          <a:solidFill>
                            <a:srgbClr val="E95C3D"/>
                          </a:solidFill>
                          <a:latin typeface="Inter"/>
                          <a:ea typeface="Inter"/>
                          <a:cs typeface="Inter"/>
                          <a:sym typeface="Inter"/>
                        </a:rPr>
                        <a:t>demonstrating</a:t>
                      </a:r>
                      <a:r>
                        <a:rPr b="1" lang="en" sz="1200">
                          <a:solidFill>
                            <a:srgbClr val="E95C3D"/>
                          </a:solidFill>
                          <a:latin typeface="Inter"/>
                          <a:ea typeface="Inter"/>
                          <a:cs typeface="Inter"/>
                          <a:sym typeface="Inter"/>
                        </a:rPr>
                        <a:t> an aspect of social life.</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54" name="Google Shape;254;p37"/>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latin typeface="Halant"/>
              <a:ea typeface="Halant"/>
              <a:cs typeface="Halant"/>
              <a:sym typeface="Halant"/>
            </a:endParaRPr>
          </a:p>
          <a:p>
            <a:pPr indent="0" lvl="0" marL="0" rtl="0" algn="ctr">
              <a:spcBef>
                <a:spcPts val="0"/>
              </a:spcBef>
              <a:spcAft>
                <a:spcPts val="0"/>
              </a:spcAft>
              <a:buNone/>
            </a:pPr>
            <a:r>
              <a:rPr lang="en" sz="1900">
                <a:latin typeface="Plus Jakarta Sans Medium"/>
                <a:ea typeface="Plus Jakarta Sans Medium"/>
                <a:cs typeface="Plus Jakarta Sans Medium"/>
                <a:sym typeface="Plus Jakarta Sans Medium"/>
              </a:rPr>
              <a:t>Swahili Civilization Video Questions</a:t>
            </a:r>
            <a:endParaRPr sz="1900">
              <a:latin typeface="Plus Jakarta Sans Medium"/>
              <a:ea typeface="Plus Jakarta Sans Medium"/>
              <a:cs typeface="Plus Jakarta Sans Medium"/>
              <a:sym typeface="Plus Jakarta Sans Medium"/>
            </a:endParaRPr>
          </a:p>
        </p:txBody>
      </p:sp>
      <p:pic>
        <p:nvPicPr>
          <p:cNvPr id="115" name="Google Shape;115;p2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6" name="Google Shape;11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8" name="Google Shape;118;p26"/>
          <p:cNvSpPr txBox="1"/>
          <p:nvPr/>
        </p:nvSpPr>
        <p:spPr>
          <a:xfrm>
            <a:off x="547200" y="1380600"/>
            <a:ext cx="667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Answer the following questions as you watch the video. Use the transcript provided on page 1 for additional support. </a:t>
            </a:r>
            <a:endParaRPr sz="1200">
              <a:solidFill>
                <a:schemeClr val="dk1"/>
              </a:solidFill>
              <a:latin typeface="Halant"/>
              <a:ea typeface="Halant"/>
              <a:cs typeface="Halant"/>
              <a:sym typeface="Halant"/>
            </a:endParaRPr>
          </a:p>
        </p:txBody>
      </p:sp>
      <p:sp>
        <p:nvSpPr>
          <p:cNvPr id="119" name="Google Shape;119;p26"/>
          <p:cNvSpPr txBox="1"/>
          <p:nvPr/>
        </p:nvSpPr>
        <p:spPr>
          <a:xfrm>
            <a:off x="381550" y="1960750"/>
            <a:ext cx="7074600" cy="4941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6:56 </a:t>
            </a:r>
            <a:r>
              <a:rPr lang="en" sz="1200">
                <a:solidFill>
                  <a:schemeClr val="dk1"/>
                </a:solidFill>
                <a:latin typeface="Inter"/>
                <a:ea typeface="Inter"/>
                <a:cs typeface="Inter"/>
                <a:sym typeface="Inter"/>
              </a:rPr>
              <a:t>How were the East African Swahili city-states different from an empire?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7:11 </a:t>
            </a:r>
            <a:r>
              <a:rPr lang="en" sz="1200">
                <a:solidFill>
                  <a:schemeClr val="dk1"/>
                </a:solidFill>
                <a:latin typeface="Inter"/>
                <a:ea typeface="Inter"/>
                <a:cs typeface="Inter"/>
                <a:sym typeface="Inter"/>
              </a:rPr>
              <a:t>What three things linked the city-states and made them a common culture?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333333"/>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7:51 </a:t>
            </a:r>
            <a:r>
              <a:rPr lang="en" sz="1200">
                <a:solidFill>
                  <a:schemeClr val="dk1"/>
                </a:solidFill>
                <a:latin typeface="Inter"/>
                <a:ea typeface="Inter"/>
                <a:cs typeface="Inter"/>
                <a:sym typeface="Inter"/>
              </a:rPr>
              <a:t>Why did historians believe that the Swahili city-states were founded by Arabs or Persians?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8:20 </a:t>
            </a:r>
            <a:r>
              <a:rPr lang="en" sz="1200">
                <a:solidFill>
                  <a:schemeClr val="dk1"/>
                </a:solidFill>
                <a:latin typeface="Inter"/>
                <a:ea typeface="Inter"/>
                <a:cs typeface="Inter"/>
                <a:sym typeface="Inter"/>
              </a:rPr>
              <a:t>Other than goods, what did Arab traders bring with them to the Swahili Coast?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8:43 </a:t>
            </a:r>
            <a:r>
              <a:rPr lang="en" sz="1200">
                <a:solidFill>
                  <a:schemeClr val="dk1"/>
                </a:solidFill>
                <a:latin typeface="Inter"/>
                <a:ea typeface="Inter"/>
                <a:cs typeface="Inter"/>
                <a:sym typeface="Inter"/>
              </a:rPr>
              <a:t>What was exported from the Swahili city-states? What was imported to the Swahili city-states?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9:16 </a:t>
            </a:r>
            <a:r>
              <a:rPr lang="en" sz="1200">
                <a:solidFill>
                  <a:schemeClr val="dk1"/>
                </a:solidFill>
                <a:latin typeface="Inter"/>
                <a:ea typeface="Inter"/>
                <a:cs typeface="Inter"/>
                <a:sym typeface="Inter"/>
              </a:rPr>
              <a:t>Why is it important to use multiple sources, such as archaeology, writing, and oral tradition, when studying African history?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333333"/>
              </a:solidFill>
              <a:latin typeface="Inter"/>
              <a:ea typeface="Inter"/>
              <a:cs typeface="Inter"/>
              <a:sym typeface="Inter"/>
            </a:endParaRPr>
          </a:p>
        </p:txBody>
      </p:sp>
      <p:sp>
        <p:nvSpPr>
          <p:cNvPr id="120" name="Google Shape;120;p26"/>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pic>
        <p:nvPicPr>
          <p:cNvPr id="125" name="Google Shape;125;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Swahili City-States</a:t>
            </a:r>
            <a:endParaRPr sz="2200">
              <a:solidFill>
                <a:schemeClr val="dk1"/>
              </a:solidFill>
              <a:latin typeface="Inter Medium"/>
              <a:ea typeface="Inter Medium"/>
              <a:cs typeface="Inter Medium"/>
              <a:sym typeface="Inter Medium"/>
            </a:endParaRPr>
          </a:p>
        </p:txBody>
      </p:sp>
      <p:pic>
        <p:nvPicPr>
          <p:cNvPr id="127" name="Google Shape;127;p27"/>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28" name="Google Shape;128;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0" name="Google Shape;130;p27"/>
          <p:cNvSpPr txBox="1"/>
          <p:nvPr/>
        </p:nvSpPr>
        <p:spPr>
          <a:xfrm>
            <a:off x="533850" y="1385450"/>
            <a:ext cx="6704700" cy="839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While reading the secondary source, use three highlighters to identify Social, Political, and Economic features of Swahili life and culture.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	: Social- </a:t>
            </a:r>
            <a:r>
              <a:rPr lang="en" sz="1200">
                <a:solidFill>
                  <a:schemeClr val="dk1"/>
                </a:solidFill>
                <a:latin typeface="Halant"/>
                <a:ea typeface="Halant"/>
                <a:cs typeface="Halant"/>
                <a:sym typeface="Halant"/>
              </a:rPr>
              <a:t>What were the social structures and relationships within the city-states?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	: Political- </a:t>
            </a:r>
            <a:r>
              <a:rPr lang="en" sz="1200">
                <a:solidFill>
                  <a:schemeClr val="dk1"/>
                </a:solidFill>
                <a:latin typeface="Halant"/>
                <a:ea typeface="Halant"/>
                <a:cs typeface="Halant"/>
                <a:sym typeface="Halant"/>
              </a:rPr>
              <a:t>How was power organized, and who had control over the government?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Economic- </a:t>
            </a:r>
            <a:r>
              <a:rPr lang="en" sz="1200">
                <a:solidFill>
                  <a:schemeClr val="dk1"/>
                </a:solidFill>
                <a:latin typeface="Halant"/>
                <a:ea typeface="Halant"/>
                <a:cs typeface="Halant"/>
                <a:sym typeface="Halant"/>
              </a:rPr>
              <a:t>How did the people make a living and what role did trade play in their economy?</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Halant"/>
                <a:ea typeface="Halant"/>
                <a:cs typeface="Halant"/>
                <a:sym typeface="Halant"/>
              </a:rPr>
              <a:t>After completing the reading, describe the social, political, and economic aspects of life in the Swahili City-States.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31" name="Google Shape;131;p27"/>
          <p:cNvGraphicFramePr/>
          <p:nvPr/>
        </p:nvGraphicFramePr>
        <p:xfrm>
          <a:off x="533850" y="3200400"/>
          <a:ext cx="3000000" cy="3000000"/>
        </p:xfrm>
        <a:graphic>
          <a:graphicData uri="http://schemas.openxmlformats.org/drawingml/2006/table">
            <a:tbl>
              <a:tblPr>
                <a:noFill/>
                <a:tableStyleId>{2AD75FF8-F31B-4044-B292-F8DF42A05C0D}</a:tableStyleId>
              </a:tblPr>
              <a:tblGrid>
                <a:gridCol w="2279950"/>
                <a:gridCol w="2279950"/>
                <a:gridCol w="2279950"/>
              </a:tblGrid>
              <a:tr h="333525">
                <a:tc>
                  <a:txBody>
                    <a:bodyPr/>
                    <a:lstStyle/>
                    <a:p>
                      <a:pPr indent="0" lvl="0" marL="0" rtl="0" algn="ctr">
                        <a:spcBef>
                          <a:spcPts val="0"/>
                        </a:spcBef>
                        <a:spcAft>
                          <a:spcPts val="0"/>
                        </a:spcAft>
                        <a:buNone/>
                      </a:pPr>
                      <a:r>
                        <a:rPr b="1" lang="en">
                          <a:latin typeface="Inter"/>
                          <a:ea typeface="Inter"/>
                          <a:cs typeface="Inter"/>
                          <a:sym typeface="Inter"/>
                        </a:rPr>
                        <a:t>Social</a:t>
                      </a:r>
                      <a:endParaRPr i="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Political</a:t>
                      </a:r>
                      <a:endParaRPr i="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Economic</a:t>
                      </a:r>
                      <a:endParaRPr i="1" sz="1200">
                        <a:latin typeface="Inter"/>
                        <a:ea typeface="Inter"/>
                        <a:cs typeface="Inter"/>
                        <a:sym typeface="Inter"/>
                      </a:endParaRPr>
                    </a:p>
                  </a:txBody>
                  <a:tcPr marT="91425" marB="91425" marR="91425" marL="91425"/>
                </a:tc>
              </a:tr>
              <a:tr h="159085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2" name="Google Shape;132;p27"/>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
        <p:nvSpPr>
          <p:cNvPr id="133" name="Google Shape;133;p27"/>
          <p:cNvSpPr/>
          <p:nvPr/>
        </p:nvSpPr>
        <p:spPr>
          <a:xfrm>
            <a:off x="607650" y="1858375"/>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4" name="Google Shape;134;p27"/>
          <p:cNvSpPr/>
          <p:nvPr/>
        </p:nvSpPr>
        <p:spPr>
          <a:xfrm>
            <a:off x="607650" y="20693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5" name="Google Shape;135;p27"/>
          <p:cNvSpPr/>
          <p:nvPr/>
        </p:nvSpPr>
        <p:spPr>
          <a:xfrm>
            <a:off x="607650" y="2280325"/>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pic>
        <p:nvPicPr>
          <p:cNvPr id="140" name="Google Shape;140;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1" name="Google Shape;141;p2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Secondary Source Analysis: Swahili Coast</a:t>
            </a:r>
            <a:endParaRPr sz="2200">
              <a:latin typeface="Plus Jakarta Sans Medium"/>
              <a:ea typeface="Plus Jakarta Sans Medium"/>
              <a:cs typeface="Plus Jakarta Sans Medium"/>
              <a:sym typeface="Plus Jakarta Sans Medium"/>
            </a:endParaRPr>
          </a:p>
        </p:txBody>
      </p:sp>
      <p:pic>
        <p:nvPicPr>
          <p:cNvPr id="142" name="Google Shape;142;p28"/>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43" name="Google Shape;14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5" name="Google Shape;145;p28"/>
          <p:cNvSpPr txBox="1"/>
          <p:nvPr/>
        </p:nvSpPr>
        <p:spPr>
          <a:xfrm>
            <a:off x="381550" y="1362825"/>
            <a:ext cx="6704700" cy="782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Mark Cartwright, “Swahili Coast,” from W</a:t>
            </a:r>
            <a:r>
              <a:rPr i="1" lang="en" sz="1200">
                <a:solidFill>
                  <a:schemeClr val="dk1"/>
                </a:solidFill>
                <a:latin typeface="Halant"/>
                <a:ea typeface="Halant"/>
                <a:cs typeface="Halant"/>
                <a:sym typeface="Halant"/>
              </a:rPr>
              <a:t>orld History Encyclopedia</a:t>
            </a:r>
            <a:r>
              <a:rPr lang="en" sz="1200">
                <a:solidFill>
                  <a:schemeClr val="dk1"/>
                </a:solidFill>
                <a:latin typeface="Halant"/>
                <a:ea typeface="Halant"/>
                <a:cs typeface="Halant"/>
                <a:sym typeface="Halant"/>
              </a:rPr>
              <a:t>, April 1, 2019.</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At their height from the 12th to 15th century, the Swahili Coast city-states traded with African tribes as far afield as Zimbabwe as well as the period's great trading nations across the Indian Ocean in Arabia, Persia, India, and China. The decline came in the 16th century with the arrival of the rapacious [aggressively greedy] Portuguese who destroyed cities, built forts, and generally wrecked the finely balanced trade network they had come to gain advantage from.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ancient peoples of what would become the Swahili Coast prospered thanks to agriculture and animal husbandry, aided by a regular annual rainfall and shallow coastal waters plentiful in seafood. Trade, conducted by dugout canoes and small sailing vessels, first began up and down this coast between the Bantu farming peoples living there in the first centuries of the 1st millennium during the region's Iron Age. Sea travel was aided by the long lines of coral reefs which protect the shallow and calmer waters between them and the coastline</a:t>
            </a:r>
            <a:r>
              <a:rPr lang="en" sz="1200">
                <a:solidFill>
                  <a:schemeClr val="dk1"/>
                </a:solidFill>
                <a:latin typeface="Inter"/>
                <a:ea typeface="Inter"/>
                <a:cs typeface="Inter"/>
                <a:sym typeface="Inter"/>
              </a:rPr>
              <a:t> as well as the presence of many coastal islands which provided both shelter and handy stopping off points en route. In addition, the coast of East Africa provides many excellent natural harbours formed by submerged former river estuaries.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Initially inhabiting the interior, Bantu people gradually moved in greater numbers to the coast as the second half of the 1st millennium wore on, creating over 400 new settlements and using stone - typically coral blocks held together with mortar - instead of or in addition to mud and wood for their homes. They profitably traded coastal commodities such as shell jewellery for agricultural products from the more fertile interior. When trade networks spread along the coast, so too ideas in art and architecture went with them, as did language, eventually spreading Swahili further afield to cover 1600 kilometres (1000 miles) of Africa's coastline, making contacts with Madagascar, an island with an already long history of cross-cultural contacts, including with Indonesia.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Swahili cities were independent from each other and usually governed by a single ruler, but details of how these were chosen are lacking besides some cases of one ruler nominating his successor. By the 12th century, the cities were ruled by the affluent Muslim merchant class. Assisting the single ruler or sultan were various officials such as a council of advisors and a judge, who were all likely selected from the most powerful merchant families.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social structure of the city-states generally had three levels. The ruling class - governors, merchants, craftworkers and holders of religious office - was composed of those with a mixed Arab and African ancestry. The second group was made up of slaves who were native Africans of unmixed ancestry and the third group was Arab and Persian traders who had not settled permanently.</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46" name="Google Shape;146;p28"/>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0" name="Shape 150"/>
        <p:cNvGrpSpPr/>
        <p:nvPr/>
      </p:nvGrpSpPr>
      <p:grpSpPr>
        <a:xfrm>
          <a:off x="0" y="0"/>
          <a:ext cx="0" cy="0"/>
          <a:chOff x="0" y="0"/>
          <a:chExt cx="0" cy="0"/>
        </a:xfrm>
      </p:grpSpPr>
      <p:pic>
        <p:nvPicPr>
          <p:cNvPr id="151" name="Google Shape;151;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2" name="Google Shape;152;p2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Primary Source Analysis: Ibn Battuta in East Africa</a:t>
            </a:r>
            <a:endParaRPr sz="2200">
              <a:solidFill>
                <a:schemeClr val="dk1"/>
              </a:solidFill>
              <a:latin typeface="Plus Jakarta Sans Medium"/>
              <a:ea typeface="Plus Jakarta Sans Medium"/>
              <a:cs typeface="Plus Jakarta Sans Medium"/>
              <a:sym typeface="Plus Jakarta Sans Medium"/>
            </a:endParaRPr>
          </a:p>
        </p:txBody>
      </p:sp>
      <p:pic>
        <p:nvPicPr>
          <p:cNvPr id="153" name="Google Shape;153;p29"/>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29"/>
          <p:cNvSpPr txBox="1"/>
          <p:nvPr/>
        </p:nvSpPr>
        <p:spPr>
          <a:xfrm>
            <a:off x="381550" y="1362825"/>
            <a:ext cx="7038600" cy="810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Ibn Battuta, </a:t>
            </a:r>
            <a:r>
              <a:rPr i="1" lang="en" sz="1200">
                <a:solidFill>
                  <a:schemeClr val="dk1"/>
                </a:solidFill>
                <a:latin typeface="Halant"/>
                <a:ea typeface="Halant"/>
                <a:cs typeface="Halant"/>
                <a:sym typeface="Halant"/>
              </a:rPr>
              <a:t>Ibn Battuta’s Rihla (Journey): </a:t>
            </a:r>
            <a:r>
              <a:rPr lang="en" sz="1200">
                <a:solidFill>
                  <a:schemeClr val="dk1"/>
                </a:solidFill>
                <a:highlight>
                  <a:srgbClr val="FFFFFF"/>
                </a:highlight>
                <a:latin typeface="Halant"/>
                <a:ea typeface="Halant"/>
                <a:cs typeface="Halant"/>
                <a:sym typeface="Halant"/>
              </a:rPr>
              <a:t>A gift to those who contemplate the wonders of cities and the marvels of traveling</a:t>
            </a:r>
            <a:r>
              <a:rPr lang="en" sz="1200">
                <a:solidFill>
                  <a:schemeClr val="dk1"/>
                </a:solidFill>
                <a:latin typeface="Halant"/>
                <a:ea typeface="Halant"/>
                <a:cs typeface="Halant"/>
                <a:sym typeface="Halant"/>
              </a:rPr>
              <a:t>, 14th Century.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Note: T</a:t>
            </a:r>
            <a:r>
              <a:rPr lang="en" sz="1200">
                <a:solidFill>
                  <a:schemeClr val="dk1"/>
                </a:solidFill>
                <a:latin typeface="Inter"/>
                <a:ea typeface="Inter"/>
                <a:cs typeface="Inter"/>
                <a:sym typeface="Inter"/>
              </a:rPr>
              <a:t>his particular excerpt concerns Battuta’s travels in southwest Asia and eastern Africa to Basra, Mogadishu, Mombasa, and Kilwa.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inhabitants of Basra possess many excellent qualities; they are affable to strangers and give them their due, so that no stranger ever feels lonely amongst them. They hold the Friday service in the mosque of 'Ali mentioned above, but for the rest of the week it is closed. I was present once at the Friday service in this mosque and when the preacher rose to deliver his discourse he committed many gross errors of grammar. In astonishment at this I spoke of it to the qadi and this is what he said to me: "In this town there is not a man left who knows anything of the science of grammar." …This Basra, in whose people the mastery of grammar reached its height, from whose soil sprang its trunk and its branches, amongst whose inhabitants is numbered the leader whose primacy is undisputed--the preacher in this town cannot deliver a discourse without breaking its rules!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On leaving Zayla we sailed for fifteen days and came to Maqdasha [Mogadishu], which is an enormous town. Its inhabitants are merchants and have many camels, of which they slaughter hundreds every day [for food]. When a vessel reaches the port, it is met by sumbuqs, which are small boats, in each of which are a number of young men, each carrying a covered dish containing food. He presents this to one of the merchants on the ship saying "This is my guest," and all the others do the same. Each merchant on disembarking goes only to the house of the young man who is his host, except those who have made frequent journeys to the town and know its people well; these live where they please. The host then sells his goods for him and buys for him…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stayed one night in this island [Mombasa], and then pursued our journey to Kulwa, which is a large town on the coast. The majority of its inhabitants are Zanj, jet-black in colour, and with tattoo marks on their faces. I was told by a merchant that the town of Sufala lies a fortnight's journey [south] from Kulwa and that gold dust is brought to Sufala from Yufi in the country of the Limis, which is a month's journey distant from it. Kulwa is a very fine and substantially built town, and all its buildings are of wood. Its inhabitants are constantly engaged in military expeditions, for their country is contiguous to the heathen Zanj.</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sultan at the time of my visit was Abu'l-Muzaffar Hasan, who was noted for his gifts and generosity. He used to devote the fifth part of the booty made on his expeditions to pious and charitable purposes, as is prescribed in the Koran, and I have seen him give the clothes off his back to a mendicant who asked him for them. When this liberal and virtuous sultan died, he was succeeded by his brother Dawud, who was at the opposite pole from him in this respect. Whenever a petitioner came to him, he would say, "He who gave is dead, and left nothing behind him to be given." Visitors would stay at his court for months on end, and finally he would make them some small gift, so that at last people gave up going to his gate.</a:t>
            </a:r>
            <a:endParaRPr sz="1200">
              <a:solidFill>
                <a:schemeClr val="dk1"/>
              </a:solidFill>
              <a:latin typeface="Inter"/>
              <a:ea typeface="Inter"/>
              <a:cs typeface="Inter"/>
              <a:sym typeface="Inter"/>
            </a:endParaRPr>
          </a:p>
        </p:txBody>
      </p:sp>
      <p:sp>
        <p:nvSpPr>
          <p:cNvPr id="157" name="Google Shape;157;p29"/>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pic>
        <p:nvPicPr>
          <p:cNvPr id="162" name="Google Shape;162;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3" name="Google Shape;163;p3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Primary Source Questions: Ibn Battuta in East Africa</a:t>
            </a:r>
            <a:endParaRPr sz="2200">
              <a:latin typeface="Plus Jakarta Sans Medium"/>
              <a:ea typeface="Plus Jakarta Sans Medium"/>
              <a:cs typeface="Plus Jakarta Sans Medium"/>
              <a:sym typeface="Plus Jakarta Sans Medium"/>
            </a:endParaRPr>
          </a:p>
        </p:txBody>
      </p:sp>
      <p:pic>
        <p:nvPicPr>
          <p:cNvPr id="164" name="Google Shape;164;p30"/>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65" name="Google Shape;165;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6" name="Google Shape;166;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7" name="Google Shape;167;p30"/>
          <p:cNvSpPr txBox="1"/>
          <p:nvPr/>
        </p:nvSpPr>
        <p:spPr>
          <a:xfrm>
            <a:off x="533850" y="1431001"/>
            <a:ext cx="6704700" cy="88059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Ibn Battuta’s description of Basra reveal about the cultural and intellectual shifts in the region?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Ibn Battuta’s description of Mogadishu reveal about the social and economic organization of the Swahili civilization?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Ibn Battuta portray the leadership and governance of Swahili city-states, and what insights does this provide about their political structures?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insights does Ibn Battuta’s first-hand account provide about the Swahili civilization’s cultural and economic practices?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the limitations of relying solely on Ibn Battuta’s account for understanding the Swahili civilization?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68" name="Google Shape;168;p30"/>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pic>
        <p:nvPicPr>
          <p:cNvPr id="173" name="Google Shape;173;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4" name="Google Shape;174;p31"/>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Exploring the Swahili Coast Towns</a:t>
            </a:r>
            <a:endParaRPr sz="1500">
              <a:solidFill>
                <a:schemeClr val="dk1"/>
              </a:solidFill>
              <a:latin typeface="Halant"/>
              <a:ea typeface="Halant"/>
              <a:cs typeface="Halant"/>
              <a:sym typeface="Halant"/>
            </a:endParaRPr>
          </a:p>
        </p:txBody>
      </p:sp>
      <p:pic>
        <p:nvPicPr>
          <p:cNvPr id="175" name="Google Shape;175;p31"/>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76" name="Google Shape;17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1"/>
          <p:cNvSpPr txBox="1"/>
          <p:nvPr/>
        </p:nvSpPr>
        <p:spPr>
          <a:xfrm>
            <a:off x="412550" y="1312825"/>
            <a:ext cx="69474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The Swahili Coast towns played a crucial role in trade and cultural exchanges along the eastern coast of Africa. These towns were vibrant hubs of commerce, blending African and Arab influences. Today, we’ll explore how these towns developed, their connections to the Indian Ocean trade, and what archaeology reveals about their past.</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mission is to investigate the historical significance of the Swahili Coast towns by evaluating artifact evidence. You will be working through a series of questions to guide your research to learn more about the eastern coast of Africa, while analyzing archaeological evidence.</a:t>
            </a:r>
            <a:endParaRPr sz="1200">
              <a:solidFill>
                <a:schemeClr val="dk1"/>
              </a:solidFill>
              <a:latin typeface="Halant"/>
              <a:ea typeface="Halant"/>
              <a:cs typeface="Halant"/>
              <a:sym typeface="Halant"/>
            </a:endParaRPr>
          </a:p>
        </p:txBody>
      </p:sp>
      <p:sp>
        <p:nvSpPr>
          <p:cNvPr id="179" name="Google Shape;179;p31"/>
          <p:cNvSpPr txBox="1"/>
          <p:nvPr/>
        </p:nvSpPr>
        <p:spPr>
          <a:xfrm>
            <a:off x="750450" y="7264175"/>
            <a:ext cx="6271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Halant"/>
                <a:ea typeface="Halant"/>
                <a:cs typeface="Halant"/>
                <a:sym typeface="Halant"/>
              </a:rPr>
              <a:t>Source: UNESCO, “</a:t>
            </a:r>
            <a:r>
              <a:rPr lang="en" sz="1200">
                <a:solidFill>
                  <a:schemeClr val="dk1"/>
                </a:solidFill>
                <a:latin typeface="Halant"/>
                <a:ea typeface="Halant"/>
                <a:cs typeface="Halant"/>
                <a:sym typeface="Halant"/>
              </a:rPr>
              <a:t>Ruins of Kilwa Kisiwani,” March 15, 2009. Connected Open Heritage Project.</a:t>
            </a:r>
            <a:endParaRPr sz="1200">
              <a:latin typeface="Halant"/>
              <a:ea typeface="Halant"/>
              <a:cs typeface="Halant"/>
              <a:sym typeface="Halant"/>
            </a:endParaRPr>
          </a:p>
        </p:txBody>
      </p:sp>
      <p:pic>
        <p:nvPicPr>
          <p:cNvPr id="180" name="Google Shape;180;p31"/>
          <p:cNvPicPr preferRelativeResize="0"/>
          <p:nvPr/>
        </p:nvPicPr>
        <p:blipFill>
          <a:blip r:embed="rId5">
            <a:alphaModFix/>
          </a:blip>
          <a:stretch>
            <a:fillRect/>
          </a:stretch>
        </p:blipFill>
        <p:spPr>
          <a:xfrm>
            <a:off x="939250" y="3298075"/>
            <a:ext cx="5893911" cy="3919451"/>
          </a:xfrm>
          <a:prstGeom prst="rect">
            <a:avLst/>
          </a:prstGeom>
          <a:noFill/>
          <a:ln>
            <a:noFill/>
          </a:ln>
        </p:spPr>
      </p:pic>
      <p:sp>
        <p:nvSpPr>
          <p:cNvPr id="181" name="Google Shape;181;p31"/>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pic>
        <p:nvPicPr>
          <p:cNvPr id="186" name="Google Shape;186;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32"/>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Exploring the Swahili Coast Towns</a:t>
            </a:r>
            <a:endParaRPr sz="1500">
              <a:solidFill>
                <a:schemeClr val="dk1"/>
              </a:solidFill>
              <a:latin typeface="Halant"/>
              <a:ea typeface="Halant"/>
              <a:cs typeface="Halant"/>
              <a:sym typeface="Halant"/>
            </a:endParaRPr>
          </a:p>
        </p:txBody>
      </p:sp>
      <p:pic>
        <p:nvPicPr>
          <p:cNvPr id="188" name="Google Shape;188;p32"/>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89" name="Google Shape;189;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0" name="Google Shape;190;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1" name="Google Shape;191;p32"/>
          <p:cNvSpPr txBox="1"/>
          <p:nvPr/>
        </p:nvSpPr>
        <p:spPr>
          <a:xfrm>
            <a:off x="412550" y="1236625"/>
            <a:ext cx="6947400" cy="628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The History of Swahili Coast Towns | </a:t>
            </a:r>
            <a:r>
              <a:rPr b="1" lang="en" sz="1200" u="sng">
                <a:solidFill>
                  <a:schemeClr val="hlink"/>
                </a:solidFill>
                <a:latin typeface="Halant"/>
                <a:ea typeface="Halant"/>
                <a:cs typeface="Halant"/>
                <a:sym typeface="Halant"/>
                <a:hlinkClick r:id="rId5"/>
              </a:rPr>
              <a:t>Click here to access the site</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 above, read the article to gain an overview of the history of the Swahili Coast towns. Answer the following questions:</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political and cultural factors contributed to the growth and development of Swahili Coast towns during the medieval period?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towns participate in the Indian Ocean trade? Which goods were commonly traded?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major archaeological findings have been made in the Swahili Coast towns? Provide examples of artifacts or structures discovered.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have these discoveries helped historians understand the daily life, culture, and economy of the people who lived there?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View the Image Slideshow: The Sultan’s African Palace at the bottom of the page. Choose 1 image and describe what you Notice, Wonder, and Think.</a:t>
            </a:r>
            <a:endParaRPr sz="1200">
              <a:solidFill>
                <a:schemeClr val="dk1"/>
              </a:solidFill>
              <a:latin typeface="Inter"/>
              <a:ea typeface="Inter"/>
              <a:cs typeface="Inter"/>
              <a:sym typeface="Inter"/>
            </a:endParaRPr>
          </a:p>
        </p:txBody>
      </p:sp>
      <p:graphicFrame>
        <p:nvGraphicFramePr>
          <p:cNvPr id="192" name="Google Shape;192;p32"/>
          <p:cNvGraphicFramePr/>
          <p:nvPr/>
        </p:nvGraphicFramePr>
        <p:xfrm>
          <a:off x="518575" y="7437975"/>
          <a:ext cx="3000000" cy="3000000"/>
        </p:xfrm>
        <a:graphic>
          <a:graphicData uri="http://schemas.openxmlformats.org/drawingml/2006/table">
            <a:tbl>
              <a:tblPr>
                <a:noFill/>
                <a:tableStyleId>{2AD75FF8-F31B-4044-B292-F8DF42A05C0D}</a:tableStyleId>
              </a:tblPr>
              <a:tblGrid>
                <a:gridCol w="2301525"/>
                <a:gridCol w="2301525"/>
                <a:gridCol w="2301525"/>
              </a:tblGrid>
              <a:tr h="381000">
                <a:tc gridSpan="3">
                  <a:txBody>
                    <a:bodyPr/>
                    <a:lstStyle/>
                    <a:p>
                      <a:pPr indent="0" lvl="0" marL="0" rtl="0" algn="l">
                        <a:spcBef>
                          <a:spcPts val="0"/>
                        </a:spcBef>
                        <a:spcAft>
                          <a:spcPts val="0"/>
                        </a:spcAft>
                        <a:buNone/>
                      </a:pPr>
                      <a:r>
                        <a:rPr b="1" lang="en" sz="1200">
                          <a:latin typeface="Inter"/>
                          <a:ea typeface="Inter"/>
                          <a:cs typeface="Inter"/>
                          <a:sym typeface="Inter"/>
                        </a:rPr>
                        <a:t>Image Name:</a:t>
                      </a:r>
                      <a:endParaRPr b="1" sz="1200">
                        <a:solidFill>
                          <a:srgbClr val="E95C3D"/>
                        </a:solidFill>
                        <a:latin typeface="Inter"/>
                        <a:ea typeface="Inter"/>
                        <a:cs typeface="Inter"/>
                        <a:sym typeface="Inter"/>
                      </a:endParaRPr>
                    </a:p>
                  </a:txBody>
                  <a:tcPr marT="91425" marB="91425" marR="91425" marL="91425"/>
                </a:tc>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questions do you have about this image?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suppose is going on this image?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93" name="Google Shape;193;p32"/>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pic>
        <p:nvPicPr>
          <p:cNvPr id="198" name="Google Shape;198;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9" name="Google Shape;199;p3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latin typeface="Halant"/>
              <a:ea typeface="Halant"/>
              <a:cs typeface="Halant"/>
              <a:sym typeface="Halant"/>
            </a:endParaRPr>
          </a:p>
          <a:p>
            <a:pPr indent="0" lvl="0" marL="0" rtl="0" algn="ctr">
              <a:spcBef>
                <a:spcPts val="0"/>
              </a:spcBef>
              <a:spcAft>
                <a:spcPts val="0"/>
              </a:spcAft>
              <a:buNone/>
            </a:pPr>
            <a:r>
              <a:rPr lang="en" sz="1900">
                <a:latin typeface="Plus Jakarta Sans Medium"/>
                <a:ea typeface="Plus Jakarta Sans Medium"/>
                <a:cs typeface="Plus Jakarta Sans Medium"/>
                <a:sym typeface="Plus Jakarta Sans Medium"/>
              </a:rPr>
              <a:t>Swahili Civilization Video Questions (Exemplar)</a:t>
            </a:r>
            <a:endParaRPr sz="1900">
              <a:latin typeface="Plus Jakarta Sans Medium"/>
              <a:ea typeface="Plus Jakarta Sans Medium"/>
              <a:cs typeface="Plus Jakarta Sans Medium"/>
              <a:sym typeface="Plus Jakarta Sans Medium"/>
            </a:endParaRPr>
          </a:p>
        </p:txBody>
      </p:sp>
      <p:pic>
        <p:nvPicPr>
          <p:cNvPr id="200" name="Google Shape;200;p3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01" name="Google Shape;201;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2" name="Google Shape;202;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3" name="Google Shape;203;p33"/>
          <p:cNvSpPr txBox="1"/>
          <p:nvPr/>
        </p:nvSpPr>
        <p:spPr>
          <a:xfrm>
            <a:off x="547200" y="1380600"/>
            <a:ext cx="667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Answer the following questions as you watch the video. Use the transcript provided on page 1 for additional support. </a:t>
            </a:r>
            <a:endParaRPr sz="1200">
              <a:solidFill>
                <a:schemeClr val="dk1"/>
              </a:solidFill>
              <a:latin typeface="Halant"/>
              <a:ea typeface="Halant"/>
              <a:cs typeface="Halant"/>
              <a:sym typeface="Halant"/>
            </a:endParaRPr>
          </a:p>
        </p:txBody>
      </p:sp>
      <p:sp>
        <p:nvSpPr>
          <p:cNvPr id="204" name="Google Shape;204;p33"/>
          <p:cNvSpPr txBox="1"/>
          <p:nvPr/>
        </p:nvSpPr>
        <p:spPr>
          <a:xfrm>
            <a:off x="381550" y="1960750"/>
            <a:ext cx="7074600" cy="56799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6:56 </a:t>
            </a:r>
            <a:r>
              <a:rPr lang="en" sz="1200">
                <a:solidFill>
                  <a:schemeClr val="dk1"/>
                </a:solidFill>
                <a:latin typeface="Inter"/>
                <a:ea typeface="Inter"/>
                <a:cs typeface="Inter"/>
                <a:sym typeface="Inter"/>
              </a:rPr>
              <a:t>How were the East African Swahili city-states different from an empire?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There was no central authority. Each city state had its own ruler.</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7:11 </a:t>
            </a:r>
            <a:r>
              <a:rPr lang="en" sz="1200">
                <a:solidFill>
                  <a:schemeClr val="dk1"/>
                </a:solidFill>
                <a:latin typeface="Inter"/>
                <a:ea typeface="Inter"/>
                <a:cs typeface="Inter"/>
                <a:sym typeface="Inter"/>
              </a:rPr>
              <a:t>What three things linked the city-states and made them a common culture?</a:t>
            </a:r>
            <a:endParaRPr sz="1200">
              <a:solidFill>
                <a:schemeClr val="dk1"/>
              </a:solidFill>
              <a:latin typeface="Inter"/>
              <a:ea typeface="Inter"/>
              <a:cs typeface="Inter"/>
              <a:sym typeface="Inter"/>
            </a:endParaRPr>
          </a:p>
          <a:p>
            <a:pPr indent="45720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Language, trade, religion</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333333"/>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7:51 </a:t>
            </a:r>
            <a:r>
              <a:rPr lang="en" sz="1200">
                <a:solidFill>
                  <a:schemeClr val="dk1"/>
                </a:solidFill>
                <a:latin typeface="Inter"/>
                <a:ea typeface="Inter"/>
                <a:cs typeface="Inter"/>
                <a:sym typeface="Inter"/>
              </a:rPr>
              <a:t>Why did historians believe that the Swahili city-states were founded by Arabs or Persians?</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They didn’t believe Africans were sophisticated enough to have found these great cities</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8:20 </a:t>
            </a:r>
            <a:r>
              <a:rPr lang="en" sz="1200">
                <a:solidFill>
                  <a:schemeClr val="dk1"/>
                </a:solidFill>
                <a:latin typeface="Inter"/>
                <a:ea typeface="Inter"/>
                <a:cs typeface="Inter"/>
                <a:sym typeface="Inter"/>
              </a:rPr>
              <a:t>Other than goods, what did Arab traders bring with them to the Swahili Coast?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Arab traders brought Islam with them.</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8:43 </a:t>
            </a:r>
            <a:r>
              <a:rPr lang="en" sz="1200">
                <a:solidFill>
                  <a:schemeClr val="dk1"/>
                </a:solidFill>
                <a:latin typeface="Inter"/>
                <a:ea typeface="Inter"/>
                <a:cs typeface="Inter"/>
                <a:sym typeface="Inter"/>
              </a:rPr>
              <a:t>What was exported from the Swahili city-states? What was imported to the Swahili city-states?</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Exported → Ivory, Animal Hides, Timber, Slaves, Gold</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Imported → luxury goods such as porcelain, books</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9:16 </a:t>
            </a:r>
            <a:r>
              <a:rPr lang="en" sz="1200">
                <a:solidFill>
                  <a:schemeClr val="dk1"/>
                </a:solidFill>
                <a:latin typeface="Inter"/>
                <a:ea typeface="Inter"/>
                <a:cs typeface="Inter"/>
                <a:sym typeface="Inter"/>
              </a:rPr>
              <a:t>Why is it important to use multiple sources, such as archaeology, writing, and oral tradition, when studying African history?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is important because each lens offers a different perspective, and relying on just one could distort our understanding. Written sources alone might present Africa as "backwards and uncivilized," but by incorporating a variety of sources, we can uncover a more complex and diverse history. This approach helps us see Africa as an integral part of global history.</a:t>
            </a:r>
            <a:endParaRPr b="1" sz="1200">
              <a:solidFill>
                <a:srgbClr val="E95C3D"/>
              </a:solidFill>
              <a:latin typeface="Inter"/>
              <a:ea typeface="Inter"/>
              <a:cs typeface="Inter"/>
              <a:sym typeface="Inter"/>
            </a:endParaRPr>
          </a:p>
        </p:txBody>
      </p:sp>
      <p:sp>
        <p:nvSpPr>
          <p:cNvPr id="205" name="Google Shape;205;p33"/>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