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9DB52DF-F0A4-422F-8EFA-AF55D4DA2C8A}">
  <a:tblStyle styleId="{B9DB52DF-F0A4-422F-8EFA-AF55D4DA2C8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c227df705_0_7: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0c227df70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0oBS7as66z9TyBWQlt4dsAw31fCNjuJVALq_58oNQBk/edit?usp=sharing" TargetMode="External"/><Relationship Id="rId10" Type="http://schemas.openxmlformats.org/officeDocument/2006/relationships/hyperlink" Target="https://docs.google.com/presentation/d/1FObp7w2EbVzBHbWKn412WeFLQNMdWwLFlC4M3MFTmI8/edit?usp=sharing" TargetMode="External"/><Relationship Id="rId13" Type="http://schemas.openxmlformats.org/officeDocument/2006/relationships/hyperlink" Target="https://docs.google.com/presentation/d/1z24aoj_25aS1mIrOexfYox_TL1u0sJ40guufr2rZQxw/edit?usp=sharing" TargetMode="External"/><Relationship Id="rId12" Type="http://schemas.openxmlformats.org/officeDocument/2006/relationships/hyperlink" Target="https://docs.google.com/presentation/d/1N-AgVDBan-nDhrPtf4twRta-nZwv-zP40GWCxjelbcY/edit?usp=sharin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z24aoj_25aS1mIrOexfYox_TL1u0sJ40guufr2rZQxw/edit?usp=sharing" TargetMode="External"/><Relationship Id="rId9" Type="http://schemas.openxmlformats.org/officeDocument/2006/relationships/hyperlink" Target="https://docs.google.com/presentation/d/1SPxbqD8fYAm9ahelQIrOWZfg4OYZgr97yLYcdjQjAyY/edit?usp=sharing" TargetMode="External"/><Relationship Id="rId15" Type="http://schemas.openxmlformats.org/officeDocument/2006/relationships/hyperlink" Target="https://www.youtube.com/watch?v=jvnU0v6hcUo" TargetMode="External"/><Relationship Id="rId14" Type="http://schemas.openxmlformats.org/officeDocument/2006/relationships/hyperlink" Target="https://docs.google.com/presentation/d/1QA7URNCADSIQAlkMZOyJBwiftysS9E_YP4TT3xZqNK8/edit?usp=sharing" TargetMode="External"/><Relationship Id="rId17" Type="http://schemas.openxmlformats.org/officeDocument/2006/relationships/image" Target="../media/image2.png"/><Relationship Id="rId16" Type="http://schemas.openxmlformats.org/officeDocument/2006/relationships/hyperlink" Target="https://docs.google.com/presentation/d/1SPxbqD8fYAm9ahelQIrOWZfg4OYZgr97yLYcdjQjAyY/edit?usp=sharing" TargetMode="External"/><Relationship Id="rId5" Type="http://schemas.openxmlformats.org/officeDocument/2006/relationships/hyperlink" Target="https://docs.google.com/presentation/d/18KyNh7C8f51RZJnUFqKsyKVZwaBxOFgITN7SkRkZJu4/edit?usp=sharing" TargetMode="External"/><Relationship Id="rId6" Type="http://schemas.openxmlformats.org/officeDocument/2006/relationships/hyperlink" Target="https://docs.google.com/presentation/d/1QA7URNCADSIQAlkMZOyJBwiftysS9E_YP4TT3xZqNK8/edit?usp=sharing" TargetMode="External"/><Relationship Id="rId7" Type="http://schemas.openxmlformats.org/officeDocument/2006/relationships/hyperlink" Target="https://docs.google.com/presentation/d/16TR_S7je-Pvv0syppihEa059nwFppjRkiwL0pFGBcsw/edit?usp=sharing" TargetMode="External"/><Relationship Id="rId8" Type="http://schemas.openxmlformats.org/officeDocument/2006/relationships/hyperlink" Target="https://docs.google.com/presentation/d/16TR_S7je-Pvv0syppihEa059nwFppjRkiwL0pFGBcsw/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docs.google.com/presentation/d/1CKVGbhJIxVRxzz9cpQD_ojVp8eACuuYUCS6zjNv2H48/edit?usp=sharing"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archaeology.org/issues/january-february-2014/features/swahili-coast-towns/" TargetMode="External"/><Relationship Id="rId4" Type="http://schemas.openxmlformats.org/officeDocument/2006/relationships/hyperlink" Target="https://docs.google.com/presentation/d/1xyt6yP5NDLs4h5CX1nMhtOheAvcMpDaq-0xkccRlqS4/edit?usp=sharing" TargetMode="External"/><Relationship Id="rId5" Type="http://schemas.openxmlformats.org/officeDocument/2006/relationships/hyperlink" Target="https://docs.google.com/presentation/d/10oBS7as66z9TyBWQlt4dsAw31fCNjuJVALq_58oNQBk/edit?usp=sharing" TargetMode="External"/><Relationship Id="rId6" Type="http://schemas.openxmlformats.org/officeDocument/2006/relationships/hyperlink" Target="https://docs.google.com/presentation/d/1xyt6yP5NDLs4h5CX1nMhtOheAvcMpDaq-0xkccRlqS4/edit?usp=sharing" TargetMode="External"/><Relationship Id="rId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55" name="Google Shape;55;p13"/>
          <p:cNvGraphicFramePr/>
          <p:nvPr/>
        </p:nvGraphicFramePr>
        <p:xfrm>
          <a:off x="594588" y="582125"/>
          <a:ext cx="3000000" cy="3000000"/>
        </p:xfrm>
        <a:graphic>
          <a:graphicData uri="http://schemas.openxmlformats.org/drawingml/2006/table">
            <a:tbl>
              <a:tblPr>
                <a:noFill/>
                <a:tableStyleId>{B9DB52DF-F0A4-422F-8EFA-AF55D4DA2C8A}</a:tableStyleId>
              </a:tblPr>
              <a:tblGrid>
                <a:gridCol w="1878275"/>
                <a:gridCol w="3430275"/>
                <a:gridCol w="3430275"/>
              </a:tblGrid>
              <a:tr h="32287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1</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12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What stories do archaeological evidence and first-hand accounts tell us about the Swahili civilization?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287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2.16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91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7050">
                <a:tc>
                  <a:txBody>
                    <a:bodyPr/>
                    <a:lstStyle/>
                    <a:p>
                      <a:pPr indent="0" lvl="0" marL="0" rtl="0" algn="l">
                        <a:spcBef>
                          <a:spcPts val="0"/>
                        </a:spcBef>
                        <a:spcAft>
                          <a:spcPts val="0"/>
                        </a:spcAft>
                        <a:buNone/>
                      </a:pPr>
                      <a:r>
                        <a:rPr b="1" lang="en" sz="1300">
                          <a:latin typeface="Inter"/>
                          <a:ea typeface="Inter"/>
                          <a:cs typeface="Inter"/>
                          <a:sym typeface="Inter"/>
                        </a:rPr>
                        <a:t>TEACHER 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Powerpoint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Teacher Exemplar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5375">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Do First Options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Unit 3 Inquiry Journal</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Printable Version: </a:t>
                      </a:r>
                      <a:r>
                        <a:rPr lang="en" sz="1200" u="sng">
                          <a:solidFill>
                            <a:schemeClr val="hlink"/>
                          </a:solidFill>
                          <a:latin typeface="Inter"/>
                          <a:ea typeface="Inter"/>
                          <a:cs typeface="Inter"/>
                          <a:sym typeface="Inter"/>
                          <a:hlinkClick r:id="rId7"/>
                        </a:rPr>
                        <a:t>S</a:t>
                      </a:r>
                      <a:r>
                        <a:rPr lang="en" sz="1200" u="sng">
                          <a:solidFill>
                            <a:schemeClr val="hlink"/>
                          </a:solidFill>
                          <a:latin typeface="Inter"/>
                          <a:ea typeface="Inter"/>
                          <a:cs typeface="Inter"/>
                          <a:sym typeface="Inter"/>
                          <a:hlinkClick r:id="rId8"/>
                        </a:rPr>
                        <a:t>tudent Handout, Webquest, &amp; Exit Ticket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Digital Version: </a:t>
                      </a:r>
                      <a:r>
                        <a:rPr lang="en" sz="1200" u="sng">
                          <a:solidFill>
                            <a:schemeClr val="hlink"/>
                          </a:solidFill>
                          <a:latin typeface="Inter"/>
                          <a:ea typeface="Inter"/>
                          <a:cs typeface="Inter"/>
                          <a:sym typeface="Inter"/>
                          <a:hlinkClick r:id="rId9"/>
                        </a:rPr>
                        <a:t>Student Handout</a:t>
                      </a:r>
                      <a:r>
                        <a:rPr lang="en" sz="1200">
                          <a:latin typeface="Inter"/>
                          <a:ea typeface="Inter"/>
                          <a:cs typeface="Inter"/>
                          <a:sym typeface="Inter"/>
                        </a:rPr>
                        <a:t> | </a:t>
                      </a:r>
                      <a:r>
                        <a:rPr lang="en" sz="1200" u="sng">
                          <a:solidFill>
                            <a:schemeClr val="hlink"/>
                          </a:solidFill>
                          <a:latin typeface="Inter"/>
                          <a:ea typeface="Inter"/>
                          <a:cs typeface="Inter"/>
                          <a:sym typeface="Inter"/>
                          <a:hlinkClick r:id="rId10"/>
                        </a:rPr>
                        <a:t>Webquest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Exit Ticket: </a:t>
                      </a:r>
                      <a:r>
                        <a:rPr lang="en" sz="1200" u="sng">
                          <a:solidFill>
                            <a:schemeClr val="hlink"/>
                          </a:solidFill>
                          <a:latin typeface="Inter"/>
                          <a:ea typeface="Inter"/>
                          <a:cs typeface="Inter"/>
                          <a:sym typeface="Inter"/>
                          <a:hlinkClick r:id="rId11"/>
                        </a:rPr>
                        <a:t>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7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Option 1: </a:t>
                      </a:r>
                      <a:r>
                        <a:rPr lang="en" sz="1200">
                          <a:solidFill>
                            <a:schemeClr val="dk1"/>
                          </a:solidFill>
                          <a:latin typeface="Inter"/>
                          <a:ea typeface="Inter"/>
                          <a:cs typeface="Inter"/>
                          <a:sym typeface="Inter"/>
                        </a:rPr>
                        <a:t>Frayer, “Swahili City-States”</a:t>
                      </a:r>
                      <a:r>
                        <a:rPr lang="en" sz="1200">
                          <a:latin typeface="Inter"/>
                          <a:ea typeface="Inter"/>
                          <a:cs typeface="Inter"/>
                          <a:sym typeface="Inter"/>
                        </a:rPr>
                        <a:t>; Option 2: </a:t>
                      </a:r>
                      <a:r>
                        <a:rPr lang="en" sz="1200">
                          <a:solidFill>
                            <a:schemeClr val="dk1"/>
                          </a:solidFill>
                          <a:latin typeface="Inter"/>
                          <a:ea typeface="Inter"/>
                          <a:cs typeface="Inter"/>
                          <a:sym typeface="Inter"/>
                        </a:rPr>
                        <a:t>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3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a:t>
                      </a:r>
                      <a:r>
                        <a:rPr lang="en" sz="1200" u="sng">
                          <a:solidFill>
                            <a:schemeClr val="hlink"/>
                          </a:solidFill>
                          <a:latin typeface="Inter"/>
                          <a:ea typeface="Inter"/>
                          <a:cs typeface="Inter"/>
                          <a:sym typeface="Inter"/>
                          <a:hlinkClick r:id="rId12"/>
                        </a:rPr>
                        <a:t>Do First</a:t>
                      </a:r>
                      <a:r>
                        <a:rPr lang="en" sz="1200">
                          <a:solidFill>
                            <a:schemeClr val="dk1"/>
                          </a:solidFill>
                          <a:latin typeface="Inter"/>
                          <a:ea typeface="Inter"/>
                          <a:cs typeface="Inter"/>
                          <a:sym typeface="Inter"/>
                        </a:rPr>
                        <a:t>”</a:t>
                      </a:r>
                      <a:r>
                        <a:rPr lang="en" sz="1200">
                          <a:latin typeface="Inter"/>
                          <a:ea typeface="Inter"/>
                          <a:cs typeface="Inter"/>
                          <a:sym typeface="Inter"/>
                        </a:rPr>
                        <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91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First, introduce the new unit to students using the </a:t>
                      </a:r>
                      <a:r>
                        <a:rPr lang="en" sz="1200" u="sng">
                          <a:solidFill>
                            <a:schemeClr val="hlink"/>
                          </a:solidFill>
                          <a:latin typeface="Inter"/>
                          <a:ea typeface="Inter"/>
                          <a:cs typeface="Inter"/>
                          <a:sym typeface="Inter"/>
                          <a:hlinkClick r:id="rId13"/>
                        </a:rPr>
                        <a:t>presentation.</a:t>
                      </a:r>
                      <a:r>
                        <a:rPr lang="en" sz="1200">
                          <a:solidFill>
                            <a:schemeClr val="dk1"/>
                          </a:solidFill>
                          <a:latin typeface="Inter"/>
                          <a:ea typeface="Inter"/>
                          <a:cs typeface="Inter"/>
                          <a:sym typeface="Inter"/>
                        </a:rPr>
                        <a:t> Then, have students fill out what the already KNOW and what they WONDER about the daily Supporting Questions for Topic 1 in the </a:t>
                      </a:r>
                      <a:r>
                        <a:rPr lang="en" sz="1200" u="sng">
                          <a:solidFill>
                            <a:schemeClr val="hlink"/>
                          </a:solidFill>
                          <a:latin typeface="Inter"/>
                          <a:ea typeface="Inter"/>
                          <a:cs typeface="Inter"/>
                          <a:sym typeface="Inter"/>
                          <a:hlinkClick r:id="rId14"/>
                        </a:rPr>
                        <a:t>Unit 3 Inquiry Journal</a:t>
                      </a:r>
                      <a:r>
                        <a:rPr lang="en" sz="1200">
                          <a:solidFill>
                            <a:schemeClr val="dk1"/>
                          </a:solidFill>
                          <a:latin typeface="Inter"/>
                          <a:ea typeface="Inter"/>
                          <a:cs typeface="Inter"/>
                          <a:sym typeface="Inter"/>
                        </a:rPr>
                        <a:t>. Next, students will gain </a:t>
                      </a:r>
                      <a:r>
                        <a:rPr lang="en" sz="1200">
                          <a:solidFill>
                            <a:schemeClr val="dk1"/>
                          </a:solidFill>
                          <a:latin typeface="Inter"/>
                          <a:ea typeface="Inter"/>
                          <a:cs typeface="Inter"/>
                          <a:sym typeface="Inter"/>
                        </a:rPr>
                        <a:t>background</a:t>
                      </a:r>
                      <a:r>
                        <a:rPr lang="en" sz="1200">
                          <a:solidFill>
                            <a:schemeClr val="dk1"/>
                          </a:solidFill>
                          <a:latin typeface="Inter"/>
                          <a:ea typeface="Inter"/>
                          <a:cs typeface="Inter"/>
                          <a:sym typeface="Inter"/>
                        </a:rPr>
                        <a:t> information on the Swahili city-states by watching the </a:t>
                      </a:r>
                      <a:r>
                        <a:rPr lang="en" sz="1200" u="sng">
                          <a:solidFill>
                            <a:schemeClr val="hlink"/>
                          </a:solidFill>
                          <a:latin typeface="Inter"/>
                          <a:ea typeface="Inter"/>
                          <a:cs typeface="Inter"/>
                          <a:sym typeface="Inter"/>
                          <a:hlinkClick r:id="rId15"/>
                        </a:rPr>
                        <a:t>Crash Course World History Video #16</a:t>
                      </a:r>
                      <a:r>
                        <a:rPr lang="en" sz="1200">
                          <a:solidFill>
                            <a:schemeClr val="dk1"/>
                          </a:solidFill>
                          <a:latin typeface="Inter"/>
                          <a:ea typeface="Inter"/>
                          <a:cs typeface="Inter"/>
                          <a:sym typeface="Inter"/>
                        </a:rPr>
                        <a:t> and answering the questions that go along with the video in the </a:t>
                      </a:r>
                      <a:r>
                        <a:rPr lang="en" sz="1200" u="sng">
                          <a:solidFill>
                            <a:schemeClr val="hlink"/>
                          </a:solidFill>
                          <a:latin typeface="Inter"/>
                          <a:ea typeface="Inter"/>
                          <a:cs typeface="Inter"/>
                          <a:sym typeface="Inter"/>
                          <a:hlinkClick r:id="rId16"/>
                        </a:rPr>
                        <a:t>Swahili City-States Handout</a:t>
                      </a:r>
                      <a:r>
                        <a:rPr lang="en" sz="1200">
                          <a:solidFill>
                            <a:schemeClr val="dk1"/>
                          </a:solidFill>
                          <a:latin typeface="Inter"/>
                          <a:ea typeface="Inter"/>
                          <a:cs typeface="Inter"/>
                          <a:sym typeface="Inter"/>
                        </a:rPr>
                        <a:t>. The teacher should fast forward the video to begin at 6:50. It is recommended to stop the video at the time marks on the handout to provide students time to write/type the answers. Once the video is over, the teacher should review the answers aloud with students.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665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new unit to students using the presentation</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and assign </a:t>
                      </a:r>
                      <a:r>
                        <a:rPr lang="en" sz="1200">
                          <a:latin typeface="Inter"/>
                          <a:ea typeface="Inter"/>
                          <a:cs typeface="Inter"/>
                          <a:sym typeface="Inter"/>
                        </a:rPr>
                        <a:t>“Unit 3 Inquiry Journal- Topic 1 Expansion of African Kingdoms Supporting Questions”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Broadcast the Crash Course Video #16 and instruct students to answer the questions along with the video in their handout on page 1.</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the answers whole group</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“K” and the “W” for each of the daily Topic </a:t>
                      </a:r>
                      <a:r>
                        <a:rPr lang="en" sz="1200">
                          <a:latin typeface="Inter"/>
                          <a:ea typeface="Inter"/>
                          <a:cs typeface="Inter"/>
                          <a:sym typeface="Inter"/>
                        </a:rPr>
                        <a:t>1 Supporting Questions.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Watch the Crash Course video and answer the questions.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the answers </a:t>
                      </a:r>
                      <a:r>
                        <a:rPr lang="en" sz="1200">
                          <a:latin typeface="Inter"/>
                          <a:ea typeface="Inter"/>
                          <a:cs typeface="Inter"/>
                          <a:sym typeface="Inter"/>
                        </a:rPr>
                        <a:t>whole group.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6" name="Google Shape;56;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Africa: Agency &amp; Resistance</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58" name="Google Shape;58;p13"/>
          <p:cNvPicPr preferRelativeResize="0"/>
          <p:nvPr/>
        </p:nvPicPr>
        <p:blipFill>
          <a:blip r:embed="rId17">
            <a:alphaModFix/>
          </a:blip>
          <a:stretch>
            <a:fillRect/>
          </a:stretch>
        </p:blipFill>
        <p:spPr>
          <a:xfrm>
            <a:off x="175581" y="7236221"/>
            <a:ext cx="431174" cy="431174"/>
          </a:xfrm>
          <a:prstGeom prst="rect">
            <a:avLst/>
          </a:prstGeom>
          <a:noFill/>
          <a:ln>
            <a:noFill/>
          </a:ln>
        </p:spPr>
      </p:pic>
      <p:sp>
        <p:nvSpPr>
          <p:cNvPr id="59" name="Google Shape;59;p13"/>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835163" y="136538"/>
          <a:ext cx="3000000" cy="3000000"/>
        </p:xfrm>
        <a:graphic>
          <a:graphicData uri="http://schemas.openxmlformats.org/drawingml/2006/table">
            <a:tbl>
              <a:tblPr>
                <a:noFill/>
                <a:tableStyleId>{B9DB52DF-F0A4-422F-8EFA-AF55D4DA2C8A}</a:tableStyleId>
              </a:tblPr>
              <a:tblGrid>
                <a:gridCol w="1805675"/>
                <a:gridCol w="3297675"/>
                <a:gridCol w="3297675"/>
              </a:tblGrid>
              <a:tr h="12049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read the secondary source on the Swahili Coast to gain more insight on social, political, and economic factors of the civilization on pages 2-3 of the student worksheet</a:t>
                      </a:r>
                      <a:r>
                        <a:rPr lang="en" sz="1200" u="sng">
                          <a:solidFill>
                            <a:schemeClr val="accent5"/>
                          </a:solidFill>
                          <a:latin typeface="Inter"/>
                          <a:ea typeface="Inter"/>
                          <a:cs typeface="Inter"/>
                          <a:sym typeface="Inter"/>
                          <a:hlinkClick r:id="rId3">
                            <a:extLst>
                              <a:ext uri="{A12FA001-AC4F-418D-AE19-62706E023703}">
                                <ahyp:hlinkClr val="tx"/>
                              </a:ext>
                            </a:extLst>
                          </a:hlinkClick>
                        </a:rPr>
                        <a:t>.</a:t>
                      </a:r>
                      <a:r>
                        <a:rPr lang="en" sz="1200">
                          <a:solidFill>
                            <a:schemeClr val="dk1"/>
                          </a:solidFill>
                          <a:latin typeface="Inter"/>
                          <a:ea typeface="Inter"/>
                          <a:cs typeface="Inter"/>
                          <a:sym typeface="Inter"/>
                        </a:rPr>
                        <a:t> Students can complete this portion with a partner. Once time is up, the teacher can review the graphic organizer students have to complete on page 3.</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Next, students will read and analyze the first hand account of Ibn Battuta’s travel to Mogadishu, a city-state along the Swahili Coast in the handout. The teacher should model the first question with students. Students should then be released to complete the questions on their own. Once time is up, the teacher can pair students up and have them compare their answers with a thought partner.  The teacher should review the correct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0260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read the secondary source on page 2 of the handout and fill in the chart on page 3.</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correct answers whole group.</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the first questions for students for the primary source.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Release students to read the rest of the </a:t>
                      </a:r>
                      <a:r>
                        <a:rPr lang="en" sz="1200">
                          <a:latin typeface="Inter"/>
                          <a:ea typeface="Inter"/>
                          <a:cs typeface="Inter"/>
                          <a:sym typeface="Inter"/>
                        </a:rPr>
                        <a:t>source</a:t>
                      </a:r>
                      <a:r>
                        <a:rPr lang="en" sz="1200">
                          <a:latin typeface="Inter"/>
                          <a:ea typeface="Inter"/>
                          <a:cs typeface="Inter"/>
                          <a:sym typeface="Inter"/>
                        </a:rPr>
                        <a:t> and answer the questions </a:t>
                      </a:r>
                      <a:r>
                        <a:rPr lang="en" sz="1200">
                          <a:latin typeface="Inter"/>
                          <a:ea typeface="Inter"/>
                          <a:cs typeface="Inter"/>
                          <a:sym typeface="Inter"/>
                        </a:rPr>
                        <a:t>independently.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Pair students up with a thought partner and instruct them to compare their responses to the questions, then review whole group.</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secondary source on page 2 of the handout and complete the table on page 3 with a partner.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and listen to the teacher’s model for the primary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rest of the source and answer the questions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up with a thought partner and compare responses to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answers whole group.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66" name="Google Shape;66;p14"/>
          <p:cNvPicPr preferRelativeResize="0"/>
          <p:nvPr/>
        </p:nvPicPr>
        <p:blipFill>
          <a:blip r:embed="rId4">
            <a:alphaModFix/>
          </a:blip>
          <a:stretch>
            <a:fillRect/>
          </a:stretch>
        </p:blipFill>
        <p:spPr>
          <a:xfrm>
            <a:off x="175581" y="7236221"/>
            <a:ext cx="431174" cy="431174"/>
          </a:xfrm>
          <a:prstGeom prst="rect">
            <a:avLst/>
          </a:prstGeom>
          <a:noFill/>
          <a:ln>
            <a:noFill/>
          </a:ln>
        </p:spPr>
      </p:pic>
      <p:sp>
        <p:nvSpPr>
          <p:cNvPr id="67" name="Google Shape;67;p14"/>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2" name="Shape 72"/>
        <p:cNvGrpSpPr/>
        <p:nvPr/>
      </p:nvGrpSpPr>
      <p:grpSpPr>
        <a:xfrm>
          <a:off x="0" y="0"/>
          <a:ext cx="0" cy="0"/>
          <a:chOff x="0" y="0"/>
          <a:chExt cx="0" cy="0"/>
        </a:xfrm>
      </p:grpSpPr>
      <p:graphicFrame>
        <p:nvGraphicFramePr>
          <p:cNvPr id="73" name="Google Shape;73;p15"/>
          <p:cNvGraphicFramePr/>
          <p:nvPr/>
        </p:nvGraphicFramePr>
        <p:xfrm>
          <a:off x="849688" y="136538"/>
          <a:ext cx="3000000" cy="3000000"/>
        </p:xfrm>
        <a:graphic>
          <a:graphicData uri="http://schemas.openxmlformats.org/drawingml/2006/table">
            <a:tbl>
              <a:tblPr>
                <a:noFill/>
                <a:tableStyleId>{B9DB52DF-F0A4-422F-8EFA-AF55D4DA2C8A}</a:tableStyleId>
              </a:tblPr>
              <a:tblGrid>
                <a:gridCol w="1793200"/>
                <a:gridCol w="3274900"/>
                <a:gridCol w="3274900"/>
              </a:tblGrid>
              <a:tr h="111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Use slides of the presentation to introduce the Webquest Activity to students. Students will learn more about the Swahili city-states, their influence and culture by analyzing archaeological evidence based on modern excavations of the areas using this </a:t>
                      </a:r>
                      <a:r>
                        <a:rPr lang="en" sz="1200" u="sng">
                          <a:solidFill>
                            <a:schemeClr val="accent5"/>
                          </a:solidFill>
                          <a:latin typeface="Inter"/>
                          <a:ea typeface="Inter"/>
                          <a:cs typeface="Inter"/>
                          <a:sym typeface="Inter"/>
                          <a:hlinkClick r:id="rId3">
                            <a:extLst>
                              <a:ext uri="{A12FA001-AC4F-418D-AE19-62706E023703}">
                                <ahyp:hlinkClr val="tx"/>
                              </a:ext>
                            </a:extLst>
                          </a:hlinkClick>
                        </a:rPr>
                        <a:t>website.</a:t>
                      </a:r>
                      <a:r>
                        <a:rPr lang="en" sz="1200">
                          <a:solidFill>
                            <a:schemeClr val="dk1"/>
                          </a:solidFill>
                          <a:latin typeface="Inter"/>
                          <a:ea typeface="Inter"/>
                          <a:cs typeface="Inter"/>
                          <a:sym typeface="Inter"/>
                        </a:rPr>
                        <a:t> Students will be able to see visuals of the excavations and archaeological evidence to understand how advance the Swahili people were during this time period and how trade influenced the towns. Students should complete this online via Google Slides for the best results.  Students can work in small groups of 2-3 for this activity. At the end, students should engage in a class discussion about what the archaeological evidence reveals about the Swahili city-states. The teacher should use the last slide on the presentation to facilitate this.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915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the Webquest Activity and provide instructions for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Pair students up in groups of 2-3.</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students in a class discussion about what the archaeological evidence reveals about the Swahili city-states.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Get into a small group and complete the Webquest Activity.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the class discussion about what the archaeological evidence reveals about the Swahili city-states.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15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4">
                            <a:extLst>
                              <a:ext uri="{A12FA001-AC4F-418D-AE19-62706E023703}">
                                <ahyp:hlinkClr val="tx"/>
                              </a:ext>
                            </a:extLst>
                          </a:hlinkClick>
                        </a:rPr>
                        <a:t>“</a:t>
                      </a:r>
                      <a:r>
                        <a:rPr lang="en" sz="1200" u="sng">
                          <a:solidFill>
                            <a:schemeClr val="accent5"/>
                          </a:solidFill>
                          <a:latin typeface="Inter"/>
                          <a:ea typeface="Inter"/>
                          <a:cs typeface="Inter"/>
                          <a:sym typeface="Inter"/>
                          <a:hlinkClick r:id="rId5">
                            <a:extLst>
                              <a:ext uri="{A12FA001-AC4F-418D-AE19-62706E023703}">
                                <ahyp:hlinkClr val="tx"/>
                              </a:ext>
                            </a:extLst>
                          </a:hlinkClick>
                        </a:rPr>
                        <a:t>Exit Ticket</a:t>
                      </a:r>
                      <a:r>
                        <a:rPr lang="en" sz="1200" u="sng">
                          <a:solidFill>
                            <a:schemeClr val="accent5"/>
                          </a:solidFill>
                          <a:latin typeface="Inter"/>
                          <a:ea typeface="Inter"/>
                          <a:cs typeface="Inter"/>
                          <a:sym typeface="Inter"/>
                          <a:hlinkClick r:id="rId6">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1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74" name="Google Shape;74;p15"/>
          <p:cNvPicPr preferRelativeResize="0"/>
          <p:nvPr/>
        </p:nvPicPr>
        <p:blipFill>
          <a:blip r:embed="rId7">
            <a:alphaModFix/>
          </a:blip>
          <a:stretch>
            <a:fillRect/>
          </a:stretch>
        </p:blipFill>
        <p:spPr>
          <a:xfrm>
            <a:off x="175581" y="7236221"/>
            <a:ext cx="431174" cy="431174"/>
          </a:xfrm>
          <a:prstGeom prst="rect">
            <a:avLst/>
          </a:prstGeom>
          <a:noFill/>
          <a:ln>
            <a:noFill/>
          </a:ln>
        </p:spPr>
      </p:pic>
      <p:sp>
        <p:nvSpPr>
          <p:cNvPr id="75" name="Google Shape;75;p15"/>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