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
      <p:font typeface="Inter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32C1AE5-D719-40E6-A1B0-3C59E75918F7}">
  <a:tblStyle styleId="{032C1AE5-D719-40E6-A1B0-3C59E75918F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22" Type="http://schemas.openxmlformats.org/officeDocument/2006/relationships/font" Target="fonts/PlusJakartaSansMedium-italic.fntdata"/><Relationship Id="rId21" Type="http://schemas.openxmlformats.org/officeDocument/2006/relationships/font" Target="fonts/PlusJakartaSansMedium-bold.fntdata"/><Relationship Id="rId24" Type="http://schemas.openxmlformats.org/officeDocument/2006/relationships/font" Target="fonts/InterMedium-regular.fntdata"/><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Medium-italic.fntdata"/><Relationship Id="rId25" Type="http://schemas.openxmlformats.org/officeDocument/2006/relationships/font" Target="fonts/InterMedium-bold.fntdata"/><Relationship Id="rId27" Type="http://schemas.openxmlformats.org/officeDocument/2006/relationships/font" Target="fonts/Inter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d6330d51cb_0_7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d6330d51cb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a2b046d9a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a2b046d9a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d6330d51cb_0_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d6330d51cb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1b7f4c11c5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1b7f4c11c5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1b7f4c11c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1b7f4c11c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1b7f4c11c5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1b7f4c11c5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1b7f4c11c5_1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1b7f4c11c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rchaeology.org/issues/january-february-2014/features/swahili-coast-town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rchaeology.org/issues/january-february-2014/features/swahili-coast-town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Crash Course World History: Notes on Swahili Civilization</a:t>
            </a:r>
            <a:endParaRPr sz="19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547200" y="923400"/>
            <a:ext cx="667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As you follow along to the presentation use this sheet to take notes. Please be sure to keep these notes available during this unit. </a:t>
            </a:r>
            <a:endParaRPr sz="1200">
              <a:solidFill>
                <a:schemeClr val="dk1"/>
              </a:solidFill>
              <a:latin typeface="Inter"/>
              <a:ea typeface="Inter"/>
              <a:cs typeface="Inter"/>
              <a:sym typeface="Inter"/>
            </a:endParaRPr>
          </a:p>
        </p:txBody>
      </p:sp>
      <p:sp>
        <p:nvSpPr>
          <p:cNvPr id="60" name="Google Shape;60;p13"/>
          <p:cNvSpPr txBox="1"/>
          <p:nvPr/>
        </p:nvSpPr>
        <p:spPr>
          <a:xfrm>
            <a:off x="348950" y="1465138"/>
            <a:ext cx="7074600" cy="77577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6:56 </a:t>
            </a:r>
            <a:r>
              <a:rPr lang="en" sz="1200">
                <a:solidFill>
                  <a:srgbClr val="333333"/>
                </a:solidFill>
                <a:latin typeface="Inter"/>
                <a:ea typeface="Inter"/>
                <a:cs typeface="Inter"/>
                <a:sym typeface="Inter"/>
              </a:rPr>
              <a:t>How were the East African Swahili city-states different from an empire?</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There was no central authority. Each city state had its own ruler.</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7:08 </a:t>
            </a:r>
            <a:r>
              <a:rPr lang="en" sz="1200">
                <a:solidFill>
                  <a:srgbClr val="333333"/>
                </a:solidFill>
                <a:latin typeface="Inter"/>
                <a:ea typeface="Inter"/>
                <a:cs typeface="Inter"/>
                <a:sym typeface="Inter"/>
              </a:rPr>
              <a:t>These city-states formed a network of </a:t>
            </a:r>
            <a:r>
              <a:rPr b="1" lang="en" sz="1300" u="sng">
                <a:solidFill>
                  <a:schemeClr val="accent1"/>
                </a:solidFill>
                <a:latin typeface="Inter"/>
                <a:ea typeface="Inter"/>
                <a:cs typeface="Inter"/>
                <a:sym typeface="Inter"/>
              </a:rPr>
              <a:t>trade</a:t>
            </a:r>
            <a:r>
              <a:rPr lang="en" sz="1200">
                <a:solidFill>
                  <a:srgbClr val="333333"/>
                </a:solidFill>
                <a:latin typeface="Inter"/>
                <a:ea typeface="Inter"/>
                <a:cs typeface="Inter"/>
                <a:sym typeface="Inter"/>
              </a:rPr>
              <a:t> ports. </a:t>
            </a:r>
            <a:endParaRPr sz="1200">
              <a:solidFill>
                <a:srgbClr val="333333"/>
              </a:solidFill>
              <a:latin typeface="Inter"/>
              <a:ea typeface="Inter"/>
              <a:cs typeface="Inter"/>
              <a:sym typeface="Inter"/>
            </a:endParaRPr>
          </a:p>
          <a:p>
            <a:pPr indent="0" lvl="0" marL="0" rtl="0" algn="l">
              <a:spcBef>
                <a:spcPts val="0"/>
              </a:spcBef>
              <a:spcAft>
                <a:spcPts val="0"/>
              </a:spcAft>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7:11 </a:t>
            </a:r>
            <a:r>
              <a:rPr lang="en" sz="1200">
                <a:solidFill>
                  <a:srgbClr val="333333"/>
                </a:solidFill>
                <a:latin typeface="Inter"/>
                <a:ea typeface="Inter"/>
                <a:cs typeface="Inter"/>
                <a:sym typeface="Inter"/>
              </a:rPr>
              <a:t>The East African Swahili city-states were autonomous and did not have to report to a central power. However, they were three things that linked the city-states that made them a common culture:</a:t>
            </a:r>
            <a:endParaRPr sz="1200">
              <a:solidFill>
                <a:srgbClr val="333333"/>
              </a:solidFill>
              <a:latin typeface="Inter"/>
              <a:ea typeface="Inter"/>
              <a:cs typeface="Inter"/>
              <a:sym typeface="Inter"/>
            </a:endParaRPr>
          </a:p>
          <a:p>
            <a:pPr indent="0" lvl="0" marL="0" rtl="0" algn="l">
              <a:spcBef>
                <a:spcPts val="0"/>
              </a:spcBef>
              <a:spcAft>
                <a:spcPts val="0"/>
              </a:spcAft>
              <a:buNone/>
            </a:pPr>
            <a:r>
              <a:t/>
            </a:r>
            <a:endParaRPr sz="1200">
              <a:solidFill>
                <a:srgbClr val="333333"/>
              </a:solidFill>
              <a:latin typeface="Inter"/>
              <a:ea typeface="Inter"/>
              <a:cs typeface="Inter"/>
              <a:sym typeface="Inter"/>
            </a:endParaRPr>
          </a:p>
          <a:p>
            <a:pPr indent="0" lvl="0" marL="0" rtl="0" algn="ctr">
              <a:spcBef>
                <a:spcPts val="0"/>
              </a:spcBef>
              <a:spcAft>
                <a:spcPts val="0"/>
              </a:spcAft>
              <a:buNone/>
            </a:pPr>
            <a:r>
              <a:rPr b="1" lang="en" sz="1300">
                <a:solidFill>
                  <a:schemeClr val="accent1"/>
                </a:solidFill>
                <a:latin typeface="Inter"/>
                <a:ea typeface="Inter"/>
                <a:cs typeface="Inter"/>
                <a:sym typeface="Inter"/>
              </a:rPr>
              <a:t>Language, trade, religion</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rgbClr val="333333"/>
              </a:solidFill>
              <a:latin typeface="Inter"/>
              <a:ea typeface="Inter"/>
              <a:cs typeface="Inter"/>
              <a:sym typeface="Inter"/>
            </a:endParaRPr>
          </a:p>
          <a:p>
            <a:pPr indent="0" lvl="0" marL="457200" rtl="0" algn="l">
              <a:spcBef>
                <a:spcPts val="0"/>
              </a:spcBef>
              <a:spcAft>
                <a:spcPts val="0"/>
              </a:spcAft>
              <a:buNone/>
            </a:pPr>
            <a:r>
              <a:t/>
            </a:r>
            <a:endParaRPr b="1" sz="1200">
              <a:solidFill>
                <a:srgbClr val="333333"/>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7:51 </a:t>
            </a:r>
            <a:r>
              <a:rPr lang="en" sz="1200">
                <a:solidFill>
                  <a:srgbClr val="333333"/>
                </a:solidFill>
                <a:latin typeface="Inter"/>
                <a:ea typeface="Inter"/>
                <a:cs typeface="Inter"/>
                <a:sym typeface="Inter"/>
              </a:rPr>
              <a:t>Why did historians believe that the Swahili city-states were founded by Arabs or Persians?</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They didn’t believe Africans were sophisticated enough to have found these great cities</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8:10 </a:t>
            </a:r>
            <a:r>
              <a:rPr lang="en" sz="1200">
                <a:solidFill>
                  <a:srgbClr val="333333"/>
                </a:solidFill>
                <a:latin typeface="Inter"/>
                <a:ea typeface="Inter"/>
                <a:cs typeface="Inter"/>
                <a:sym typeface="Inter"/>
              </a:rPr>
              <a:t>Trade had been going on on the Swahili coast since the 1st century CE. Why did trading rapidly increase in the 8th century CE?</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Arab traders arrived, seeking goods that they could trade along the Indian Ocean trade network.</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0" rtl="0" algn="l">
              <a:spcBef>
                <a:spcPts val="0"/>
              </a:spcBef>
              <a:spcAft>
                <a:spcPts val="0"/>
              </a:spcAft>
              <a:buNone/>
            </a:pPr>
            <a:r>
              <a:t/>
            </a:r>
            <a:endParaRPr b="1" sz="1200">
              <a:solidFill>
                <a:srgbClr val="333333"/>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8:20 </a:t>
            </a:r>
            <a:r>
              <a:rPr lang="en" sz="1200">
                <a:solidFill>
                  <a:srgbClr val="333333"/>
                </a:solidFill>
                <a:latin typeface="Inter"/>
                <a:ea typeface="Inter"/>
                <a:cs typeface="Inter"/>
                <a:sym typeface="Inter"/>
              </a:rPr>
              <a:t>Other than goods, what did Arab traders bring with them to the Swahili Coast. What effect did this have on religious and cultural life in the city-states?</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Arab traders brought Islam with them.</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Muslim communities started small, but most of the cities boasted large mosques</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b="1" lang="en" sz="1200">
                <a:solidFill>
                  <a:srgbClr val="333333"/>
                </a:solidFill>
                <a:latin typeface="Inter"/>
                <a:ea typeface="Inter"/>
                <a:cs typeface="Inter"/>
                <a:sym typeface="Inter"/>
              </a:rPr>
              <a:t>8:43 </a:t>
            </a:r>
            <a:r>
              <a:rPr lang="en" sz="1200">
                <a:solidFill>
                  <a:srgbClr val="333333"/>
                </a:solidFill>
                <a:latin typeface="Inter"/>
                <a:ea typeface="Inter"/>
                <a:cs typeface="Inter"/>
                <a:sym typeface="Inter"/>
              </a:rPr>
              <a:t>What was exported from the Swahili city-states? What was imported to the Swahili city-states?</a:t>
            </a:r>
            <a:endParaRPr sz="1200">
              <a:solidFill>
                <a:srgbClr val="333333"/>
              </a:solidFill>
              <a:latin typeface="Inter"/>
              <a:ea typeface="Inter"/>
              <a:cs typeface="Inter"/>
              <a:sym typeface="Inter"/>
            </a:endParaRPr>
          </a:p>
          <a:p>
            <a:pPr indent="0" lvl="0" marL="457200" rtl="0" algn="l">
              <a:spcBef>
                <a:spcPts val="0"/>
              </a:spcBef>
              <a:spcAft>
                <a:spcPts val="0"/>
              </a:spcAft>
              <a:buNone/>
            </a:pPr>
            <a:r>
              <a:t/>
            </a:r>
            <a:endParaRPr sz="1200">
              <a:solidFill>
                <a:srgbClr val="333333"/>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Exported → Ivory, Animal Hides, Timber, Slaves, Gold</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Imported → luxury goods such as porcelain, books</a:t>
            </a:r>
            <a:endParaRPr sz="13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Questions: Swahili Coast</a:t>
            </a:r>
            <a:endParaRPr sz="2200">
              <a:solidFill>
                <a:schemeClr val="dk1"/>
              </a:solidFill>
              <a:latin typeface="Inter Medium"/>
              <a:ea typeface="Inter Medium"/>
              <a:cs typeface="Inter Medium"/>
              <a:sym typeface="Inter Medium"/>
            </a:endParaRPr>
          </a:p>
        </p:txBody>
      </p:sp>
      <p:pic>
        <p:nvPicPr>
          <p:cNvPr id="67" name="Google Shape;67;p14"/>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533850" y="973801"/>
            <a:ext cx="6704700" cy="880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500">
                <a:solidFill>
                  <a:schemeClr val="dk1"/>
                </a:solidFill>
                <a:latin typeface="Halant"/>
                <a:ea typeface="Halant"/>
                <a:cs typeface="Halant"/>
                <a:sym typeface="Halant"/>
              </a:rPr>
              <a:t>Directions: </a:t>
            </a:r>
            <a:r>
              <a:rPr lang="en" sz="1500">
                <a:solidFill>
                  <a:schemeClr val="dk1"/>
                </a:solidFill>
                <a:latin typeface="Halant"/>
                <a:ea typeface="Halant"/>
                <a:cs typeface="Halant"/>
                <a:sym typeface="Halant"/>
              </a:rPr>
              <a:t>Using the reading, identify a social, political, and economic aspect of the Swahili Civilization.</a:t>
            </a:r>
            <a:endParaRPr>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1" name="Google Shape;71;p14"/>
          <p:cNvGraphicFramePr/>
          <p:nvPr/>
        </p:nvGraphicFramePr>
        <p:xfrm>
          <a:off x="952500" y="2060050"/>
          <a:ext cx="3000000" cy="3000000"/>
        </p:xfrm>
        <a:graphic>
          <a:graphicData uri="http://schemas.openxmlformats.org/drawingml/2006/table">
            <a:tbl>
              <a:tblPr>
                <a:noFill/>
                <a:tableStyleId>{032C1AE5-D719-40E6-A1B0-3C59E75918F7}</a:tableStyleId>
              </a:tblPr>
              <a:tblGrid>
                <a:gridCol w="5867400"/>
              </a:tblGrid>
              <a:tr h="381000">
                <a:tc>
                  <a:txBody>
                    <a:bodyPr/>
                    <a:lstStyle/>
                    <a:p>
                      <a:pPr indent="0" lvl="0" marL="0" rtl="0" algn="ctr">
                        <a:spcBef>
                          <a:spcPts val="0"/>
                        </a:spcBef>
                        <a:spcAft>
                          <a:spcPts val="0"/>
                        </a:spcAft>
                        <a:buNone/>
                      </a:pPr>
                      <a:r>
                        <a:rPr b="1" lang="en" sz="1600">
                          <a:latin typeface="Inter"/>
                          <a:ea typeface="Inter"/>
                          <a:cs typeface="Inter"/>
                          <a:sym typeface="Inter"/>
                        </a:rPr>
                        <a:t>Social</a:t>
                      </a:r>
                      <a:endParaRPr b="1" sz="1600">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200">
                          <a:solidFill>
                            <a:schemeClr val="accent1"/>
                          </a:solidFill>
                          <a:latin typeface="Inter"/>
                          <a:ea typeface="Inter"/>
                          <a:cs typeface="Inter"/>
                          <a:sym typeface="Inter"/>
                        </a:rPr>
                        <a:t>The Swahili civilization had a hierarchical social structure with three levels:</a:t>
                      </a:r>
                      <a:endParaRPr b="1" sz="1200">
                        <a:solidFill>
                          <a:schemeClr val="accent1"/>
                        </a:solidFill>
                        <a:latin typeface="Inter"/>
                        <a:ea typeface="Inter"/>
                        <a:cs typeface="Inter"/>
                        <a:sym typeface="Inter"/>
                      </a:endParaRPr>
                    </a:p>
                    <a:p>
                      <a:pPr indent="-298450" lvl="0" marL="457200" rtl="0" algn="l">
                        <a:lnSpc>
                          <a:spcPct val="115000"/>
                        </a:lnSpc>
                        <a:spcBef>
                          <a:spcPts val="1200"/>
                        </a:spcBef>
                        <a:spcAft>
                          <a:spcPts val="0"/>
                        </a:spcAft>
                        <a:buClr>
                          <a:schemeClr val="accent1"/>
                        </a:buClr>
                        <a:buSzPts val="1100"/>
                        <a:buAutoNum type="arabicPeriod"/>
                      </a:pPr>
                      <a:r>
                        <a:rPr b="1" lang="en" sz="1200">
                          <a:solidFill>
                            <a:schemeClr val="accent1"/>
                          </a:solidFill>
                          <a:latin typeface="Inter"/>
                          <a:ea typeface="Inter"/>
                          <a:cs typeface="Inter"/>
                          <a:sym typeface="Inter"/>
                        </a:rPr>
                        <a:t>The ruling class, including governors, merchants, craftworkers, and religious leaders, often of mixed Arab and African ancestry.</a:t>
                      </a:r>
                      <a:endParaRPr b="1" sz="1200">
                        <a:solidFill>
                          <a:schemeClr val="accent1"/>
                        </a:solidFill>
                        <a:latin typeface="Inter"/>
                        <a:ea typeface="Inter"/>
                        <a:cs typeface="Inter"/>
                        <a:sym typeface="Inter"/>
                      </a:endParaRPr>
                    </a:p>
                    <a:p>
                      <a:pPr indent="-298450" lvl="0" marL="457200" rtl="0" algn="l">
                        <a:lnSpc>
                          <a:spcPct val="115000"/>
                        </a:lnSpc>
                        <a:spcBef>
                          <a:spcPts val="0"/>
                        </a:spcBef>
                        <a:spcAft>
                          <a:spcPts val="0"/>
                        </a:spcAft>
                        <a:buClr>
                          <a:schemeClr val="accent1"/>
                        </a:buClr>
                        <a:buSzPts val="1100"/>
                        <a:buAutoNum type="arabicPeriod"/>
                      </a:pPr>
                      <a:r>
                        <a:rPr b="1" lang="en" sz="1200">
                          <a:solidFill>
                            <a:schemeClr val="accent1"/>
                          </a:solidFill>
                          <a:latin typeface="Inter"/>
                          <a:ea typeface="Inter"/>
                          <a:cs typeface="Inter"/>
                          <a:sym typeface="Inter"/>
                        </a:rPr>
                        <a:t>Native African slaves of unmixed ancestry.</a:t>
                      </a:r>
                      <a:endParaRPr b="1" sz="1200">
                        <a:solidFill>
                          <a:schemeClr val="accent1"/>
                        </a:solidFill>
                        <a:latin typeface="Inter"/>
                        <a:ea typeface="Inter"/>
                        <a:cs typeface="Inter"/>
                        <a:sym typeface="Inter"/>
                      </a:endParaRPr>
                    </a:p>
                    <a:p>
                      <a:pPr indent="-298450" lvl="0" marL="457200" rtl="0" algn="l">
                        <a:lnSpc>
                          <a:spcPct val="115000"/>
                        </a:lnSpc>
                        <a:spcBef>
                          <a:spcPts val="0"/>
                        </a:spcBef>
                        <a:spcAft>
                          <a:spcPts val="0"/>
                        </a:spcAft>
                        <a:buClr>
                          <a:schemeClr val="accent1"/>
                        </a:buClr>
                        <a:buSzPts val="1100"/>
                        <a:buAutoNum type="arabicPeriod"/>
                      </a:pPr>
                      <a:r>
                        <a:rPr b="1" lang="en" sz="1200">
                          <a:solidFill>
                            <a:schemeClr val="accent1"/>
                          </a:solidFill>
                          <a:latin typeface="Inter"/>
                          <a:ea typeface="Inter"/>
                          <a:cs typeface="Inter"/>
                          <a:sym typeface="Inter"/>
                        </a:rPr>
                        <a:t>Arab and Persian traders who were not permanent settlers.</a:t>
                      </a:r>
                      <a:endParaRPr b="1" sz="16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600">
                          <a:latin typeface="Inter"/>
                          <a:ea typeface="Inter"/>
                          <a:cs typeface="Inter"/>
                          <a:sym typeface="Inter"/>
                        </a:rPr>
                        <a:t>Political</a:t>
                      </a:r>
                      <a:endParaRPr b="1" sz="16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Swahili city-states were independent, each governed by a single ruler or sultan, typically a wealthy Muslim merchant. Governance was supported by officials like a council of advisors and judges, usually selected from influential merchant families.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600">
                          <a:latin typeface="Inter"/>
                          <a:ea typeface="Inter"/>
                          <a:cs typeface="Inter"/>
                          <a:sym typeface="Inter"/>
                        </a:rPr>
                        <a:t>Economic</a:t>
                      </a:r>
                      <a:endParaRPr b="1" sz="16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Swahili city-states thrived on trade, engaging with African tribes and major Indian Ocean trading nations such as Arabia, Persia, India, and China. They traded coastal goods like shell jewelry and seafood for agricultural products from the interior and operated in a highly developed network of maritime trade routes.</a:t>
                      </a:r>
                      <a:endParaRPr b="1" sz="1200">
                        <a:solidFill>
                          <a:schemeClr val="accent1"/>
                        </a:solidFill>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Primary Source Questions: Ibn Battuta in East Africa</a:t>
            </a:r>
            <a:endParaRPr sz="2200">
              <a:latin typeface="Inter Medium"/>
              <a:ea typeface="Inter Medium"/>
              <a:cs typeface="Inter Medium"/>
              <a:sym typeface="Inter Medium"/>
            </a:endParaRPr>
          </a:p>
        </p:txBody>
      </p:sp>
      <p:pic>
        <p:nvPicPr>
          <p:cNvPr id="78" name="Google Shape;78;p15"/>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1" name="Google Shape;81;p15"/>
          <p:cNvSpPr txBox="1"/>
          <p:nvPr/>
        </p:nvSpPr>
        <p:spPr>
          <a:xfrm>
            <a:off x="533850" y="973801"/>
            <a:ext cx="6704700" cy="8805900"/>
          </a:xfrm>
          <a:prstGeom prst="rect">
            <a:avLst/>
          </a:prstGeom>
          <a:noFill/>
          <a:ln>
            <a:noFill/>
          </a:ln>
        </p:spPr>
        <p:txBody>
          <a:bodyPr anchorCtr="0" anchor="t" bIns="91425" lIns="91425" spcFirstLastPara="1" rIns="91425" wrap="square" tIns="91425">
            <a:noAutofit/>
          </a:bodyPr>
          <a:lstStyle/>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What was Ibn Battuta's relationship with Nur ad-Din Sakhawi in Damascus, and how did Nur ad-Din show hospitality towards Ibn Battuta during his stay?</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Ibn Battuta formed a close friendship with Nur ad-Din Sakhawi, a Malikite professor in Damascus. Nur ad-Din invited Ibn Battuta to his home for several nights during Ramadan and took care of him when he fell ill. Despite Ibn Battuta’s illness, Nur ad-Din insisted on his return, provided him with food and medical care, and ensured his full recovery. When Ibn Battuta's money ran out, Nur ad-Din paid for his travel expenses and gave him provisions and money for his journey, showing immense generosity and hospitality.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How does Ibn Battuta describe the people of Basra, and what does his observation about the preacher’s grammar reveal about the town?</a:t>
            </a:r>
            <a:endParaRPr sz="1300">
              <a:solidFill>
                <a:schemeClr val="dk1"/>
              </a:solidFill>
              <a:latin typeface="Inter"/>
              <a:ea typeface="Inter"/>
              <a:cs typeface="Inter"/>
              <a:sym typeface="Inter"/>
            </a:endParaRPr>
          </a:p>
          <a:p>
            <a:pPr indent="0" lvl="0" marL="45720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Ibn Battuta describes the people of Basra as kind and welcoming to strangers. However, he is surprised by the decline in education, particularly in grammar, when he hears a preacher make several grammatical errors during a Friday service. The local qadi explains that there is no longer anyone in the town who knows grammar, which reveals that Basra, once renowned for its mastery of grammar, has experienced a decline in learning and intellectual leadership.</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What role do merchants and local customs play in the city of Mogadishu, according to Ibn Battuta? How do these practices benefit the merchants?</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Merchants play a central role in the city’s economy, and local customs reinforce a strong sense of hospitality. When ships arrive, young men present food to the merchants and offer them lodging, acting as their hosts. These hosts help merchants sell their goods and buy supplies. If a merchant makes a transaction without their host's presence, the deal is considered invalid. This system ensures that local merchants maintain control over the trade, and it benefits both the visiting merchants and the locals by facilitating secure and trusted business practices.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82" name="Google Shape;82;p15"/>
          <p:cNvGraphicFramePr/>
          <p:nvPr/>
        </p:nvGraphicFramePr>
        <p:xfrm>
          <a:off x="533850" y="6940425"/>
          <a:ext cx="3000000" cy="3000000"/>
        </p:xfrm>
        <a:graphic>
          <a:graphicData uri="http://schemas.openxmlformats.org/drawingml/2006/table">
            <a:tbl>
              <a:tblPr>
                <a:noFill/>
                <a:tableStyleId>{032C1AE5-D719-40E6-A1B0-3C59E75918F7}</a:tableStyleId>
              </a:tblPr>
              <a:tblGrid>
                <a:gridCol w="3352350"/>
                <a:gridCol w="3352350"/>
              </a:tblGrid>
              <a:tr h="775750">
                <a:tc>
                  <a:txBody>
                    <a:bodyPr/>
                    <a:lstStyle/>
                    <a:p>
                      <a:pPr indent="0" lvl="0" marL="0" rtl="0" algn="ctr">
                        <a:spcBef>
                          <a:spcPts val="0"/>
                        </a:spcBef>
                        <a:spcAft>
                          <a:spcPts val="0"/>
                        </a:spcAft>
                        <a:buNone/>
                      </a:pPr>
                      <a:r>
                        <a:rPr b="1" lang="en">
                          <a:latin typeface="Inter"/>
                          <a:ea typeface="Inter"/>
                          <a:cs typeface="Inter"/>
                          <a:sym typeface="Inter"/>
                        </a:rPr>
                        <a:t>Purpose</a:t>
                      </a:r>
                      <a:endParaRPr b="1">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was Ibn Battuta’s purpose in writing about his account in East Africa?</a:t>
                      </a:r>
                      <a:endParaRPr i="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Perspective</a:t>
                      </a:r>
                      <a:endParaRPr b="1">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might his experiences as a Muslim traveler have influenced what he chose to include in his accounts?</a:t>
                      </a:r>
                      <a:endParaRPr i="1" sz="1200">
                        <a:latin typeface="Inter"/>
                        <a:ea typeface="Inter"/>
                        <a:cs typeface="Inter"/>
                        <a:sym typeface="Inter"/>
                      </a:endParaRPr>
                    </a:p>
                  </a:txBody>
                  <a:tcPr marT="91425" marB="91425" marR="91425" marL="91425"/>
                </a:tc>
              </a:tr>
              <a:tr h="1236325">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to share his experiences as a traveler and observer of Islamic societies and trade networks. His accounts highlight the hospitality, trade practices, and cultural blending in the cities he visited, providing a detailed record of the region’s connections to the wider Islamic world.</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As a Muslim traveler, Ibn Battuta was likely influenced by his religious beliefs and cultural background. He emphasized the presence of Islamic practices, such as hospitality, charity, and the spread of Islamic culture, in the places he visited.</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WebQuest: Exploring the Swahili Coast Towns</a:t>
            </a:r>
            <a:endParaRPr sz="1900">
              <a:latin typeface="Inter Medium"/>
              <a:ea typeface="Inter Medium"/>
              <a:cs typeface="Inter Medium"/>
              <a:sym typeface="Inter Medium"/>
            </a:endParaRPr>
          </a:p>
        </p:txBody>
      </p:sp>
      <p:pic>
        <p:nvPicPr>
          <p:cNvPr id="89" name="Google Shape;89;p1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2" name="Google Shape;92;p16"/>
          <p:cNvSpPr txBox="1"/>
          <p:nvPr/>
        </p:nvSpPr>
        <p:spPr>
          <a:xfrm>
            <a:off x="412550" y="1084225"/>
            <a:ext cx="6947400" cy="3324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700">
                <a:solidFill>
                  <a:schemeClr val="dk1"/>
                </a:solidFill>
                <a:latin typeface="Halant"/>
                <a:ea typeface="Halant"/>
                <a:cs typeface="Halant"/>
                <a:sym typeface="Halant"/>
              </a:rPr>
              <a:t>Introduction</a:t>
            </a:r>
            <a:endParaRPr b="1" sz="17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The Swahili Coast towns played a crucial role in trade and cultural exchanges along the eastern coast of Africa. These towns were vibrant hubs of commerce, blending African and Arab influences. Today, we’ll explore how these towns developed, their connections to the Indian Ocean trade, and what archaeology reveals about their past.</a:t>
            </a:r>
            <a:endParaRPr sz="17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b="1" sz="17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700">
                <a:solidFill>
                  <a:schemeClr val="dk1"/>
                </a:solidFill>
                <a:latin typeface="Halant"/>
                <a:ea typeface="Halant"/>
                <a:cs typeface="Halant"/>
                <a:sym typeface="Halant"/>
              </a:rPr>
              <a:t>Task</a:t>
            </a:r>
            <a:endParaRPr b="1" sz="17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Your mission is to investigate the historical significance of the Swahili Coast towns. You will be working through a series of questions to guide your research to learn more about the eastern coast of Africa, while analyzing archaeological evidence.</a:t>
            </a:r>
            <a:endParaRPr sz="1700">
              <a:solidFill>
                <a:schemeClr val="dk1"/>
              </a:solidFill>
              <a:latin typeface="Halant"/>
              <a:ea typeface="Halant"/>
              <a:cs typeface="Halant"/>
              <a:sym typeface="Halant"/>
            </a:endParaRPr>
          </a:p>
        </p:txBody>
      </p:sp>
      <p:pic>
        <p:nvPicPr>
          <p:cNvPr id="93" name="Google Shape;93;p16"/>
          <p:cNvPicPr preferRelativeResize="0"/>
          <p:nvPr/>
        </p:nvPicPr>
        <p:blipFill>
          <a:blip r:embed="rId5">
            <a:alphaModFix/>
          </a:blip>
          <a:stretch>
            <a:fillRect/>
          </a:stretch>
        </p:blipFill>
        <p:spPr>
          <a:xfrm>
            <a:off x="1028700" y="4395800"/>
            <a:ext cx="5715000" cy="4029075"/>
          </a:xfrm>
          <a:prstGeom prst="rect">
            <a:avLst/>
          </a:prstGeom>
          <a:noFill/>
          <a:ln>
            <a:noFill/>
          </a:ln>
        </p:spPr>
      </p:pic>
      <p:sp>
        <p:nvSpPr>
          <p:cNvPr id="94" name="Google Shape;94;p16"/>
          <p:cNvSpPr txBox="1"/>
          <p:nvPr/>
        </p:nvSpPr>
        <p:spPr>
          <a:xfrm>
            <a:off x="620300" y="8483375"/>
            <a:ext cx="6531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latin typeface="Halant"/>
                <a:ea typeface="Halant"/>
                <a:cs typeface="Halant"/>
                <a:sym typeface="Halant"/>
              </a:rPr>
              <a:t>Ichumbaki, E., &amp; Pollard, E.  (2021, March 25). The Swahili Civilization in Eastern Africa. Oxford Research Encyclopedia of Anthropology. </a:t>
            </a:r>
            <a:endParaRPr sz="1300">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WebQuest: Exploring the Swahili Coast Towns</a:t>
            </a:r>
            <a:endParaRPr sz="1900">
              <a:latin typeface="Inter Medium"/>
              <a:ea typeface="Inter Medium"/>
              <a:cs typeface="Inter Medium"/>
              <a:sym typeface="Inter Medium"/>
            </a:endParaRPr>
          </a:p>
        </p:txBody>
      </p:sp>
      <p:pic>
        <p:nvPicPr>
          <p:cNvPr id="101" name="Google Shape;101;p17"/>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02" name="Google Shape;102;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17"/>
          <p:cNvSpPr txBox="1"/>
          <p:nvPr/>
        </p:nvSpPr>
        <p:spPr>
          <a:xfrm>
            <a:off x="412550" y="1084225"/>
            <a:ext cx="6947400" cy="7535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The History of Swahili Coast Towns | </a:t>
            </a:r>
            <a:r>
              <a:rPr b="1" lang="en" sz="2000" u="sng">
                <a:solidFill>
                  <a:schemeClr val="hlink"/>
                </a:solidFill>
                <a:latin typeface="Halant"/>
                <a:ea typeface="Halant"/>
                <a:cs typeface="Halant"/>
                <a:sym typeface="Halant"/>
                <a:hlinkClick r:id="rId5"/>
              </a:rPr>
              <a:t>Click here to access the site</a:t>
            </a:r>
            <a:endParaRPr b="1" sz="2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600">
                <a:solidFill>
                  <a:schemeClr val="dk1"/>
                </a:solidFill>
                <a:latin typeface="Inter"/>
                <a:ea typeface="Inter"/>
                <a:cs typeface="Inter"/>
                <a:sym typeface="Inter"/>
              </a:rPr>
              <a:t>Read the article on Archaeology.org to gain an overview of the history of the Swahili Coast towns. Answer the following questions:</a:t>
            </a:r>
            <a:endParaRPr sz="1600">
              <a:solidFill>
                <a:schemeClr val="dk1"/>
              </a:solidFill>
              <a:latin typeface="Inter"/>
              <a:ea typeface="Inter"/>
              <a:cs typeface="Inter"/>
              <a:sym typeface="Inter"/>
            </a:endParaRPr>
          </a:p>
          <a:p>
            <a:pPr indent="-330200" lvl="0" marL="457200" rtl="0" algn="l">
              <a:lnSpc>
                <a:spcPct val="115000"/>
              </a:lnSpc>
              <a:spcBef>
                <a:spcPts val="1200"/>
              </a:spcBef>
              <a:spcAft>
                <a:spcPts val="0"/>
              </a:spcAft>
              <a:buClr>
                <a:schemeClr val="dk1"/>
              </a:buClr>
              <a:buSzPts val="1600"/>
              <a:buFont typeface="Inter"/>
              <a:buAutoNum type="arabicPeriod"/>
            </a:pPr>
            <a:r>
              <a:rPr lang="en" sz="1600">
                <a:solidFill>
                  <a:schemeClr val="dk1"/>
                </a:solidFill>
                <a:latin typeface="Inter"/>
                <a:ea typeface="Inter"/>
                <a:cs typeface="Inter"/>
                <a:sym typeface="Inter"/>
              </a:rPr>
              <a:t>What political and cultural factors contributed to the growth and development of Swahili Coast towns during the medieval period?</a:t>
            </a:r>
            <a:endParaRPr sz="16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b="1" lang="en" sz="1300">
                <a:solidFill>
                  <a:schemeClr val="accent1"/>
                </a:solidFill>
                <a:latin typeface="Inter"/>
                <a:ea typeface="Inter"/>
                <a:cs typeface="Inter"/>
                <a:sym typeface="Inter"/>
              </a:rPr>
              <a:t>Political →The Swahili towns were politically independent city-states, each with its own ruler or sultan. These city-states often competed with one another but were unified by their shared culture and language, as well as their participation in the Indian Ocean trade network.</a:t>
            </a:r>
            <a:endParaRPr b="1" sz="1300">
              <a:solidFill>
                <a:schemeClr val="accent1"/>
              </a:solidFill>
              <a:latin typeface="Inter"/>
              <a:ea typeface="Inter"/>
              <a:cs typeface="Inter"/>
              <a:sym typeface="Inter"/>
            </a:endParaRPr>
          </a:p>
          <a:p>
            <a:pPr indent="0" lvl="0" marL="0" rtl="0" algn="l">
              <a:lnSpc>
                <a:spcPct val="115000"/>
              </a:lnSpc>
              <a:spcBef>
                <a:spcPts val="1200"/>
              </a:spcBef>
              <a:spcAft>
                <a:spcPts val="0"/>
              </a:spcAft>
              <a:buNone/>
            </a:pPr>
            <a:r>
              <a:rPr b="1" lang="en" sz="1300">
                <a:solidFill>
                  <a:schemeClr val="accent1"/>
                </a:solidFill>
                <a:latin typeface="Inter"/>
                <a:ea typeface="Inter"/>
                <a:cs typeface="Inter"/>
                <a:sym typeface="Inter"/>
              </a:rPr>
              <a:t>Cultural → Islam spread throughout the Swahili Coast, playing a central role in the towns’ political, social, and economic life. Many coastal leaders embraced Islam, which helped facilitate trade with other Muslim regions across the Indian Ocean. Additionally, the towns of the Swahili Coast were influenced by a mix of African, Arab, and Persian cultures. This blend is visible in their architecture, which often combined local building materials with foreign styles, such as the use of coral stone and imported glazed ceramics.</a:t>
            </a:r>
            <a:endParaRPr b="1" sz="1700">
              <a:solidFill>
                <a:schemeClr val="dk1"/>
              </a:solidFill>
              <a:latin typeface="Inter"/>
              <a:ea typeface="Inter"/>
              <a:cs typeface="Inter"/>
              <a:sym typeface="Inter"/>
            </a:endParaRPr>
          </a:p>
          <a:p>
            <a:pPr indent="-330200" lvl="0" marL="457200" rtl="0" algn="l">
              <a:lnSpc>
                <a:spcPct val="115000"/>
              </a:lnSpc>
              <a:spcBef>
                <a:spcPts val="1200"/>
              </a:spcBef>
              <a:spcAft>
                <a:spcPts val="0"/>
              </a:spcAft>
              <a:buClr>
                <a:schemeClr val="dk1"/>
              </a:buClr>
              <a:buSzPts val="1600"/>
              <a:buFont typeface="Inter"/>
              <a:buAutoNum type="arabicPeriod"/>
            </a:pPr>
            <a:r>
              <a:rPr lang="en" sz="1600">
                <a:solidFill>
                  <a:schemeClr val="dk1"/>
                </a:solidFill>
                <a:latin typeface="Inter"/>
                <a:ea typeface="Inter"/>
                <a:cs typeface="Inter"/>
                <a:sym typeface="Inter"/>
              </a:rPr>
              <a:t>How did the towns participate in the Indian Ocean trade? Which goods were commonly traded?</a:t>
            </a:r>
            <a:endParaRPr sz="16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b="1" lang="en">
                <a:solidFill>
                  <a:schemeClr val="accent1"/>
                </a:solidFill>
                <a:latin typeface="Inter"/>
                <a:ea typeface="Inter"/>
                <a:cs typeface="Inter"/>
                <a:sym typeface="Inter"/>
              </a:rPr>
              <a:t>Swahili Coast towns, such as Kilwa, Mombasa, and Mogadishu, acted as important stops along the Indian Ocean maritime routes. These towns were strategically located and provided safe harbors for traders, making them bustling centers of commerce.</a:t>
            </a:r>
            <a:endParaRPr b="1">
              <a:solidFill>
                <a:schemeClr val="accent1"/>
              </a:solidFill>
              <a:latin typeface="Inter"/>
              <a:ea typeface="Inter"/>
              <a:cs typeface="Inter"/>
              <a:sym typeface="Inter"/>
            </a:endParaRPr>
          </a:p>
          <a:p>
            <a:pPr indent="0" lvl="0" marL="0" rtl="0" algn="l">
              <a:lnSpc>
                <a:spcPct val="115000"/>
              </a:lnSpc>
              <a:spcBef>
                <a:spcPts val="1200"/>
              </a:spcBef>
              <a:spcAft>
                <a:spcPts val="0"/>
              </a:spcAft>
              <a:buNone/>
            </a:pPr>
            <a:r>
              <a:rPr b="1" lang="en">
                <a:solidFill>
                  <a:schemeClr val="accent1"/>
                </a:solidFill>
                <a:latin typeface="Inter"/>
                <a:ea typeface="Inter"/>
                <a:cs typeface="Inter"/>
                <a:sym typeface="Inter"/>
              </a:rPr>
              <a:t>Goods traded → Gold, spices, ivory, slaves</a:t>
            </a:r>
            <a:endParaRPr b="1">
              <a:solidFill>
                <a:schemeClr val="accent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t/>
            </a:r>
            <a:endParaRPr b="1" sz="1700">
              <a:solidFill>
                <a:schemeClr val="dk1"/>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pic>
        <p:nvPicPr>
          <p:cNvPr id="109" name="Google Shape;109;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0" name="Google Shape;110;p1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WebQuest: Exploring the Swahili Coast Towns</a:t>
            </a:r>
            <a:endParaRPr sz="1900">
              <a:latin typeface="Inter Medium"/>
              <a:ea typeface="Inter Medium"/>
              <a:cs typeface="Inter Medium"/>
              <a:sym typeface="Inter Medium"/>
            </a:endParaRPr>
          </a:p>
        </p:txBody>
      </p:sp>
      <p:pic>
        <p:nvPicPr>
          <p:cNvPr id="111" name="Google Shape;111;p18"/>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2" name="Google Shape;112;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4" name="Google Shape;114;p18"/>
          <p:cNvSpPr txBox="1"/>
          <p:nvPr/>
        </p:nvSpPr>
        <p:spPr>
          <a:xfrm>
            <a:off x="412550" y="1084225"/>
            <a:ext cx="6947400" cy="6430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Archaeological Discoveries | </a:t>
            </a:r>
            <a:r>
              <a:rPr b="1" lang="en" sz="2000" u="sng">
                <a:solidFill>
                  <a:schemeClr val="hlink"/>
                </a:solidFill>
                <a:latin typeface="Halant"/>
                <a:ea typeface="Halant"/>
                <a:cs typeface="Halant"/>
                <a:sym typeface="Halant"/>
                <a:hlinkClick r:id="rId5"/>
              </a:rPr>
              <a:t>Click here to access the site</a:t>
            </a:r>
            <a:endParaRPr b="1" sz="2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600">
                <a:solidFill>
                  <a:schemeClr val="dk1"/>
                </a:solidFill>
                <a:latin typeface="Inter"/>
                <a:ea typeface="Inter"/>
                <a:cs typeface="Inter"/>
                <a:sym typeface="Inter"/>
              </a:rPr>
              <a:t>The Swahili Coast towns have provided archaeologists with important evidence about life in these settlements.</a:t>
            </a:r>
            <a:endParaRPr sz="16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600">
              <a:solidFill>
                <a:schemeClr val="dk1"/>
              </a:solidFill>
              <a:latin typeface="Inter"/>
              <a:ea typeface="Inter"/>
              <a:cs typeface="Inter"/>
              <a:sym typeface="Inter"/>
            </a:endParaRPr>
          </a:p>
          <a:p>
            <a:pPr indent="-317500" lvl="0" marL="457200" rtl="0" algn="l">
              <a:spcBef>
                <a:spcPts val="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What major archaeological findings have been made in the Swahili Coast towns? Provide examples of artifacts or structures discovered. </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Archaeological findings include mosques made from coral rag, interconnected homes, stone structures, The Sultan’s African palace and tombs. Islamic architecture → Mosques on the Swahili Coast often followed traditional Islamic architectural styles brought by Arab traders</a:t>
            </a:r>
            <a:endParaRPr b="1" sz="1300">
              <a:solidFill>
                <a:schemeClr val="accent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317500" lvl="0" marL="457200" rtl="0" algn="l">
              <a:spcBef>
                <a:spcPts val="120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How have these discoveries helped historians understand the daily life, culture, and economy of the people who lived there?</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These archaeological discoveries have provided a clearer picture of the Swahili Coast towns as vibrant, interconnected societies with a rich cultural heritage, supported by strong economic ties to distant regions through maritime trade. They show that these towns were not only significant in East Africa but were also part of a broader global network during the medieval period.</a:t>
            </a:r>
            <a:endParaRPr b="1" sz="1300">
              <a:solidFill>
                <a:schemeClr val="accent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t/>
            </a:r>
            <a:endParaRPr b="1" sz="1700">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19"/>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3: Africa: Agency &amp; Resistance</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1 (Exemplar)</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20" name="Google Shape;120;p19"/>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21" name="Google Shape;121;p19"/>
          <p:cNvSpPr txBox="1"/>
          <p:nvPr/>
        </p:nvSpPr>
        <p:spPr>
          <a:xfrm>
            <a:off x="455250" y="2640363"/>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solidFill>
                  <a:srgbClr val="000000"/>
                </a:solidFill>
                <a:latin typeface="Halant"/>
                <a:ea typeface="Halant"/>
                <a:cs typeface="Halant"/>
                <a:sym typeface="Halant"/>
              </a:rPr>
              <a:t>Answer each of the questions below.</a:t>
            </a:r>
            <a:endParaRPr>
              <a:solidFill>
                <a:srgbClr val="000000"/>
              </a:solidFill>
              <a:latin typeface="Halant"/>
              <a:ea typeface="Halant"/>
              <a:cs typeface="Halant"/>
              <a:sym typeface="Halant"/>
            </a:endParaRPr>
          </a:p>
        </p:txBody>
      </p:sp>
      <p:sp>
        <p:nvSpPr>
          <p:cNvPr id="122" name="Google Shape;122;p19"/>
          <p:cNvSpPr/>
          <p:nvPr/>
        </p:nvSpPr>
        <p:spPr>
          <a:xfrm>
            <a:off x="582638" y="3064963"/>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3" name="Google Shape;123;p19"/>
          <p:cNvSpPr/>
          <p:nvPr/>
        </p:nvSpPr>
        <p:spPr>
          <a:xfrm>
            <a:off x="556988" y="5078963"/>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4" name="Google Shape;124;p19"/>
          <p:cNvSpPr/>
          <p:nvPr/>
        </p:nvSpPr>
        <p:spPr>
          <a:xfrm>
            <a:off x="556988" y="7060163"/>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5" name="Google Shape;125;p19"/>
          <p:cNvSpPr txBox="1"/>
          <p:nvPr/>
        </p:nvSpPr>
        <p:spPr>
          <a:xfrm>
            <a:off x="2882150" y="3064963"/>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three important ideas or facts did you learn today?</a:t>
            </a:r>
            <a:endParaRPr b="1" sz="1200">
              <a:solidFill>
                <a:srgbClr val="000000"/>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AutoNum type="arabicPeriod"/>
            </a:pPr>
            <a:r>
              <a:rPr b="1" lang="en" sz="1200">
                <a:solidFill>
                  <a:schemeClr val="accent1"/>
                </a:solidFill>
                <a:latin typeface="Inter"/>
                <a:ea typeface="Inter"/>
                <a:cs typeface="Inter"/>
                <a:sym typeface="Inter"/>
              </a:rPr>
              <a:t>Swahili city-states were key players in a vast trading network connecting Africa to nations across the Indian Ocean.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AutoNum type="arabicPeriod"/>
            </a:pPr>
            <a:r>
              <a:rPr b="1" lang="en" sz="1200">
                <a:solidFill>
                  <a:schemeClr val="accent1"/>
                </a:solidFill>
                <a:latin typeface="Inter"/>
                <a:ea typeface="Inter"/>
                <a:cs typeface="Inter"/>
                <a:sym typeface="Inter"/>
              </a:rPr>
              <a:t>The Swahili people adapted to their environment by using coral stone for buildings and developing advanced maritime skills.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AutoNum type="arabicPeriod"/>
            </a:pPr>
            <a:r>
              <a:rPr b="1" lang="en" sz="1200">
                <a:solidFill>
                  <a:schemeClr val="accent1"/>
                </a:solidFill>
                <a:latin typeface="Inter"/>
                <a:ea typeface="Inter"/>
                <a:cs typeface="Inter"/>
                <a:sym typeface="Inter"/>
              </a:rPr>
              <a:t>The Swahili city-states were governed by wealthy Muslim merchant rulers.</a:t>
            </a:r>
            <a:endParaRPr b="1" sz="1200">
              <a:solidFill>
                <a:schemeClr val="accent1"/>
              </a:solidFill>
              <a:latin typeface="Inter"/>
              <a:ea typeface="Inter"/>
              <a:cs typeface="Inter"/>
              <a:sym typeface="Inter"/>
            </a:endParaRPr>
          </a:p>
        </p:txBody>
      </p:sp>
      <p:sp>
        <p:nvSpPr>
          <p:cNvPr id="126" name="Google Shape;126;p19"/>
          <p:cNvSpPr txBox="1"/>
          <p:nvPr/>
        </p:nvSpPr>
        <p:spPr>
          <a:xfrm>
            <a:off x="2882150" y="5078963"/>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squared with or confirmed your prior knowledge?</a:t>
            </a:r>
            <a:endParaRPr b="1"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Swahili Coast’s role as a center for trade across the Indian Ocean squared with my prior knowledge. I already understood that this region was historically significant for its connections to major trading nations like Arabia, India, and China, facilitating cultural and economic exchanges.</a:t>
            </a:r>
            <a:endParaRPr b="1" sz="1200">
              <a:solidFill>
                <a:schemeClr val="accent1"/>
              </a:solidFill>
              <a:latin typeface="Inter"/>
              <a:ea typeface="Inter"/>
              <a:cs typeface="Inter"/>
              <a:sym typeface="Inter"/>
            </a:endParaRPr>
          </a:p>
        </p:txBody>
      </p:sp>
      <p:sp>
        <p:nvSpPr>
          <p:cNvPr id="127" name="Google Shape;127;p19"/>
          <p:cNvSpPr txBox="1"/>
          <p:nvPr/>
        </p:nvSpPr>
        <p:spPr>
          <a:xfrm>
            <a:off x="2882150" y="7060163"/>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is still circling in your head?</a:t>
            </a:r>
            <a:endParaRPr b="1"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I’m still wondering how the diverse influences from Arab, Persian, Indian, and Chinese traders shaped daily life and cultural practices in the Swahili city-states beyond trade, such as in language, art, or cuisine.</a:t>
            </a:r>
            <a:endParaRPr b="1" sz="1200">
              <a:solidFill>
                <a:schemeClr val="accent1"/>
              </a:solidFill>
              <a:latin typeface="Inter"/>
              <a:ea typeface="Inter"/>
              <a:cs typeface="Inter"/>
              <a:sym typeface="Inter"/>
            </a:endParaRPr>
          </a:p>
        </p:txBody>
      </p:sp>
      <p:sp>
        <p:nvSpPr>
          <p:cNvPr id="128" name="Google Shape;128;p19"/>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i="1" lang="en" sz="1700">
                <a:latin typeface="Inter"/>
                <a:ea typeface="Inter"/>
                <a:cs typeface="Inter"/>
                <a:sym typeface="Inter"/>
              </a:rPr>
              <a:t>What stories do archaeological evidence and first-hand accounts tell us about the Swahili civilization?</a:t>
            </a:r>
            <a:endParaRPr i="1" sz="1700">
              <a:latin typeface="Inter"/>
              <a:ea typeface="Inter"/>
              <a:cs typeface="Inter"/>
              <a:sym typeface="Inter"/>
            </a:endParaRPr>
          </a:p>
        </p:txBody>
      </p:sp>
      <p:pic>
        <p:nvPicPr>
          <p:cNvPr id="129" name="Google Shape;129;p19"/>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130" name="Google Shape;130;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1" name="Google Shape;131;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