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E2C99DA-0EF2-496E-91AB-99A06B1FB6EA}">
  <a:tblStyle styleId="{3E2C99DA-0EF2-496E-91AB-99A06B1FB6E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5f6fc2d8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5f6fc2d8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5f6fc2d81_0_5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5f6fc2d81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16926ad135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316926ad13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ppiNTyycLAf9LF2Ehy_vgnlReFhWz3kpmpuSKWrGFDY/edit?usp=sharing" TargetMode="External"/><Relationship Id="rId10" Type="http://schemas.openxmlformats.org/officeDocument/2006/relationships/image" Target="../media/image3.png"/><Relationship Id="rId9" Type="http://schemas.openxmlformats.org/officeDocument/2006/relationships/hyperlink" Target="https://docs.google.com/presentation/d/1N-AgVDBan-nDhrPtf4twRta-nZwv-zP40GWCxjelbcY/edit?usp=sharing" TargetMode="External"/><Relationship Id="rId5" Type="http://schemas.openxmlformats.org/officeDocument/2006/relationships/hyperlink" Target="https://docs.google.com/presentation/d/1Ausxh5qqUlSvXn1Hr0cbWWK2Z62XvrdrVvqEy_7jyeI/edit?usp=sharing" TargetMode="External"/><Relationship Id="rId6" Type="http://schemas.openxmlformats.org/officeDocument/2006/relationships/hyperlink" Target="https://docs.google.com/presentation/d/1el9psKZOrxPa70-TGc_mK8Rjbz8VB5bd8_MigX_VYIw/edit?usp=sharing" TargetMode="External"/><Relationship Id="rId7" Type="http://schemas.openxmlformats.org/officeDocument/2006/relationships/hyperlink" Target="https://docs.google.com/presentation/d/13YQawFCrQPDiCEbzfepQO261o4vHdWIdfH67dSzbNqY/edit?usp=sharing" TargetMode="External"/><Relationship Id="rId8" Type="http://schemas.openxmlformats.org/officeDocument/2006/relationships/hyperlink" Target="https://docs.google.com/presentation/d/10oBS7as66z9TyBWQlt4dsAw31fCNjuJVALq_58oNQBk/edit#slide=id.g307b7815f7e_0_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279881" y="178497"/>
            <a:ext cx="816414" cy="338543"/>
          </a:xfrm>
          <a:prstGeom prst="rect">
            <a:avLst/>
          </a:prstGeom>
          <a:noFill/>
          <a:ln>
            <a:noFill/>
          </a:ln>
        </p:spPr>
      </p:pic>
      <p:graphicFrame>
        <p:nvGraphicFramePr>
          <p:cNvPr id="55" name="Google Shape;55;p13"/>
          <p:cNvGraphicFramePr/>
          <p:nvPr/>
        </p:nvGraphicFramePr>
        <p:xfrm>
          <a:off x="913613" y="582125"/>
          <a:ext cx="3000000" cy="3000000"/>
        </p:xfrm>
        <a:graphic>
          <a:graphicData uri="http://schemas.openxmlformats.org/drawingml/2006/table">
            <a:tbl>
              <a:tblPr>
                <a:noFill/>
                <a:tableStyleId>{3E2C99DA-0EF2-496E-91AB-99A06B1FB6EA}</a:tableStyleId>
              </a:tblPr>
              <a:tblGrid>
                <a:gridCol w="1769200"/>
                <a:gridCol w="3231050"/>
                <a:gridCol w="3231050"/>
              </a:tblGrid>
              <a:tr h="348125">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ctr">
                        <a:spcBef>
                          <a:spcPts val="0"/>
                        </a:spcBef>
                        <a:spcAft>
                          <a:spcPts val="0"/>
                        </a:spcAft>
                        <a:buNone/>
                      </a:pPr>
                      <a:r>
                        <a:rPr b="1" lang="en" sz="1300">
                          <a:latin typeface="Inter"/>
                          <a:ea typeface="Inter"/>
                          <a:cs typeface="Inter"/>
                          <a:sym typeface="Inter"/>
                        </a:rPr>
                        <a:t>LESSON 2</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291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factors influenced the development of the Solomonic Dynasty in Ethiopia?</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8125">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2.16</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81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4200">
                <a:tc>
                  <a:txBody>
                    <a:bodyPr/>
                    <a:lstStyle/>
                    <a:p>
                      <a:pPr indent="0" lvl="0" marL="0" rtl="0" algn="l">
                        <a:spcBef>
                          <a:spcPts val="0"/>
                        </a:spcBef>
                        <a:spcAft>
                          <a:spcPts val="0"/>
                        </a:spcAft>
                        <a:buNone/>
                      </a:pPr>
                      <a:r>
                        <a:rPr b="1" lang="en" sz="1300">
                          <a:latin typeface="Inter"/>
                          <a:ea typeface="Inter"/>
                          <a:cs typeface="Inter"/>
                          <a:sym typeface="Inter"/>
                        </a:rPr>
                        <a:t>TEACHER 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Powerpoint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Teacher Exemplar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4200">
                <a:tc>
                  <a:txBody>
                    <a:bodyPr/>
                    <a:lstStyle/>
                    <a:p>
                      <a:pPr indent="0" lvl="0" marL="0" rtl="0" algn="l">
                        <a:spcBef>
                          <a:spcPts val="0"/>
                        </a:spcBef>
                        <a:spcAft>
                          <a:spcPts val="0"/>
                        </a:spcAft>
                        <a:buNone/>
                      </a:pPr>
                      <a:r>
                        <a:rPr b="1" lang="en" sz="1200">
                          <a:latin typeface="Inter"/>
                          <a:ea typeface="Inter"/>
                          <a:cs typeface="Inter"/>
                          <a:sym typeface="Inter"/>
                        </a:rPr>
                        <a:t>STUDENT MATERIALS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Do First Options</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Printable Version: </a:t>
                      </a:r>
                      <a:r>
                        <a:rPr lang="en" sz="1200" u="sng">
                          <a:solidFill>
                            <a:schemeClr val="hlink"/>
                          </a:solidFill>
                          <a:latin typeface="Inter"/>
                          <a:ea typeface="Inter"/>
                          <a:cs typeface="Inter"/>
                          <a:sym typeface="Inter"/>
                          <a:hlinkClick r:id="rId6"/>
                        </a:rPr>
                        <a:t>Student Handout w/ Exit Ticket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Digital Version: </a:t>
                      </a:r>
                      <a:r>
                        <a:rPr lang="en" sz="1200" u="sng">
                          <a:solidFill>
                            <a:schemeClr val="hlink"/>
                          </a:solidFill>
                          <a:latin typeface="Inter"/>
                          <a:ea typeface="Inter"/>
                          <a:cs typeface="Inter"/>
                          <a:sym typeface="Inter"/>
                          <a:hlinkClick r:id="rId7"/>
                        </a:rPr>
                        <a:t>Student Handout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Exit Ticket: </a:t>
                      </a:r>
                      <a:r>
                        <a:rPr lang="en" sz="1200" u="sng">
                          <a:solidFill>
                            <a:schemeClr val="hlink"/>
                          </a:solidFill>
                          <a:latin typeface="Inter"/>
                          <a:ea typeface="Inter"/>
                          <a:cs typeface="Inter"/>
                          <a:sym typeface="Inter"/>
                          <a:hlinkClick r:id="rId8"/>
                        </a:rPr>
                        <a:t>Lesson 2</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35525">
                <a:tc>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work completion of the “</a:t>
                      </a:r>
                      <a:r>
                        <a:rPr lang="en" sz="1200" u="sng">
                          <a:solidFill>
                            <a:schemeClr val="hlink"/>
                          </a:solidFill>
                          <a:latin typeface="Inter"/>
                          <a:ea typeface="Inter"/>
                          <a:cs typeface="Inter"/>
                          <a:sym typeface="Inter"/>
                          <a:hlinkClick r:id="rId9"/>
                        </a:rPr>
                        <a:t>Do First</a:t>
                      </a:r>
                      <a:r>
                        <a:rPr lang="en" sz="1200">
                          <a:solidFill>
                            <a:schemeClr val="dk1"/>
                          </a:solidFill>
                          <a:latin typeface="Inter"/>
                          <a:ea typeface="Inter"/>
                          <a:cs typeface="Inter"/>
                          <a:sym typeface="Inter"/>
                        </a:rPr>
                        <a:t>”</a:t>
                      </a:r>
                      <a:r>
                        <a:rPr lang="en" sz="1200">
                          <a:latin typeface="Inter"/>
                          <a:ea typeface="Inter"/>
                          <a:cs typeface="Inter"/>
                          <a:sym typeface="Inter"/>
                        </a:rPr>
                        <a: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Review correct answers with students.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a:t>
                      </a:r>
                      <a:r>
                        <a:rPr lang="en" sz="1200">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6842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gain </a:t>
                      </a:r>
                      <a:r>
                        <a:rPr lang="en" sz="1200">
                          <a:solidFill>
                            <a:schemeClr val="dk1"/>
                          </a:solidFill>
                          <a:latin typeface="Inter"/>
                          <a:ea typeface="Inter"/>
                          <a:cs typeface="Inter"/>
                          <a:sym typeface="Inter"/>
                        </a:rPr>
                        <a:t>background</a:t>
                      </a:r>
                      <a:r>
                        <a:rPr lang="en" sz="1200">
                          <a:solidFill>
                            <a:schemeClr val="dk1"/>
                          </a:solidFill>
                          <a:latin typeface="Inter"/>
                          <a:ea typeface="Inter"/>
                          <a:cs typeface="Inter"/>
                          <a:sym typeface="Inter"/>
                        </a:rPr>
                        <a:t> information on the Solomonic Dynasty of Ethiopia by watching a </a:t>
                      </a:r>
                      <a:r>
                        <a:rPr lang="en" sz="1200">
                          <a:solidFill>
                            <a:schemeClr val="dk1"/>
                          </a:solidFill>
                          <a:latin typeface="Inter"/>
                          <a:ea typeface="Inter"/>
                          <a:cs typeface="Inter"/>
                          <a:sym typeface="Inter"/>
                        </a:rPr>
                        <a:t>video that is linked in the presentation </a:t>
                      </a:r>
                      <a:r>
                        <a:rPr lang="en" sz="1200">
                          <a:solidFill>
                            <a:schemeClr val="dk1"/>
                          </a:solidFill>
                          <a:latin typeface="Inter"/>
                          <a:ea typeface="Inter"/>
                          <a:cs typeface="Inter"/>
                          <a:sym typeface="Inter"/>
                        </a:rPr>
                        <a:t>and answering the questions that go along with the video in the Solomonic Ethiopia Handout. Once the video is over, the teacher should review the answers aloud with students.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98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Introduce the historical thinking skill and supporting question to students using the presentation</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Broadcast the video and instruct students to answer the questions along with the video in their handout on page 1.</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Review the answers whole group</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Watch the video and answer the questions. </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Review the answers </a:t>
                      </a:r>
                      <a:r>
                        <a:rPr lang="en" sz="1200">
                          <a:latin typeface="Inter"/>
                          <a:ea typeface="Inter"/>
                          <a:cs typeface="Inter"/>
                          <a:sym typeface="Inter"/>
                        </a:rPr>
                        <a:t>whole group. </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6" name="Google Shape;56;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Africa: Agency &amp; Resistance</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60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3">
            <a:alphaModFix/>
          </a:blip>
          <a:stretch>
            <a:fillRect/>
          </a:stretch>
        </p:blipFill>
        <p:spPr>
          <a:xfrm>
            <a:off x="279881" y="89249"/>
            <a:ext cx="816414" cy="338543"/>
          </a:xfrm>
          <a:prstGeom prst="rect">
            <a:avLst/>
          </a:prstGeom>
          <a:noFill/>
          <a:ln>
            <a:noFill/>
          </a:ln>
        </p:spPr>
      </p:pic>
      <p:pic>
        <p:nvPicPr>
          <p:cNvPr id="58" name="Google Shape;58;p13"/>
          <p:cNvPicPr preferRelativeResize="0"/>
          <p:nvPr/>
        </p:nvPicPr>
        <p:blipFill>
          <a:blip r:embed="rId10">
            <a:alphaModFix/>
          </a:blip>
          <a:stretch>
            <a:fillRect/>
          </a:stretch>
        </p:blipFill>
        <p:spPr>
          <a:xfrm>
            <a:off x="175581" y="7236221"/>
            <a:ext cx="431174" cy="431174"/>
          </a:xfrm>
          <a:prstGeom prst="rect">
            <a:avLst/>
          </a:prstGeom>
          <a:noFill/>
          <a:ln>
            <a:noFill/>
          </a:ln>
        </p:spPr>
      </p:pic>
      <p:sp>
        <p:nvSpPr>
          <p:cNvPr id="59" name="Google Shape;59;p13"/>
          <p:cNvSpPr txBox="1"/>
          <p:nvPr/>
        </p:nvSpPr>
        <p:spPr>
          <a:xfrm>
            <a:off x="7938703" y="7298061"/>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0" name="Google Shape;60;p13"/>
          <p:cNvSpPr txBox="1"/>
          <p:nvPr/>
        </p:nvSpPr>
        <p:spPr>
          <a:xfrm>
            <a:off x="3977975" y="7359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graphicFrame>
        <p:nvGraphicFramePr>
          <p:cNvPr id="65" name="Google Shape;65;p14"/>
          <p:cNvGraphicFramePr/>
          <p:nvPr/>
        </p:nvGraphicFramePr>
        <p:xfrm>
          <a:off x="893938" y="188513"/>
          <a:ext cx="3000000" cy="3000000"/>
        </p:xfrm>
        <a:graphic>
          <a:graphicData uri="http://schemas.openxmlformats.org/drawingml/2006/table">
            <a:tbl>
              <a:tblPr>
                <a:noFill/>
                <a:tableStyleId>{3E2C99DA-0EF2-496E-91AB-99A06B1FB6EA}</a:tableStyleId>
              </a:tblPr>
              <a:tblGrid>
                <a:gridCol w="1777600"/>
                <a:gridCol w="3246450"/>
                <a:gridCol w="3246450"/>
              </a:tblGrid>
              <a:tr h="1557525">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Introduce pages 2-4 of the </a:t>
                      </a:r>
                      <a:r>
                        <a:rPr lang="en" sz="1200">
                          <a:solidFill>
                            <a:schemeClr val="dk1"/>
                          </a:solidFill>
                          <a:latin typeface="Inter"/>
                          <a:ea typeface="Inter"/>
                          <a:cs typeface="Inter"/>
                          <a:sym typeface="Inter"/>
                        </a:rPr>
                        <a:t>Solomonic Ethiopia Handout and slide 5 of the presentation. Students will read and analyze the secondary source about the “Basic Features of the Christian Kingdom in Ethiopia”. The source focuses on the political, social, and economic aspects of the Solomonic Dynasty, providing more detail to the video they previously watched. The teacher can either model the first question with students (I DO) or complete the first question with students (WE DO). After the first question is completed, the teacher can release students to complete the remaining questions either with a partner or in small groups of 3. Once time is up, the teacher can pair students up and have them compare their answers with a thought partner.  The teacher should review the correct answers.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55752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Model the first questions for students.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Release students to read the rest of the </a:t>
                      </a:r>
                      <a:r>
                        <a:rPr lang="en" sz="1200">
                          <a:latin typeface="Inter"/>
                          <a:ea typeface="Inter"/>
                          <a:cs typeface="Inter"/>
                          <a:sym typeface="Inter"/>
                        </a:rPr>
                        <a:t>source</a:t>
                      </a:r>
                      <a:r>
                        <a:rPr lang="en" sz="1200">
                          <a:latin typeface="Inter"/>
                          <a:ea typeface="Inter"/>
                          <a:cs typeface="Inter"/>
                          <a:sym typeface="Inter"/>
                        </a:rPr>
                        <a:t> and answer the questions with a partner or in small groups.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Monitor work progress and provide support as needed.</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Review the questions with the whole group.</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and listen to the teacher’s model.</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rest of the source and answer the questions with a partner.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the answers whole group.</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pic>
        <p:nvPicPr>
          <p:cNvPr id="66" name="Google Shape;66;p14"/>
          <p:cNvPicPr preferRelativeResize="0"/>
          <p:nvPr/>
        </p:nvPicPr>
        <p:blipFill>
          <a:blip r:embed="rId3">
            <a:alphaModFix/>
          </a:blip>
          <a:stretch>
            <a:fillRect/>
          </a:stretch>
        </p:blipFill>
        <p:spPr>
          <a:xfrm>
            <a:off x="175581" y="7236221"/>
            <a:ext cx="431174" cy="431174"/>
          </a:xfrm>
          <a:prstGeom prst="rect">
            <a:avLst/>
          </a:prstGeom>
          <a:noFill/>
          <a:ln>
            <a:noFill/>
          </a:ln>
        </p:spPr>
      </p:pic>
      <p:sp>
        <p:nvSpPr>
          <p:cNvPr id="67" name="Google Shape;67;p14"/>
          <p:cNvSpPr txBox="1"/>
          <p:nvPr/>
        </p:nvSpPr>
        <p:spPr>
          <a:xfrm>
            <a:off x="7938703" y="7298061"/>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977975" y="7359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2" name="Shape 72"/>
        <p:cNvGrpSpPr/>
        <p:nvPr/>
      </p:nvGrpSpPr>
      <p:grpSpPr>
        <a:xfrm>
          <a:off x="0" y="0"/>
          <a:ext cx="0" cy="0"/>
          <a:chOff x="0" y="0"/>
          <a:chExt cx="0" cy="0"/>
        </a:xfrm>
      </p:grpSpPr>
      <p:graphicFrame>
        <p:nvGraphicFramePr>
          <p:cNvPr id="73" name="Google Shape;73;p15"/>
          <p:cNvGraphicFramePr/>
          <p:nvPr/>
        </p:nvGraphicFramePr>
        <p:xfrm>
          <a:off x="893938" y="188513"/>
          <a:ext cx="3000000" cy="3000000"/>
        </p:xfrm>
        <a:graphic>
          <a:graphicData uri="http://schemas.openxmlformats.org/drawingml/2006/table">
            <a:tbl>
              <a:tblPr>
                <a:noFill/>
                <a:tableStyleId>{3E2C99DA-0EF2-496E-91AB-99A06B1FB6EA}</a:tableStyleId>
              </a:tblPr>
              <a:tblGrid>
                <a:gridCol w="1777600"/>
                <a:gridCol w="3246450"/>
                <a:gridCol w="3246450"/>
              </a:tblGrid>
              <a:tr h="15222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 EXHIBIT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Introduce the last pages of the Solomonic Ethiopia Handout and slides 6-7 of the presentation. Students will analyze an excerpt from the Kebra Nagast and fill out the THINKS worksheet. Portions of the THINKS worksheet has been pre-filled as a means of scaffolding for students. Using the presentation, the teacher should model step 1 for students (I DO), complete step 2 with students (WE DO), and have students complete step 3 independently (YOU DO). Once time is up, the teacher should pair students up with a thought partner and have them discuss/compare answers for a few minutes. Then, review the answers with students whole group before releasing to the exit ticket.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70617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Introduce the last pages of the handout and slides 6-7 of the presentation.</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Model step 1 for students.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Complete step 2 with students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Release students to complete step 3 independently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work progress and provide support as needed.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Pair students up with a thought partner and instruct them to compare their responses to the questions, then review whole group.</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and listen to the teacher’s model.</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step 2 with teacher.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step 3 independently.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Pair up with a thought partner and compare responses to the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the answers whole group.</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41375">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complete an “Exit Ticket” in which they reflect on their learnings from the day using a mind map. Students should list three factors that influenced on the Solomonic Dynasty based on what they learned in this lesson.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413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the Exit Ticket and </a:t>
                      </a:r>
                      <a:r>
                        <a:rPr lang="en" sz="1200">
                          <a:latin typeface="Inter"/>
                          <a:ea typeface="Inter"/>
                          <a:cs typeface="Inter"/>
                          <a:sym typeface="Inter"/>
                        </a:rPr>
                        <a:t>provide instructions.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ctr">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Mind Map</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pic>
        <p:nvPicPr>
          <p:cNvPr id="74" name="Google Shape;74;p15"/>
          <p:cNvPicPr preferRelativeResize="0"/>
          <p:nvPr/>
        </p:nvPicPr>
        <p:blipFill>
          <a:blip r:embed="rId3">
            <a:alphaModFix/>
          </a:blip>
          <a:stretch>
            <a:fillRect/>
          </a:stretch>
        </p:blipFill>
        <p:spPr>
          <a:xfrm>
            <a:off x="175581" y="7236221"/>
            <a:ext cx="431174" cy="431174"/>
          </a:xfrm>
          <a:prstGeom prst="rect">
            <a:avLst/>
          </a:prstGeom>
          <a:noFill/>
          <a:ln>
            <a:noFill/>
          </a:ln>
        </p:spPr>
      </p:pic>
      <p:sp>
        <p:nvSpPr>
          <p:cNvPr id="75" name="Google Shape;75;p15"/>
          <p:cNvSpPr txBox="1"/>
          <p:nvPr/>
        </p:nvSpPr>
        <p:spPr>
          <a:xfrm>
            <a:off x="7938703" y="7298061"/>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977975" y="7359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