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SemiBold"/>
      <p:regular r:id="rId21"/>
      <p:bold r:id="rId22"/>
      <p:italic r:id="rId23"/>
      <p:boldItalic r:id="rId24"/>
    </p:embeddedFont>
    <p:embeddedFont>
      <p:font typeface="Plus Jakarta Sans Medium"/>
      <p:regular r:id="rId25"/>
      <p:bold r:id="rId26"/>
      <p:italic r:id="rId27"/>
      <p:boldItalic r:id="rId28"/>
    </p:embeddedFont>
    <p:embeddedFont>
      <p:font typeface="Inter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53379D9-FE18-44E2-94A8-998ADE0FA954}">
  <a:tblStyle styleId="{053379D9-FE18-44E2-94A8-998ADE0FA95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PlusJakartaSansSemiBold-bold.fntdata"/><Relationship Id="rId21" Type="http://schemas.openxmlformats.org/officeDocument/2006/relationships/font" Target="fonts/PlusJakartaSansSemiBold-regular.fntdata"/><Relationship Id="rId24" Type="http://schemas.openxmlformats.org/officeDocument/2006/relationships/font" Target="fonts/PlusJakartaSansSemiBold-boldItalic.fntdata"/><Relationship Id="rId23" Type="http://schemas.openxmlformats.org/officeDocument/2006/relationships/font" Target="fonts/PlusJakartaSansSemi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Medium-italic.fntdata"/><Relationship Id="rId30" Type="http://schemas.openxmlformats.org/officeDocument/2006/relationships/font" Target="fonts/InterMedium-bold.fntdata"/><Relationship Id="rId11" Type="http://schemas.openxmlformats.org/officeDocument/2006/relationships/font" Target="fonts/Halant-regular.fntdata"/><Relationship Id="rId10" Type="http://schemas.openxmlformats.org/officeDocument/2006/relationships/slide" Target="slides/slide4.xml"/><Relationship Id="rId32" Type="http://schemas.openxmlformats.org/officeDocument/2006/relationships/font" Target="fonts/InterMedium-boldItalic.fntdata"/><Relationship Id="rId13" Type="http://schemas.openxmlformats.org/officeDocument/2006/relationships/font" Target="fonts/Inter-regular.fntdata"/><Relationship Id="rId12" Type="http://schemas.openxmlformats.org/officeDocument/2006/relationships/font" Target="fonts/Halant-bold.fntdata"/><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bd664f6cc_0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bd664f6cc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bd664f6cc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bd664f6cc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0bd664f6cc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0bd664f6cc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1b8075ecd7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1b8075ecd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Video Notes: Solomonic Dynasty </a:t>
            </a:r>
            <a:endParaRPr sz="19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47200" y="923400"/>
            <a:ext cx="667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As you follow along with the video, use this sheet to take notes. Please be sure to keep these notes available during this unit. </a:t>
            </a:r>
            <a:endParaRPr sz="1200">
              <a:solidFill>
                <a:schemeClr val="dk1"/>
              </a:solidFill>
              <a:latin typeface="Inter"/>
              <a:ea typeface="Inter"/>
              <a:cs typeface="Inter"/>
              <a:sym typeface="Inter"/>
            </a:endParaRPr>
          </a:p>
        </p:txBody>
      </p:sp>
      <p:sp>
        <p:nvSpPr>
          <p:cNvPr id="60" name="Google Shape;60;p13"/>
          <p:cNvSpPr txBox="1"/>
          <p:nvPr/>
        </p:nvSpPr>
        <p:spPr>
          <a:xfrm>
            <a:off x="381550" y="1503550"/>
            <a:ext cx="7074600" cy="73269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did the Solomonic rulers claim to descend from, and why was this claim significant for their rule?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chemeClr val="accent1"/>
                </a:solidFill>
                <a:latin typeface="Inter"/>
                <a:ea typeface="Inter"/>
                <a:cs typeface="Inter"/>
                <a:sym typeface="Inter"/>
              </a:rPr>
              <a:t>The Solomonic rulers claimed to descend from King Solomon and the Queen of Sheba, specifically from their offspring, King Menelik I. This claim was significant as it helped legitimize their rule and establish their authority in Ethiopia by connecting their lineage to a revered biblical figure.</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Kebra Negast, and how did this text help legitimize the authority of the Solomonic Dynasty?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Kebra Negast, or "Glory of Kings," is a text published by local monastic orders that purportedly proved the descent of Yekuno Amlak (the first ruler of the Solomonic Dynasty) from Solomon and Sheba. This helped legitimize his rule by providing a historical and religious justification for his claim to the throne.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primary territories controlled by the Solomonic Empire, and why were these areas significant both geographically and economically?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Ethiopian Highlands was significant for its agricultural and strategic position</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Solomonic kings expand their influence, and what was their attitude towards other religious practices, particularly Islam?</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Through military conquests and promoting Christianity while condemning pagan practices and opposing the spread of Islam. Their expansion often involved conflicts with Muslim-ruled states.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unique practice did the Solomonic kings follow regarding their royal residence?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Solomonic kings did not establish a permanent capital city; instead, they moved from area to area, living off the land and their subjects.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Solomonic Dynasty's expansion affect the religious landscape of the regions under its control?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expansion of the Solomonic Dynasty led to the promotion of Christianity as the state religion and the persecution of remaining Jewish communities, specifically the Beta Israel. It also created tensions with Muslim communities in the regions they conquered.</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military advantages of the Solomonic kings not establishing a permanent capital city?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By not having a permanent capital, the Solomonic kings maintained a moving target that made it more difficult for enemies to plan attacks or successfully invade.</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Document A</a:t>
            </a:r>
            <a:endParaRPr sz="2200">
              <a:latin typeface="Inter Medium"/>
              <a:ea typeface="Inter Medium"/>
              <a:cs typeface="Inter Medium"/>
              <a:sym typeface="Inter Medium"/>
            </a:endParaRPr>
          </a:p>
        </p:txBody>
      </p:sp>
      <p:pic>
        <p:nvPicPr>
          <p:cNvPr id="67" name="Google Shape;67;p1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46150" y="1045250"/>
            <a:ext cx="6704700" cy="80007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Gult system help maintain the power structure in the Christian Highland Kingdom during the Solomonic dynasty?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Gult system granted land to officials in exchange for military or administrative services, creating a feudal relationship between the king and local leaders. These officials, known as Bale Gult, were allowed to collect tribute from peasants and use local labor. In return, they maintained law and order, administered justice, and raised armies when necessary. This system strengthened the king’s control over vast territories by delegating authority to loyal nobles while ensuring that the king remained the ultimate source of power. The Gult system also preserved the social hierarchy, with kings, nobles, and officials at the top, controlling land and resources.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the feudal system, including the use of enslaved servants, shape the daily lives of agrarian communities in the Christian Highland Kingdom?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feudal system of the Christian Highland Kingdom had a rigid social structure. Kings and nobles were granted large tracts of land, which were farmed by peasants and worked by enslaved servants. Agrarian communities were mostly self-sufficient, focusing on mixed farming to produce food and goods. Large families were common, and many households owned enslaved servants who performed household labor and farm work. The reliance on enslaved labor and tribute from peasants reinforced the wealth and power of the elite, while peasants were tied to the land, providing food and resources to sustain the feudal hierarchy.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trade routes, like those connected to Zeyla, contribute to the economic growth of the Christian Highland Kingdom?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Zeyla became a key trade gateway for the Christian Highland Kingdom, connecting it to regional and international markets. Through the Zeyla trade, the kingdom exported commodities like ivory and gold from western and southwestern Ethiopia, while importing goods such as cereals and fruits from the highlands. The kingdom's ability to control these trade routes expanded its wealth and economic influence, contributing to its military strength and territorial expansion. Long-distance trade also fostered cultural exchange and economic interdependence between the Christian Highland Kingdom and neighboring states.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 did Muslim merchants play in the Christian Highland Kingdom’s economy, and how did their involvement lead to both cooperation and conflict?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Muslim merchants were heavily involved in managing the trade routes that passed through the Christian Highland Kingdom, particularly those connected to Zeyla. They facilitated the exchange of valuable commodities, such as ivory, gold, and agricultural products, helping to grow the kingdom's economy. While the Christian kings profited from this trade, the competition to control these lucrative trade routes often led to conflict between the Christian Highland Kingdom and neighboring Muslim sultanates. These tensions resulted in frequent wars as both groups sought to dominate regional commerce.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500">
              <a:solidFill>
                <a:schemeClr val="dk1"/>
              </a:solidFill>
              <a:latin typeface="Halant"/>
              <a:ea typeface="Halant"/>
              <a:cs typeface="Halant"/>
              <a:sym typeface="Halant"/>
            </a:endParaRPr>
          </a:p>
          <a:p>
            <a:pPr indent="0" lvl="0" marL="0" rtl="0" algn="r">
              <a:spcBef>
                <a:spcPts val="0"/>
              </a:spcBef>
              <a:spcAft>
                <a:spcPts val="0"/>
              </a:spcAft>
              <a:buNone/>
            </a:pPr>
            <a:r>
              <a:t/>
            </a:r>
            <a:endParaRPr b="1" i="1" sz="13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76" name="Google Shape;76;p15"/>
          <p:cNvGraphicFramePr/>
          <p:nvPr/>
        </p:nvGraphicFramePr>
        <p:xfrm>
          <a:off x="73092" y="492002"/>
          <a:ext cx="3000000" cy="3000000"/>
        </p:xfrm>
        <a:graphic>
          <a:graphicData uri="http://schemas.openxmlformats.org/drawingml/2006/table">
            <a:tbl>
              <a:tblPr>
                <a:noFill/>
                <a:tableStyleId>{053379D9-FE18-44E2-94A8-998ADE0FA954}</a:tableStyleId>
              </a:tblPr>
              <a:tblGrid>
                <a:gridCol w="2303525"/>
                <a:gridCol w="2829325"/>
                <a:gridCol w="2566425"/>
              </a:tblGrid>
              <a:tr h="36937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dk1"/>
                          </a:solidFill>
                          <a:latin typeface="Inter"/>
                          <a:ea typeface="Inter"/>
                          <a:cs typeface="Inter"/>
                          <a:sym typeface="Inter"/>
                        </a:rPr>
                        <a:t>Ethiopian elites, religious leaders, and those familiar with the traditions of the Solomonic dynasty.</a:t>
                      </a:r>
                      <a:endParaRPr b="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King Solomon and Menelik</a:t>
                      </a:r>
                      <a:endParaRPr b="1" sz="10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This document, as part of the Kebra Nagast, is believed to have been compiled in the 14th century in Ethiopia. The exact author is unknown, but it is traditionally attributed to Ethiopian Christian scholars or monks who sought to trace the Solomonic dynasty's lineage to biblical figures like King Solomon and the Queen of Sheba.</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14th century, Ethiopia was undergoing territorial expansion and consolidation under the Solomonic dynasty. The Christian kingdom was growing in influence, facing challenges from Muslim sultanates and other neighboring states.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To</a:t>
                      </a:r>
                      <a:r>
                        <a:rPr b="1" lang="en" sz="1000">
                          <a:solidFill>
                            <a:schemeClr val="accent1"/>
                          </a:solidFill>
                          <a:latin typeface="Inter"/>
                          <a:ea typeface="Inter"/>
                          <a:cs typeface="Inter"/>
                          <a:sym typeface="Inter"/>
                        </a:rPr>
                        <a:t> emphasize the birth and upbringing of Menelik; To emphasize Menelik’s longing to know his father; To highlight Makeda’s desire to keep Menelik close and prevent him from seeking out his father as he is the heir to both the Ethiopian and Israelite thrones.</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"I am your father and your mother"</a:t>
                      </a:r>
                      <a:endParaRPr b="1" sz="1000">
                        <a:solidFill>
                          <a:schemeClr val="accent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4750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The author likely holds a pro-Solomonic perspective, believing in the divine right of the Ethiopian kings to rule. The text suggests that the author views the Solomonic dynasty as chosen by God, with Menelik’s lineage from Solomon serving as evidence of Ethiopia’s special status among nations.</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The author was likely a Christian scholar or cleric in 14th-century Ethiopia, during a time when religion played a central role in legitimizing political power. The religious and political context would have influenced the author to emphasize Ethiopia’s connection to biblical figures as a way to reinforce the authority of the Solomonic dynasty and the Ethiopian Orthodox Church.</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5936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b="1" lang="en" sz="1000">
                          <a:solidFill>
                            <a:schemeClr val="dk1"/>
                          </a:solidFill>
                          <a:latin typeface="Inter"/>
                          <a:ea typeface="Inter"/>
                          <a:cs typeface="Inter"/>
                          <a:sym typeface="Inter"/>
                        </a:rPr>
                        <a:t>The document connects Ethiopian history with biblical tradition, making it a foundational text for Ethiopian identity and the legitimacy of its rulers.</a:t>
                      </a:r>
                      <a:endParaRPr b="1"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b="1" lang="en" sz="1000">
                          <a:solidFill>
                            <a:schemeClr val="dk1"/>
                          </a:solidFill>
                          <a:latin typeface="Inter"/>
                          <a:ea typeface="Inter"/>
                          <a:cs typeface="Inter"/>
                          <a:sym typeface="Inter"/>
                        </a:rPr>
                        <a:t>It highlights the historical role of the Ethiopian Orthodox Church in shaping the nation’s political structure.</a:t>
                      </a:r>
                      <a:endParaRPr b="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"I will go and look upon the face of my father, and I will come back here by the Will of God, the Lord of ISRAEL.” The statement highlights Menelik's acknowledgment of his divine and royal heritage, tying his journey to King Solomon of Israel and reinforcing the idea that Ethiopia's rulers descended directly from Solomon.</a:t>
                      </a:r>
                      <a:endParaRPr b="1" sz="1000">
                        <a:solidFill>
                          <a:schemeClr val="accent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7" name="Google Shape;77;p15"/>
          <p:cNvGraphicFramePr/>
          <p:nvPr/>
        </p:nvGraphicFramePr>
        <p:xfrm>
          <a:off x="225416" y="5230667"/>
          <a:ext cx="3000000" cy="3000000"/>
        </p:xfrm>
        <a:graphic>
          <a:graphicData uri="http://schemas.openxmlformats.org/drawingml/2006/table">
            <a:tbl>
              <a:tblPr>
                <a:noFill/>
                <a:tableStyleId>{053379D9-FE18-44E2-94A8-998ADE0FA954}</a:tableStyleId>
              </a:tblPr>
              <a:tblGrid>
                <a:gridCol w="1839725"/>
              </a:tblGrid>
              <a:tr h="539850">
                <a:tc>
                  <a:txBody>
                    <a:bodyPr/>
                    <a:lstStyle/>
                    <a:p>
                      <a:pPr indent="0" lvl="0" marL="0" rtl="0" algn="ctr">
                        <a:spcBef>
                          <a:spcPts val="0"/>
                        </a:spcBef>
                        <a:spcAft>
                          <a:spcPts val="0"/>
                        </a:spcAft>
                        <a:buNone/>
                      </a:pPr>
                      <a:r>
                        <a:rPr b="1" lang="en" sz="1100">
                          <a:solidFill>
                            <a:schemeClr val="accent1"/>
                          </a:solidFill>
                          <a:latin typeface="Inter"/>
                          <a:ea typeface="Inter"/>
                          <a:cs typeface="Inter"/>
                          <a:sym typeface="Inter"/>
                        </a:rPr>
                        <a:t>BÂLÂ ZADÎSÂRĔYÂ</a:t>
                      </a:r>
                      <a:endParaRPr b="1" sz="1100">
                        <a:solidFill>
                          <a:schemeClr val="accent1"/>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39850">
                <a:tc>
                  <a:txBody>
                    <a:bodyPr/>
                    <a:lstStyle/>
                    <a:p>
                      <a:pPr indent="0" lvl="0" marL="0" rtl="0" algn="ctr">
                        <a:spcBef>
                          <a:spcPts val="0"/>
                        </a:spcBef>
                        <a:spcAft>
                          <a:spcPts val="0"/>
                        </a:spcAft>
                        <a:buNone/>
                      </a:pPr>
                      <a:r>
                        <a:rPr b="1" lang="en" sz="1100">
                          <a:solidFill>
                            <a:schemeClr val="accent1"/>
                          </a:solidFill>
                          <a:latin typeface="Inter"/>
                          <a:ea typeface="Inter"/>
                          <a:cs typeface="Inter"/>
                          <a:sym typeface="Inter"/>
                        </a:rPr>
                        <a:t>horsemanship</a:t>
                      </a:r>
                      <a:endParaRPr b="1" sz="1100">
                        <a:solidFill>
                          <a:schemeClr val="accent1"/>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39850">
                <a:tc>
                  <a:txBody>
                    <a:bodyPr/>
                    <a:lstStyle/>
                    <a:p>
                      <a:pPr indent="0" lvl="0" marL="0" rtl="0" algn="ctr">
                        <a:spcBef>
                          <a:spcPts val="0"/>
                        </a:spcBef>
                        <a:spcAft>
                          <a:spcPts val="0"/>
                        </a:spcAft>
                        <a:buNone/>
                      </a:pPr>
                      <a:r>
                        <a:rPr b="1" lang="en" sz="1100">
                          <a:solidFill>
                            <a:schemeClr val="accent1"/>
                          </a:solidFill>
                          <a:latin typeface="Inter"/>
                          <a:ea typeface="Inter"/>
                          <a:cs typeface="Inter"/>
                          <a:sym typeface="Inter"/>
                        </a:rPr>
                        <a:t>hyacinth</a:t>
                      </a:r>
                      <a:endParaRPr b="1" sz="1100">
                        <a:solidFill>
                          <a:schemeClr val="accent1"/>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6"/>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3: Africa: Agency &amp; Resistance</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2 (Exemplar)</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83" name="Google Shape;83;p16"/>
          <p:cNvPicPr preferRelativeResize="0"/>
          <p:nvPr/>
        </p:nvPicPr>
        <p:blipFill>
          <a:blip r:embed="rId3">
            <a:alphaModFix/>
          </a:blip>
          <a:stretch>
            <a:fillRect/>
          </a:stretch>
        </p:blipFill>
        <p:spPr>
          <a:xfrm>
            <a:off x="216272" y="230997"/>
            <a:ext cx="630865" cy="261602"/>
          </a:xfrm>
          <a:prstGeom prst="rect">
            <a:avLst/>
          </a:prstGeom>
          <a:noFill/>
          <a:ln>
            <a:noFill/>
          </a:ln>
        </p:spPr>
      </p:pic>
      <p:pic>
        <p:nvPicPr>
          <p:cNvPr id="84" name="Google Shape;84;p16"/>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85" name="Google Shape;8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7" name="Google Shape;87;p16"/>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What factors influenced the development of the Solomonic Dynasty in Ethiopia?</a:t>
            </a:r>
            <a:endParaRPr i="1" sz="1700">
              <a:latin typeface="Inter"/>
              <a:ea typeface="Inter"/>
              <a:cs typeface="Inter"/>
              <a:sym typeface="Inter"/>
            </a:endParaRPr>
          </a:p>
        </p:txBody>
      </p:sp>
      <p:sp>
        <p:nvSpPr>
          <p:cNvPr id="88" name="Google Shape;88;p16"/>
          <p:cNvSpPr txBox="1"/>
          <p:nvPr/>
        </p:nvSpPr>
        <p:spPr>
          <a:xfrm>
            <a:off x="2952974" y="3417823"/>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Factors that influenced on the Solomonic Dynasty</a:t>
            </a:r>
            <a:endParaRPr b="1" sz="1300">
              <a:latin typeface="Inter"/>
              <a:ea typeface="Inter"/>
              <a:cs typeface="Inter"/>
              <a:sym typeface="Inter"/>
            </a:endParaRPr>
          </a:p>
        </p:txBody>
      </p:sp>
      <p:sp>
        <p:nvSpPr>
          <p:cNvPr id="89" name="Google Shape;89;p16"/>
          <p:cNvSpPr txBox="1"/>
          <p:nvPr/>
        </p:nvSpPr>
        <p:spPr>
          <a:xfrm>
            <a:off x="4602509" y="516161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Christianity as a State Religion: Christianity became a central element of the Solomonic Dynasty's identity. It strengthened their authority by aligning with monastic orders and promoting the faith throughout their territories.</a:t>
            </a:r>
            <a:endParaRPr b="1" sz="1200">
              <a:solidFill>
                <a:schemeClr val="accent1"/>
              </a:solidFill>
              <a:latin typeface="Inter"/>
              <a:ea typeface="Inter"/>
              <a:cs typeface="Inter"/>
              <a:sym typeface="Inter"/>
            </a:endParaRPr>
          </a:p>
        </p:txBody>
      </p:sp>
      <p:sp>
        <p:nvSpPr>
          <p:cNvPr id="90" name="Google Shape;90;p16"/>
          <p:cNvSpPr txBox="1"/>
          <p:nvPr/>
        </p:nvSpPr>
        <p:spPr>
          <a:xfrm>
            <a:off x="403172" y="510088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b="1" lang="en" sz="1200">
                <a:solidFill>
                  <a:schemeClr val="accent1"/>
                </a:solidFill>
                <a:latin typeface="Inter"/>
                <a:ea typeface="Inter"/>
                <a:cs typeface="Inter"/>
                <a:sym typeface="Inter"/>
              </a:rPr>
              <a:t>Claimed Ancestry and Legitimacy: The Solomonic Dynasty traced its lineage to King Solomon of Israel and the Queen of Sheba.</a:t>
            </a:r>
            <a:endParaRPr b="1" sz="1200">
              <a:solidFill>
                <a:schemeClr val="accent1"/>
              </a:solidFill>
              <a:latin typeface="Inter"/>
              <a:ea typeface="Inter"/>
              <a:cs typeface="Inter"/>
              <a:sym typeface="Inter"/>
            </a:endParaRPr>
          </a:p>
        </p:txBody>
      </p:sp>
      <p:sp>
        <p:nvSpPr>
          <p:cNvPr id="91" name="Google Shape;91;p16"/>
          <p:cNvSpPr txBox="1"/>
          <p:nvPr/>
        </p:nvSpPr>
        <p:spPr>
          <a:xfrm>
            <a:off x="2389899" y="735857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b="1" lang="en" sz="1200">
                <a:solidFill>
                  <a:schemeClr val="accent1"/>
                </a:solidFill>
                <a:latin typeface="Inter"/>
                <a:ea typeface="Inter"/>
                <a:cs typeface="Inter"/>
                <a:sym typeface="Inter"/>
              </a:rPr>
              <a:t>Military Alliances and Geography: The Ethiopian Highlands, a defensible and agriculturally productive region, served as the dynasty’s core territory.</a:t>
            </a:r>
            <a:endParaRPr b="1" sz="1200">
              <a:solidFill>
                <a:schemeClr val="accent1"/>
              </a:solidFill>
              <a:latin typeface="Inter"/>
              <a:ea typeface="Inter"/>
              <a:cs typeface="Inter"/>
              <a:sym typeface="Inter"/>
            </a:endParaRPr>
          </a:p>
        </p:txBody>
      </p:sp>
      <p:cxnSp>
        <p:nvCxnSpPr>
          <p:cNvPr id="92" name="Google Shape;92;p16"/>
          <p:cNvCxnSpPr>
            <a:stCxn id="88" idx="3"/>
            <a:endCxn id="89" idx="0"/>
          </p:cNvCxnSpPr>
          <p:nvPr/>
        </p:nvCxnSpPr>
        <p:spPr>
          <a:xfrm>
            <a:off x="4519574" y="4138423"/>
            <a:ext cx="1429200" cy="1023300"/>
          </a:xfrm>
          <a:prstGeom prst="bentConnector2">
            <a:avLst/>
          </a:prstGeom>
          <a:noFill/>
          <a:ln cap="flat" cmpd="sng" w="9525">
            <a:solidFill>
              <a:schemeClr val="dk2"/>
            </a:solidFill>
            <a:prstDash val="solid"/>
            <a:round/>
            <a:headEnd len="med" w="med" type="none"/>
            <a:tailEnd len="med" w="med" type="none"/>
          </a:ln>
        </p:spPr>
      </p:cxnSp>
      <p:cxnSp>
        <p:nvCxnSpPr>
          <p:cNvPr id="93" name="Google Shape;93;p16"/>
          <p:cNvCxnSpPr>
            <a:stCxn id="88" idx="1"/>
          </p:cNvCxnSpPr>
          <p:nvPr/>
        </p:nvCxnSpPr>
        <p:spPr>
          <a:xfrm flipH="1">
            <a:off x="517874" y="4138423"/>
            <a:ext cx="2435100" cy="950400"/>
          </a:xfrm>
          <a:prstGeom prst="bentConnector3">
            <a:avLst>
              <a:gd fmla="val 50000" name="adj1"/>
            </a:avLst>
          </a:prstGeom>
          <a:noFill/>
          <a:ln cap="flat" cmpd="sng" w="9525">
            <a:solidFill>
              <a:schemeClr val="dk2"/>
            </a:solidFill>
            <a:prstDash val="solid"/>
            <a:round/>
            <a:headEnd len="med" w="med" type="none"/>
            <a:tailEnd len="med" w="med" type="none"/>
          </a:ln>
        </p:spPr>
      </p:cxnSp>
      <p:cxnSp>
        <p:nvCxnSpPr>
          <p:cNvPr id="94" name="Google Shape;94;p16"/>
          <p:cNvCxnSpPr>
            <a:stCxn id="88" idx="2"/>
            <a:endCxn id="91" idx="0"/>
          </p:cNvCxnSpPr>
          <p:nvPr/>
        </p:nvCxnSpPr>
        <p:spPr>
          <a:xfrm>
            <a:off x="3736274" y="4859023"/>
            <a:ext cx="0" cy="2499600"/>
          </a:xfrm>
          <a:prstGeom prst="straightConnector1">
            <a:avLst/>
          </a:prstGeom>
          <a:noFill/>
          <a:ln cap="flat" cmpd="sng" w="9525">
            <a:solidFill>
              <a:schemeClr val="dk2"/>
            </a:solidFill>
            <a:prstDash val="solid"/>
            <a:round/>
            <a:headEnd len="med" w="med" type="none"/>
            <a:tailEnd len="med" w="med" type="none"/>
          </a:ln>
        </p:spPr>
      </p:cxnSp>
      <p:sp>
        <p:nvSpPr>
          <p:cNvPr id="95" name="Google Shape;95;p16"/>
          <p:cNvSpPr txBox="1"/>
          <p:nvPr/>
        </p:nvSpPr>
        <p:spPr>
          <a:xfrm>
            <a:off x="515840" y="2666128"/>
            <a:ext cx="68535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Complete the mind map below using the supporting question. Be sure to explain each factor!</a:t>
            </a:r>
            <a:endParaRPr sz="13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