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Lst>
  <p:sldSz cy="10058400" cx="7772400"/>
  <p:notesSz cx="6858000" cy="9144000"/>
  <p:embeddedFontLst>
    <p:embeddedFont>
      <p:font typeface="Halant"/>
      <p:regular r:id="rId16"/>
      <p:bold r:id="rId17"/>
    </p:embeddedFont>
    <p:embeddedFont>
      <p:font typeface="Inter"/>
      <p:regular r:id="rId18"/>
      <p:bold r:id="rId19"/>
      <p:italic r:id="rId20"/>
      <p:boldItalic r:id="rId21"/>
    </p:embeddedFont>
    <p:embeddedFont>
      <p:font typeface="Plus Jakarta Sans"/>
      <p:regular r:id="rId22"/>
      <p:bold r:id="rId23"/>
      <p:italic r:id="rId24"/>
      <p:boldItalic r:id="rId25"/>
    </p:embeddedFont>
    <p:embeddedFont>
      <p:font typeface="Plus Jakarta Sans SemiBold"/>
      <p:regular r:id="rId26"/>
      <p:bold r:id="rId27"/>
      <p:italic r:id="rId28"/>
      <p:boldItalic r:id="rId29"/>
    </p:embeddedFont>
    <p:embeddedFont>
      <p:font typeface="Inter Medium"/>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805DECC-F8F3-4714-9109-0ACDF632DC26}">
  <a:tblStyle styleId="{6805DECC-F8F3-4714-9109-0ACDF632DC2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22" Type="http://schemas.openxmlformats.org/officeDocument/2006/relationships/font" Target="fonts/PlusJakartaSans-regular.fntdata"/><Relationship Id="rId21" Type="http://schemas.openxmlformats.org/officeDocument/2006/relationships/font" Target="fonts/Inter-boldItalic.fntdata"/><Relationship Id="rId24" Type="http://schemas.openxmlformats.org/officeDocument/2006/relationships/font" Target="fonts/PlusJakartaSans-italic.fntdata"/><Relationship Id="rId23" Type="http://schemas.openxmlformats.org/officeDocument/2006/relationships/font" Target="fonts/PlusJakarta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SemiBold-regular.fntdata"/><Relationship Id="rId25" Type="http://schemas.openxmlformats.org/officeDocument/2006/relationships/font" Target="fonts/PlusJakartaSans-boldItalic.fntdata"/><Relationship Id="rId28" Type="http://schemas.openxmlformats.org/officeDocument/2006/relationships/font" Target="fonts/PlusJakartaSansSemiBold-italic.fntdata"/><Relationship Id="rId27" Type="http://schemas.openxmlformats.org/officeDocument/2006/relationships/font" Target="fonts/PlusJakartaSansSemiBold-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PlusJakartaSansSemiBold-bold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nterMedium-bold.fntdata"/><Relationship Id="rId30" Type="http://schemas.openxmlformats.org/officeDocument/2006/relationships/font" Target="fonts/InterMedium-regular.fntdata"/><Relationship Id="rId11" Type="http://schemas.openxmlformats.org/officeDocument/2006/relationships/slide" Target="slides/slide5.xml"/><Relationship Id="rId33" Type="http://schemas.openxmlformats.org/officeDocument/2006/relationships/font" Target="fonts/InterMedium-boldItalic.fntdata"/><Relationship Id="rId10" Type="http://schemas.openxmlformats.org/officeDocument/2006/relationships/slide" Target="slides/slide4.xml"/><Relationship Id="rId32" Type="http://schemas.openxmlformats.org/officeDocument/2006/relationships/font" Target="fonts/InterMedium-italic.fntdata"/><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bold.fntdata"/><Relationship Id="rId16" Type="http://schemas.openxmlformats.org/officeDocument/2006/relationships/font" Target="fonts/Halant-regular.fntdata"/><Relationship Id="rId19" Type="http://schemas.openxmlformats.org/officeDocument/2006/relationships/font" Target="fonts/Inter-bold.fntdata"/><Relationship Id="rId18" Type="http://schemas.openxmlformats.org/officeDocument/2006/relationships/font" Target="fonts/Inter-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62e887824_0_7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3062e887824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30bd664f6cc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30bd664f6c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306dd5048c2_0_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306dd5048c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0bd664f6cc_0_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0bd664f6cc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fa803bf60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2fa803bf60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0b8fd7e31b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0b8fd7e31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0bd664f6cc_0_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0bd664f6cc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0bd664f6cc_0_1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30bd664f6c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0bd664f6cc_0_2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0bd664f6cc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hyperlink" Target="https://study.com/academy/lesson/ethiopias-solomonid-dynasty-church-support.html" TargetMode="External"/><Relationship Id="rId5"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5" name="Google Shape;55;p13"/>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Contextualization/Historical Significance</a:t>
            </a:r>
            <a:endParaRPr sz="1500">
              <a:latin typeface="Halant"/>
              <a:ea typeface="Halant"/>
              <a:cs typeface="Halant"/>
              <a:sym typeface="Halant"/>
            </a:endParaRPr>
          </a:p>
          <a:p>
            <a:pPr indent="0" lvl="0" marL="0" rtl="0" algn="ctr">
              <a:spcBef>
                <a:spcPts val="0"/>
              </a:spcBef>
              <a:spcAft>
                <a:spcPts val="0"/>
              </a:spcAft>
              <a:buNone/>
            </a:pPr>
            <a:r>
              <a:rPr lang="en" sz="1900" u="sng">
                <a:solidFill>
                  <a:schemeClr val="hlink"/>
                </a:solidFill>
                <a:latin typeface="Inter Medium"/>
                <a:ea typeface="Inter Medium"/>
                <a:cs typeface="Inter Medium"/>
                <a:sym typeface="Inter Medium"/>
                <a:hlinkClick r:id="rId4"/>
              </a:rPr>
              <a:t>Video</a:t>
            </a:r>
            <a:r>
              <a:rPr lang="en" sz="1900">
                <a:latin typeface="Inter Medium"/>
                <a:ea typeface="Inter Medium"/>
                <a:cs typeface="Inter Medium"/>
                <a:sym typeface="Inter Medium"/>
              </a:rPr>
              <a:t> Notes: Solomonic Dynasty </a:t>
            </a:r>
            <a:endParaRPr sz="1900">
              <a:latin typeface="Inter Medium"/>
              <a:ea typeface="Inter Medium"/>
              <a:cs typeface="Inter Medium"/>
              <a:sym typeface="Inter Medium"/>
            </a:endParaRPr>
          </a:p>
        </p:txBody>
      </p:sp>
      <p:pic>
        <p:nvPicPr>
          <p:cNvPr id="56" name="Google Shape;56;p13"/>
          <p:cNvPicPr preferRelativeResize="0"/>
          <p:nvPr/>
        </p:nvPicPr>
        <p:blipFill>
          <a:blip r:embed="rId5">
            <a:alphaModFix/>
          </a:blip>
          <a:stretch>
            <a:fillRect/>
          </a:stretch>
        </p:blipFill>
        <p:spPr>
          <a:xfrm>
            <a:off x="216272" y="84797"/>
            <a:ext cx="1056536" cy="438114"/>
          </a:xfrm>
          <a:prstGeom prst="rect">
            <a:avLst/>
          </a:prstGeom>
          <a:noFill/>
          <a:ln>
            <a:noFill/>
          </a:ln>
        </p:spPr>
      </p:pic>
      <p:sp>
        <p:nvSpPr>
          <p:cNvPr id="57" name="Google Shape;57;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8" name="Google Shape;58;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59" name="Google Shape;59;p13"/>
          <p:cNvSpPr txBox="1"/>
          <p:nvPr/>
        </p:nvSpPr>
        <p:spPr>
          <a:xfrm>
            <a:off x="547200" y="923400"/>
            <a:ext cx="667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with the video, use this sheet to take notes. Please be sure to keep these notes available during this unit. </a:t>
            </a:r>
            <a:endParaRPr sz="1200">
              <a:solidFill>
                <a:schemeClr val="dk1"/>
              </a:solidFill>
              <a:latin typeface="Inter"/>
              <a:ea typeface="Inter"/>
              <a:cs typeface="Inter"/>
              <a:sym typeface="Inter"/>
            </a:endParaRPr>
          </a:p>
        </p:txBody>
      </p:sp>
      <p:sp>
        <p:nvSpPr>
          <p:cNvPr id="60" name="Google Shape;60;p13"/>
          <p:cNvSpPr txBox="1"/>
          <p:nvPr/>
        </p:nvSpPr>
        <p:spPr>
          <a:xfrm>
            <a:off x="381550" y="1503550"/>
            <a:ext cx="7074600" cy="77577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Who did the Solomonic rulers claim to descend from, and why was this claim significant for their rule?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Kebra Negast, and how did this text help legitimize the authority of the Solomonic Dynasty?</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were the primary territories controlled by the Solomonic Empire, and why were these areas significant both geographically and economically?</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Solomonic kings expand their influence, and what was their attitude towards other religious practices, particularly Islam?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unique practice did the Solomonic kings follow regarding their royal residence?</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Solomonic Dynasty's expansion affect the religious landscape of the regions under its control?</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were the military advantages of the Solomonic kings not establishing a permanent capital city?</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4" name="Shape 64"/>
        <p:cNvGrpSpPr/>
        <p:nvPr/>
      </p:nvGrpSpPr>
      <p:grpSpPr>
        <a:xfrm>
          <a:off x="0" y="0"/>
          <a:ext cx="0" cy="0"/>
          <a:chOff x="0" y="0"/>
          <a:chExt cx="0" cy="0"/>
        </a:xfrm>
      </p:grpSpPr>
      <p:pic>
        <p:nvPicPr>
          <p:cNvPr id="65" name="Google Shape;65;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6" name="Google Shape;66;p14"/>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Analysis: </a:t>
            </a:r>
            <a:r>
              <a:rPr lang="en" sz="2200">
                <a:solidFill>
                  <a:schemeClr val="dk1"/>
                </a:solidFill>
                <a:latin typeface="Inter Medium"/>
                <a:ea typeface="Inter Medium"/>
                <a:cs typeface="Inter Medium"/>
                <a:sym typeface="Inter Medium"/>
              </a:rPr>
              <a:t>Document A</a:t>
            </a:r>
            <a:endParaRPr sz="2200">
              <a:latin typeface="Inter Medium"/>
              <a:ea typeface="Inter Medium"/>
              <a:cs typeface="Inter Medium"/>
              <a:sym typeface="Inter Medium"/>
            </a:endParaRPr>
          </a:p>
        </p:txBody>
      </p:sp>
      <p:pic>
        <p:nvPicPr>
          <p:cNvPr id="67" name="Google Shape;67;p14"/>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68" name="Google Shape;68;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9" name="Google Shape;69;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0" name="Google Shape;70;p14"/>
          <p:cNvSpPr txBox="1"/>
          <p:nvPr/>
        </p:nvSpPr>
        <p:spPr>
          <a:xfrm>
            <a:off x="381550" y="1689850"/>
            <a:ext cx="4424700" cy="330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sz="15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In the early 14th century, under Yikuno Amlak, the Christian Highland Kingdom’s territory was initially limited to the former Zagwe state’s lands. The kingdom bordered several independent Muslim and non-Muslim states, including the Felasha to the northwest, the Agew-occupied kingdom of Gojjam across the Abay River, and the kingdom of Damot to the southwest. The exact nature of the Christian kingdom’s relationships with these states and peoples during Yikuno Amlak’s reign is unclear, but they likely involved trade and gradual Christian missionary expansion.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However, under King Amde Tsiyon (r. 1314-44), grandson of Yikuno Amlak, the Christian Highland Kingdom began vigorous territorial expansion. Amde Tsiyon was notably expansionist, leading to a long period of conflict and war in the Ethiopian region and the Horn of Africa. Despite this, </a:t>
            </a:r>
            <a:endParaRPr sz="1200">
              <a:solidFill>
                <a:schemeClr val="dk1"/>
              </a:solidFill>
              <a:latin typeface="Inter"/>
              <a:ea typeface="Inter"/>
              <a:cs typeface="Inter"/>
              <a:sym typeface="Inter"/>
            </a:endParaRPr>
          </a:p>
        </p:txBody>
      </p:sp>
      <p:pic>
        <p:nvPicPr>
          <p:cNvPr id="71" name="Google Shape;71;p14"/>
          <p:cNvPicPr preferRelativeResize="0"/>
          <p:nvPr/>
        </p:nvPicPr>
        <p:blipFill>
          <a:blip r:embed="rId5">
            <a:alphaModFix/>
          </a:blip>
          <a:stretch>
            <a:fillRect/>
          </a:stretch>
        </p:blipFill>
        <p:spPr>
          <a:xfrm>
            <a:off x="4778475" y="1991802"/>
            <a:ext cx="2595202" cy="3002198"/>
          </a:xfrm>
          <a:prstGeom prst="rect">
            <a:avLst/>
          </a:prstGeom>
          <a:noFill/>
          <a:ln>
            <a:noFill/>
          </a:ln>
        </p:spPr>
      </p:pic>
      <p:sp>
        <p:nvSpPr>
          <p:cNvPr id="72" name="Google Shape;72;p14"/>
          <p:cNvSpPr txBox="1"/>
          <p:nvPr/>
        </p:nvSpPr>
        <p:spPr>
          <a:xfrm>
            <a:off x="381550" y="5087975"/>
            <a:ext cx="7253100" cy="449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the influence of the Christian state remained strong in the region until the early 16th century, when the rise of the Adal Sultanate under Imam Ahmad led to a decline in its dominance.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The Christian Highland Kingdom’s large-scale territorial expansion under the Solomonic dynasty was accompanied by the spread of the Orthodox Church into new regions like Shewa, Gojjam, Begemdir, and around Lake Tana. During this time, the kingdom’s economy was primarily agricultural, centered on mixed farming, with prosperous agrarian communities that often had large families and enslaved household servants. From the 14th century onward, Ethiopian feudalism became entrenched as a political and economic system, with kings granting land to officials in exchange for military or administrative services.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Trade became crucial to the economy of the Christian Highland Kingdom, especially after King Amde Tsiyon and his successors gained military control over regional sultanates. From 1270 to 1529, Zeyla emerged as the primary trade gateway, replacing the Red Sea coast. This trade, often referred to as the Zeyla trade, involved commodities like ivory and gold from western and southwestern Ethiopia, and cereals and fruits from the highlands. Muslim merchants largely controlled this trade, which generated significant revenue for the Christian kings, who also engaged in and financed large caravans. The expansion of long-distance trade interconnected various peoples and states in the region, fostering economic interdependence and cultural exchange. However, competition to control trade routes led to frequent conflicts between the Christian Highland Kingdom and the regional sultanates.</a:t>
            </a:r>
            <a:endParaRPr sz="1200">
              <a:solidFill>
                <a:schemeClr val="dk1"/>
              </a:solidFill>
              <a:latin typeface="Inter"/>
              <a:ea typeface="Inter"/>
              <a:cs typeface="Inter"/>
              <a:sym typeface="Inter"/>
            </a:endParaRPr>
          </a:p>
          <a:p>
            <a:pPr indent="0" lvl="0" marL="0" rtl="0" algn="r">
              <a:spcBef>
                <a:spcPts val="0"/>
              </a:spcBef>
              <a:spcAft>
                <a:spcPts val="0"/>
              </a:spcAft>
              <a:buNone/>
            </a:pPr>
            <a:r>
              <a:rPr b="1" i="1" lang="en" sz="1500">
                <a:solidFill>
                  <a:schemeClr val="dk1"/>
                </a:solidFill>
                <a:latin typeface="Halant"/>
                <a:ea typeface="Halant"/>
                <a:cs typeface="Halant"/>
                <a:sym typeface="Halant"/>
              </a:rPr>
              <a:t>Next page → </a:t>
            </a:r>
            <a:endParaRPr b="1" i="1" sz="1500">
              <a:solidFill>
                <a:schemeClr val="dk1"/>
              </a:solidFill>
              <a:latin typeface="Halant"/>
              <a:ea typeface="Halant"/>
              <a:cs typeface="Halant"/>
              <a:sym typeface="Halant"/>
            </a:endParaRPr>
          </a:p>
          <a:p>
            <a:pPr indent="0" lvl="0" marL="0" rtl="0" algn="r">
              <a:spcBef>
                <a:spcPts val="0"/>
              </a:spcBef>
              <a:spcAft>
                <a:spcPts val="0"/>
              </a:spcAft>
              <a:buNone/>
            </a:pPr>
            <a:r>
              <a:t/>
            </a:r>
            <a:endParaRPr b="1" i="1" sz="1300">
              <a:solidFill>
                <a:schemeClr val="dk1"/>
              </a:solidFill>
              <a:latin typeface="Halant"/>
              <a:ea typeface="Halant"/>
              <a:cs typeface="Halant"/>
              <a:sym typeface="Halant"/>
            </a:endParaRPr>
          </a:p>
        </p:txBody>
      </p:sp>
      <p:sp>
        <p:nvSpPr>
          <p:cNvPr id="73" name="Google Shape;73;p14"/>
          <p:cNvSpPr txBox="1"/>
          <p:nvPr/>
        </p:nvSpPr>
        <p:spPr>
          <a:xfrm>
            <a:off x="381550" y="1066525"/>
            <a:ext cx="72531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200">
              <a:solidFill>
                <a:srgbClr val="262626"/>
              </a:solidFill>
              <a:latin typeface="Halant"/>
              <a:ea typeface="Halant"/>
              <a:cs typeface="Halant"/>
              <a:sym typeface="Halant"/>
            </a:endParaRPr>
          </a:p>
          <a:p>
            <a:pPr indent="0" lvl="0" marL="0" rtl="0" algn="l">
              <a:spcBef>
                <a:spcPts val="0"/>
              </a:spcBef>
              <a:spcAft>
                <a:spcPts val="0"/>
              </a:spcAft>
              <a:buNone/>
            </a:pPr>
            <a:r>
              <a:rPr b="1" lang="en" sz="1500">
                <a:solidFill>
                  <a:schemeClr val="dk1"/>
                </a:solidFill>
                <a:latin typeface="Halant"/>
                <a:ea typeface="Halant"/>
                <a:cs typeface="Halant"/>
                <a:sym typeface="Halant"/>
              </a:rPr>
              <a:t>Basic Features of the Christian Kingdom in Ethiopia: State Structure, Social Stratification and the Economy</a:t>
            </a:r>
            <a:endParaRPr b="1" sz="1500">
              <a:solidFill>
                <a:schemeClr val="dk1"/>
              </a:solidFill>
              <a:latin typeface="Halant"/>
              <a:ea typeface="Halant"/>
              <a:cs typeface="Halant"/>
              <a:sym typeface="Halan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pic>
        <p:nvPicPr>
          <p:cNvPr id="78" name="Google Shape;78;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79" name="Google Shape;79;p15"/>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Analysis: Document A</a:t>
            </a:r>
            <a:endParaRPr sz="2200">
              <a:latin typeface="Inter Medium"/>
              <a:ea typeface="Inter Medium"/>
              <a:cs typeface="Inter Medium"/>
              <a:sym typeface="Inter Medium"/>
            </a:endParaRPr>
          </a:p>
        </p:txBody>
      </p:sp>
      <p:pic>
        <p:nvPicPr>
          <p:cNvPr id="80" name="Google Shape;80;p15"/>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81" name="Google Shape;8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2" name="Google Shape;8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83" name="Google Shape;83;p15"/>
          <p:cNvSpPr txBox="1"/>
          <p:nvPr/>
        </p:nvSpPr>
        <p:spPr>
          <a:xfrm>
            <a:off x="446150" y="1045250"/>
            <a:ext cx="6704700" cy="800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During this period, the consolidation of the feudal system in Ethiopia was marked by the implementation of the Gult system. Kings appointed officials and allowed hereditary chiefs to remain in power under close supervision. The Gult system granted officials the right to collect tribute from local peoples. This tribute system, involving the collection of various goods from peasants, was managed by the Bale Gult, who retained most of the tribute and used local labor. The Bale Gult also maintained law and order, administered justice, and raised regional armies when needed. This system facilitated the administration of the vast kingdom and persisted until the 1974 Revolution.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Additionally, the medieval Christian Highland Kingdom was characterized by a mobile royal court. From 1270 until Gondar became the permanent capital in 1636, the kings ruled from various temporary capitals across the Shewa district. The court, including the king, officials, and soldiers, lived in tents and temporary huts, resulting in a lack of permanent structures such as palaces.</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During the medieval period, the royal court of the Christian Highland Kingdom frequently moved from region to region. This mobility was driven by the need for fresh supplies, firewood, and to suppress rebellions by positioning the court near unrest. Although this strategy helped maintain relative peace and stability, it also meant there were no permanent structures like castles or palaces. However, from the mid-15th century onward, some kings, such as Zer`a Ya`ekob (r. 1434-68), began to establish more permanent residences. Zer`a Ya`ekob founded Debre Birhan in 1454 and resided there for fourteen years, reflecting a shift towards more stationary rule.</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b="1" i="1" sz="1500">
              <a:solidFill>
                <a:schemeClr val="dk1"/>
              </a:solidFill>
              <a:latin typeface="Halant"/>
              <a:ea typeface="Halant"/>
              <a:cs typeface="Halant"/>
              <a:sym typeface="Halant"/>
            </a:endParaRPr>
          </a:p>
          <a:p>
            <a:pPr indent="0" lvl="0" marL="0" rtl="0" algn="r">
              <a:spcBef>
                <a:spcPts val="0"/>
              </a:spcBef>
              <a:spcAft>
                <a:spcPts val="0"/>
              </a:spcAft>
              <a:buNone/>
            </a:pPr>
            <a:r>
              <a:t/>
            </a:r>
            <a:endParaRPr b="1" i="1" sz="13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87" name="Shape 87"/>
        <p:cNvGrpSpPr/>
        <p:nvPr/>
      </p:nvGrpSpPr>
      <p:grpSpPr>
        <a:xfrm>
          <a:off x="0" y="0"/>
          <a:ext cx="0" cy="0"/>
          <a:chOff x="0" y="0"/>
          <a:chExt cx="0" cy="0"/>
        </a:xfrm>
      </p:grpSpPr>
      <p:pic>
        <p:nvPicPr>
          <p:cNvPr id="88" name="Google Shape;88;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9" name="Google Shape;89;p16"/>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Questions: Document A</a:t>
            </a:r>
            <a:endParaRPr sz="2200">
              <a:latin typeface="Inter Medium"/>
              <a:ea typeface="Inter Medium"/>
              <a:cs typeface="Inter Medium"/>
              <a:sym typeface="Inter Medium"/>
            </a:endParaRPr>
          </a:p>
        </p:txBody>
      </p:sp>
      <p:pic>
        <p:nvPicPr>
          <p:cNvPr id="90" name="Google Shape;90;p16"/>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91" name="Google Shape;91;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2" name="Google Shape;92;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93" name="Google Shape;93;p16"/>
          <p:cNvSpPr txBox="1"/>
          <p:nvPr/>
        </p:nvSpPr>
        <p:spPr>
          <a:xfrm>
            <a:off x="460775" y="1320150"/>
            <a:ext cx="6704700" cy="80007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Gult system help maintain the power structure in the Christian Highland Kingdom during the Solomonic dynasty?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ways did the feudal system, including the use of enslaved servants, shape the daily lives of agrarian communities in the Christian Highland Kingdom?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trade routes, like those connected to Zeyla, contribute to the economic growth of the Christian Highland Kingdom?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role did Muslim merchants play in the Christian Highland Kingdom’s economy, and how did their involvement lead to both cooperation and conflict?</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b="1" i="1" sz="1500">
              <a:solidFill>
                <a:schemeClr val="dk1"/>
              </a:solidFill>
              <a:latin typeface="Halant"/>
              <a:ea typeface="Halant"/>
              <a:cs typeface="Halant"/>
              <a:sym typeface="Halant"/>
            </a:endParaRPr>
          </a:p>
          <a:p>
            <a:pPr indent="0" lvl="0" marL="0" rtl="0" algn="r">
              <a:spcBef>
                <a:spcPts val="0"/>
              </a:spcBef>
              <a:spcAft>
                <a:spcPts val="0"/>
              </a:spcAft>
              <a:buNone/>
            </a:pPr>
            <a:r>
              <a:t/>
            </a:r>
            <a:endParaRPr b="1" i="1" sz="13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94" name="Google Shape;94;p16"/>
          <p:cNvSpPr txBox="1"/>
          <p:nvPr/>
        </p:nvSpPr>
        <p:spPr>
          <a:xfrm>
            <a:off x="318950" y="923413"/>
            <a:ext cx="7134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Use Document A to answer the following questions.</a:t>
            </a:r>
            <a:endParaRPr sz="1200">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17"/>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Primary Source Analysis: Document B</a:t>
            </a:r>
            <a:endParaRPr sz="2200">
              <a:latin typeface="Inter Medium"/>
              <a:ea typeface="Inter Medium"/>
              <a:cs typeface="Inter Medium"/>
              <a:sym typeface="Inter Medium"/>
            </a:endParaRPr>
          </a:p>
        </p:txBody>
      </p:sp>
      <p:pic>
        <p:nvPicPr>
          <p:cNvPr id="101" name="Google Shape;101;p17"/>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02" name="Google Shape;102;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3" name="Google Shape;103;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4" name="Google Shape;104;p17"/>
          <p:cNvSpPr txBox="1"/>
          <p:nvPr/>
        </p:nvSpPr>
        <p:spPr>
          <a:xfrm>
            <a:off x="533850" y="2636900"/>
            <a:ext cx="6704700" cy="590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Halant"/>
                <a:ea typeface="Halant"/>
                <a:cs typeface="Halant"/>
                <a:sym typeface="Halant"/>
              </a:rPr>
              <a:t>Click here for the Audio Reading</a:t>
            </a:r>
            <a:endParaRPr b="1" sz="1300">
              <a:solidFill>
                <a:schemeClr val="dk1"/>
              </a:solidFill>
              <a:latin typeface="Halant"/>
              <a:ea typeface="Halant"/>
              <a:cs typeface="Halant"/>
              <a:sym typeface="Halant"/>
            </a:endParaRPr>
          </a:p>
          <a:p>
            <a:pPr indent="0" lvl="0" marL="0" rtl="0" algn="l">
              <a:spcBef>
                <a:spcPts val="0"/>
              </a:spcBef>
              <a:spcAft>
                <a:spcPts val="0"/>
              </a:spcAft>
              <a:buNone/>
            </a:pPr>
            <a:r>
              <a:t/>
            </a:r>
            <a:endParaRPr b="1" sz="1300">
              <a:solidFill>
                <a:schemeClr val="dk1"/>
              </a:solidFill>
              <a:latin typeface="Halant"/>
              <a:ea typeface="Halant"/>
              <a:cs typeface="Halant"/>
              <a:sym typeface="Halant"/>
            </a:endParaRPr>
          </a:p>
          <a:p>
            <a:pPr indent="0" lvl="0" marL="0" rtl="0" algn="l">
              <a:spcBef>
                <a:spcPts val="0"/>
              </a:spcBef>
              <a:spcAft>
                <a:spcPts val="0"/>
              </a:spcAft>
              <a:buNone/>
            </a:pPr>
            <a:r>
              <a:rPr lang="en" sz="1200">
                <a:solidFill>
                  <a:schemeClr val="dk1"/>
                </a:solidFill>
                <a:latin typeface="Inter"/>
                <a:ea typeface="Inter"/>
                <a:cs typeface="Inter"/>
                <a:sym typeface="Inter"/>
              </a:rPr>
              <a:t>And the Queen departed and came into the country of BÂLÂ ZADÎSÂRĔYÂ nine months and five days after she [p. 38] had separated from King SOLOMON. And the pains of childbirth laid hold upon her, and she brought forth a man child, and she gave it to the nurse with great pride and delight. And she tarried until the days of her purification were ended, and then she came to her own country with great pomp and ceremony. And her officers who had remained there brought gifts to their mistress, and made obeisance to her, and did homage to her, and all the borders of the country rejoiced at her coming. Those who were nobles among them she arrayed in splendid apparel, and to some she gave gold and silver, and hyacinth and purple robes; and she gave them all manner of things that could be desired. And she ordered her kingdom aright, and none disobeyed her command; for she loved wisdom and God strengthened her kingdom.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And the child grew and she called his name BAYNA-LEḤKEM [Menelik].11 And the child reached the age of twelve years, and he asked his friends among the boys who were being educated with him, and said unto them, "Who is my father?" And they said unto him, "SOLOMON the King." And he went to the Queen his mother, and said unto her, "O Queen, make me to know who is my father." And the Queen spoke unto him angrily, wishing to frighten him so that he might not desire to go [to his father] saying, "Why do you ask me about thy father? I am thy father and thy mother; seek not to know any more." And the boy went forth from her presence, and sat down. And a second time, and a third time he asked her, and he importuned her to tell him. One day, however, she told him, saying, "His country is far away, and the road thither is very difficult; would you not rather be here?" And the youth BAYNA-LEḤKEM was handsome, and his whole body and his members, and the bearing of his shoulders resembled those of King SOLOMON his father, and his eyes, and his legs, and his p. 39 whole gait resembled those of SOLOMON the King. And when he was two and twenty years old he was skilled in the whole art of war and of horsemanship, and in the hunting and trapping of wild beasts, and in everything that young men are wont to learn. And he said unto the Queen, "I will go and look upon the face of my father, and I will come back here by the Will of God, the Lord of ISRAEL.</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b="1" i="1" sz="13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05" name="Google Shape;105;p17"/>
          <p:cNvSpPr txBox="1"/>
          <p:nvPr/>
        </p:nvSpPr>
        <p:spPr>
          <a:xfrm>
            <a:off x="499050" y="1016525"/>
            <a:ext cx="6774300" cy="169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chemeClr val="dk1"/>
                </a:solidFill>
                <a:latin typeface="Halant"/>
                <a:ea typeface="Halant"/>
                <a:cs typeface="Halant"/>
                <a:sym typeface="Halant"/>
              </a:rPr>
              <a:t>Note:</a:t>
            </a:r>
            <a:r>
              <a:rPr lang="en" sz="1500">
                <a:solidFill>
                  <a:schemeClr val="dk1"/>
                </a:solidFill>
                <a:latin typeface="Halant"/>
                <a:ea typeface="Halant"/>
                <a:cs typeface="Halant"/>
                <a:sym typeface="Halant"/>
              </a:rPr>
              <a:t> </a:t>
            </a:r>
            <a:r>
              <a:rPr lang="en" sz="1500">
                <a:solidFill>
                  <a:srgbClr val="1B1B1B"/>
                </a:solidFill>
                <a:latin typeface="Halant"/>
                <a:ea typeface="Halant"/>
                <a:cs typeface="Halant"/>
                <a:sym typeface="Halant"/>
              </a:rPr>
              <a:t>The Kebra Nagast was the foundation myth that justified the rule of the Solomonic Emperors over Ethiopia. It was probably told orally before being set down in writing. In this story, we meet the Queen of Sheba, Makeda, who was an Ethiopian Queen. She is recorded as visiting King Solomon, the king of Israel. In the story, Makeda has a son with Solomon named Menelik, who is the ancestor of the Solomonic Emperors and at this time, was heir to both the Ethiopian and Israelite throne</a:t>
            </a:r>
            <a:r>
              <a:rPr lang="en">
                <a:solidFill>
                  <a:srgbClr val="1B1B1B"/>
                </a:solidFill>
                <a:latin typeface="Halant"/>
                <a:ea typeface="Halant"/>
                <a:cs typeface="Halant"/>
                <a:sym typeface="Halant"/>
              </a:rPr>
              <a:t>s.  </a:t>
            </a:r>
            <a:endParaRPr>
              <a:solidFill>
                <a:srgbClr val="1B1B1B"/>
              </a:solidFill>
              <a:latin typeface="Halant"/>
              <a:ea typeface="Halant"/>
              <a:cs typeface="Halant"/>
              <a:sym typeface="Halant"/>
            </a:endParaRPr>
          </a:p>
          <a:p>
            <a:pPr indent="0" lvl="0" marL="0" rtl="0" algn="l">
              <a:spcBef>
                <a:spcPts val="0"/>
              </a:spcBef>
              <a:spcAft>
                <a:spcPts val="0"/>
              </a:spcAft>
              <a:buNone/>
            </a:pPr>
            <a:r>
              <a:t/>
            </a:r>
            <a:endParaRPr sz="1500">
              <a:solidFill>
                <a:srgbClr val="1B1B1B"/>
              </a:solidFill>
              <a:latin typeface="Halant"/>
              <a:ea typeface="Halant"/>
              <a:cs typeface="Halant"/>
              <a:sym typeface="Halan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9" name="Shape 109"/>
        <p:cNvGrpSpPr/>
        <p:nvPr/>
      </p:nvGrpSpPr>
      <p:grpSpPr>
        <a:xfrm>
          <a:off x="0" y="0"/>
          <a:ext cx="0" cy="0"/>
          <a:chOff x="0" y="0"/>
          <a:chExt cx="0" cy="0"/>
        </a:xfrm>
      </p:grpSpPr>
      <p:sp>
        <p:nvSpPr>
          <p:cNvPr id="110" name="Google Shape;110;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THINKS Document Analysis - Primary Source</a:t>
            </a:r>
            <a:endParaRPr sz="1500"/>
          </a:p>
        </p:txBody>
      </p:sp>
      <p:graphicFrame>
        <p:nvGraphicFramePr>
          <p:cNvPr id="111" name="Google Shape;111;p18"/>
          <p:cNvGraphicFramePr/>
          <p:nvPr/>
        </p:nvGraphicFramePr>
        <p:xfrm>
          <a:off x="-33" y="492002"/>
          <a:ext cx="3000000" cy="3000000"/>
        </p:xfrm>
        <a:graphic>
          <a:graphicData uri="http://schemas.openxmlformats.org/drawingml/2006/table">
            <a:tbl>
              <a:tblPr>
                <a:noFill/>
                <a:tableStyleId>{6805DECC-F8F3-4714-9109-0ACDF632DC26}</a:tableStyleId>
              </a:tblPr>
              <a:tblGrid>
                <a:gridCol w="2325400"/>
                <a:gridCol w="2856200"/>
                <a:gridCol w="2590800"/>
              </a:tblGrid>
              <a:tr h="3693750">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T</a:t>
                      </a:r>
                      <a:r>
                        <a:rPr lang="en" sz="1500">
                          <a:latin typeface="Plus Jakarta Sans"/>
                          <a:ea typeface="Plus Jakarta Sans"/>
                          <a:cs typeface="Plus Jakarta Sans"/>
                          <a:sym typeface="Plus Jakarta Sans"/>
                        </a:rPr>
                        <a:t> (Target Audience)</a:t>
                      </a:r>
                      <a:endParaRPr sz="1300">
                        <a:latin typeface="Plus Jakarta Sans"/>
                        <a:ea typeface="Plus Jakarta Sans"/>
                        <a:cs typeface="Plus Jakarta Sans"/>
                        <a:sym typeface="Plus Jakarta Sans"/>
                      </a:endParaRPr>
                    </a:p>
                    <a:p>
                      <a:pPr indent="0" lvl="0" marL="0" rtl="0" algn="l">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Who was the target audience of this document?</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dk1"/>
                          </a:solidFill>
                          <a:latin typeface="Inter"/>
                          <a:ea typeface="Inter"/>
                          <a:cs typeface="Inter"/>
                          <a:sym typeface="Inter"/>
                        </a:rPr>
                        <a:t>Ethiopian elites, religious leaders, and those familiar with the traditions of the Solomonic dynasty.</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2. Whose voice or perspective is not shared in this document?</a:t>
                      </a:r>
                      <a:endParaRPr sz="1300">
                        <a:latin typeface="Inter"/>
                        <a:ea typeface="Inter"/>
                        <a:cs typeface="Inter"/>
                        <a:sym typeface="Inter"/>
                      </a:endParaRPr>
                    </a:p>
                    <a:p>
                      <a:pPr indent="0" lvl="0" marL="0" rtl="0" algn="l">
                        <a:spcBef>
                          <a:spcPts val="0"/>
                        </a:spcBef>
                        <a:spcAft>
                          <a:spcPts val="0"/>
                        </a:spcAft>
                        <a:buNone/>
                      </a:pPr>
                      <a:r>
                        <a:rPr b="1" lang="en" sz="1000">
                          <a:latin typeface="Inter"/>
                          <a:ea typeface="Inter"/>
                          <a:cs typeface="Inter"/>
                          <a:sym typeface="Inter"/>
                        </a:rPr>
                        <a:t>King Solomon and Menelik</a:t>
                      </a:r>
                      <a:endParaRPr b="1" sz="10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H</a:t>
                      </a:r>
                      <a:r>
                        <a:rPr lang="en" sz="1500">
                          <a:latin typeface="Plus Jakarta Sans"/>
                          <a:ea typeface="Plus Jakarta Sans"/>
                          <a:cs typeface="Plus Jakarta Sans"/>
                          <a:sym typeface="Plus Jakarta Sans"/>
                        </a:rPr>
                        <a:t> (Historical Context)</a:t>
                      </a:r>
                      <a:endParaRPr sz="1500">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When was this document created and/or circulated? Who wrote it?</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2. What events were occurring during the time this document was written?</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500">
                          <a:solidFill>
                            <a:schemeClr val="dk1"/>
                          </a:solidFill>
                          <a:latin typeface="Plus Jakarta Sans SemiBold"/>
                          <a:ea typeface="Plus Jakarta Sans SemiBold"/>
                          <a:cs typeface="Plus Jakarta Sans SemiBold"/>
                          <a:sym typeface="Plus Jakarta Sans SemiBold"/>
                        </a:rPr>
                        <a:t>I</a:t>
                      </a:r>
                      <a:r>
                        <a:rPr lang="en" sz="1500">
                          <a:solidFill>
                            <a:schemeClr val="dk1"/>
                          </a:solidFill>
                          <a:latin typeface="Plus Jakarta Sans"/>
                          <a:ea typeface="Plus Jakarta Sans"/>
                          <a:cs typeface="Plus Jakarta Sans"/>
                          <a:sym typeface="Plus Jakarta Sans"/>
                        </a:rPr>
                        <a:t> (</a:t>
                      </a:r>
                      <a:r>
                        <a:rPr lang="en" sz="1500">
                          <a:solidFill>
                            <a:schemeClr val="dk1"/>
                          </a:solidFill>
                          <a:latin typeface="Plus Jakarta Sans"/>
                          <a:ea typeface="Plus Jakarta Sans"/>
                          <a:cs typeface="Plus Jakarta Sans"/>
                          <a:sym typeface="Plus Jakarta Sans"/>
                        </a:rPr>
                        <a:t>Intended</a:t>
                      </a:r>
                      <a:r>
                        <a:rPr lang="en" sz="1500">
                          <a:solidFill>
                            <a:schemeClr val="dk1"/>
                          </a:solidFill>
                          <a:latin typeface="Plus Jakarta Sans"/>
                          <a:ea typeface="Plus Jakarta Sans"/>
                          <a:cs typeface="Plus Jakarta Sans"/>
                          <a:sym typeface="Plus Jakarta Sans"/>
                        </a:rPr>
                        <a:t> Purpose) </a:t>
                      </a:r>
                      <a:endParaRPr sz="15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Why d</a:t>
                      </a:r>
                      <a:r>
                        <a:rPr lang="en" sz="1000">
                          <a:solidFill>
                            <a:schemeClr val="dk1"/>
                          </a:solidFill>
                          <a:latin typeface="Inter"/>
                          <a:ea typeface="Inter"/>
                          <a:cs typeface="Inter"/>
                          <a:sym typeface="Inter"/>
                        </a:rPr>
                        <a:t>o you t</a:t>
                      </a:r>
                      <a:r>
                        <a:rPr lang="en" sz="1000">
                          <a:solidFill>
                            <a:schemeClr val="dk1"/>
                          </a:solidFill>
                          <a:latin typeface="Inter"/>
                          <a:ea typeface="Inter"/>
                          <a:cs typeface="Inter"/>
                          <a:sym typeface="Inter"/>
                        </a:rPr>
                        <a:t>hink this document was written? In other words, what is its purpose?</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2. What specific elements of the text best convey the purpose of the document? Cite evidence.</a:t>
                      </a:r>
                      <a:endParaRPr sz="1500">
                        <a:solidFill>
                          <a:schemeClr val="dk1"/>
                        </a:solidFill>
                        <a:latin typeface="Plus Jakarta Sans SemiBold"/>
                        <a:ea typeface="Plus Jakarta Sans SemiBold"/>
                        <a:cs typeface="Plus Jakarta Sans SemiBold"/>
                        <a:sym typeface="Plus Jakarta Sans SemiBold"/>
                      </a:endParaRPr>
                    </a:p>
                  </a:txBody>
                  <a:tcPr marT="95775" marB="95775" marR="971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3278975">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N</a:t>
                      </a:r>
                      <a:r>
                        <a:rPr lang="en" sz="1500">
                          <a:latin typeface="Plus Jakarta Sans"/>
                          <a:ea typeface="Plus Jakarta Sans"/>
                          <a:cs typeface="Plus Jakarta Sans"/>
                          <a:sym typeface="Plus Jakarta Sans"/>
                        </a:rPr>
                        <a:t> (New Vocabulary)</a:t>
                      </a:r>
                      <a:endParaRPr sz="1500">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1. What words are new to you or need to be defined?</a:t>
                      </a:r>
                      <a:endParaRPr sz="1000">
                        <a:latin typeface="Inter"/>
                        <a:ea typeface="Inter"/>
                        <a:cs typeface="Inter"/>
                        <a:sym typeface="Inter"/>
                      </a:endParaRPr>
                    </a:p>
                    <a:p>
                      <a:pPr indent="0" lvl="0" marL="0" rtl="0" algn="l">
                        <a:spcBef>
                          <a:spcPts val="0"/>
                        </a:spcBef>
                        <a:spcAft>
                          <a:spcPts val="0"/>
                        </a:spcAft>
                        <a:buNone/>
                      </a:pPr>
                      <a:r>
                        <a:t/>
                      </a:r>
                      <a:endParaRPr sz="1500">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gridSpan="2">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K</a:t>
                      </a:r>
                      <a:r>
                        <a:rPr lang="en" sz="1500">
                          <a:latin typeface="Plus Jakarta Sans"/>
                          <a:ea typeface="Plus Jakarta Sans"/>
                          <a:cs typeface="Plus Jakarta Sans"/>
                          <a:sym typeface="Plus Jakarta Sans"/>
                        </a:rPr>
                        <a:t> (</a:t>
                      </a:r>
                      <a:r>
                        <a:rPr lang="en" sz="1500">
                          <a:latin typeface="Plus Jakarta Sans"/>
                          <a:ea typeface="Plus Jakarta Sans"/>
                          <a:cs typeface="Plus Jakarta Sans"/>
                          <a:sym typeface="Plus Jakarta Sans"/>
                        </a:rPr>
                        <a:t>Key</a:t>
                      </a:r>
                      <a:r>
                        <a:rPr lang="en" sz="1500">
                          <a:latin typeface="Plus Jakarta Sans"/>
                          <a:ea typeface="Plus Jakarta Sans"/>
                          <a:cs typeface="Plus Jakarta Sans"/>
                          <a:sym typeface="Plus Jakarta Sans"/>
                        </a:rPr>
                        <a:t> Perspective)</a:t>
                      </a:r>
                      <a:endParaRPr sz="1500">
                        <a:latin typeface="Plus Jakarta Sans"/>
                        <a:ea typeface="Plus Jakarta Sans"/>
                        <a:cs typeface="Plus Jakarta Sans"/>
                        <a:sym typeface="Plus Jakarta Sans"/>
                      </a:endParaRPr>
                    </a:p>
                    <a:p>
                      <a:pPr indent="0" lvl="0" marL="0" rtl="0" algn="ctr">
                        <a:spcBef>
                          <a:spcPts val="0"/>
                        </a:spcBef>
                        <a:spcAft>
                          <a:spcPts val="0"/>
                        </a:spcAft>
                        <a:buNone/>
                      </a:pPr>
                      <a:r>
                        <a:t/>
                      </a:r>
                      <a:endParaRPr sz="15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Based on your reading of this document, what are some things that can be inferred about the author's perspective or point of view?</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2. What do you know about people with the author’s attributes during this time period? How could their circumstances impact their perspective?</a:t>
                      </a:r>
                      <a:endParaRPr sz="1000">
                        <a:solidFill>
                          <a:schemeClr val="dk1"/>
                        </a:solidFill>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t/>
                      </a:r>
                      <a:endParaRPr sz="1000">
                        <a:latin typeface="Inter"/>
                        <a:ea typeface="Inter"/>
                        <a:cs typeface="Inter"/>
                        <a:sym typeface="Inter"/>
                      </a:endParaRPr>
                    </a:p>
                  </a:txBody>
                  <a:tcPr marT="143675" marB="1436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r>
              <a:tr h="2593650">
                <a:tc gridSpan="3">
                  <a:txBody>
                    <a:bodyPr/>
                    <a:lstStyle/>
                    <a:p>
                      <a:pPr indent="0" lvl="0" marL="0" rtl="0" algn="ctr">
                        <a:spcBef>
                          <a:spcPts val="0"/>
                        </a:spcBef>
                        <a:spcAft>
                          <a:spcPts val="0"/>
                        </a:spcAft>
                        <a:buNone/>
                      </a:pPr>
                      <a:r>
                        <a:rPr b="1" lang="en" sz="1500">
                          <a:latin typeface="Inter"/>
                          <a:ea typeface="Inter"/>
                          <a:cs typeface="Inter"/>
                          <a:sym typeface="Inter"/>
                        </a:rPr>
                        <a:t>S </a:t>
                      </a:r>
                      <a:r>
                        <a:rPr lang="en" sz="1500">
                          <a:latin typeface="Inter"/>
                          <a:ea typeface="Inter"/>
                          <a:cs typeface="Inter"/>
                          <a:sym typeface="Inter"/>
                        </a:rPr>
                        <a:t>(Significance)</a:t>
                      </a:r>
                      <a:endParaRPr sz="1500">
                        <a:latin typeface="Inter"/>
                        <a:ea typeface="Inter"/>
                        <a:cs typeface="Inter"/>
                        <a:sym typeface="Inter"/>
                      </a:endParaRPr>
                    </a:p>
                    <a:p>
                      <a:pPr indent="0" lvl="0" marL="0" rtl="0" algn="ctr">
                        <a:spcBef>
                          <a:spcPts val="0"/>
                        </a:spcBef>
                        <a:spcAft>
                          <a:spcPts val="0"/>
                        </a:spcAft>
                        <a:buNone/>
                      </a:pPr>
                      <a:r>
                        <a:t/>
                      </a:r>
                      <a:endParaRPr sz="15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List two things or ideas that make this document historically significant. </a:t>
                      </a:r>
                      <a:endParaRPr sz="10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Char char="●"/>
                      </a:pPr>
                      <a:r>
                        <a:rPr b="1" lang="en" sz="1100">
                          <a:solidFill>
                            <a:schemeClr val="dk1"/>
                          </a:solidFill>
                          <a:latin typeface="Inter"/>
                          <a:ea typeface="Inter"/>
                          <a:cs typeface="Inter"/>
                          <a:sym typeface="Inter"/>
                        </a:rPr>
                        <a:t>The document connects Ethiopian history with biblical tradition, making it a foundational text for Ethiopian identity and the legitimacy of its rulers.</a:t>
                      </a:r>
                      <a:endParaRPr b="1"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Char char="●"/>
                      </a:pPr>
                      <a:r>
                        <a:rPr b="1" lang="en" sz="1100">
                          <a:solidFill>
                            <a:schemeClr val="dk1"/>
                          </a:solidFill>
                          <a:latin typeface="Inter"/>
                          <a:ea typeface="Inter"/>
                          <a:cs typeface="Inter"/>
                          <a:sym typeface="Inter"/>
                        </a:rPr>
                        <a:t>This </a:t>
                      </a:r>
                      <a:r>
                        <a:rPr b="1" lang="en" sz="1100">
                          <a:solidFill>
                            <a:schemeClr val="dk1"/>
                          </a:solidFill>
                          <a:latin typeface="Inter"/>
                          <a:ea typeface="Inter"/>
                          <a:cs typeface="Inter"/>
                          <a:sym typeface="Inter"/>
                        </a:rPr>
                        <a:t>documents</a:t>
                      </a:r>
                      <a:r>
                        <a:rPr b="1" lang="en" sz="1100">
                          <a:solidFill>
                            <a:schemeClr val="dk1"/>
                          </a:solidFill>
                          <a:latin typeface="Inter"/>
                          <a:ea typeface="Inter"/>
                          <a:cs typeface="Inter"/>
                          <a:sym typeface="Inter"/>
                        </a:rPr>
                        <a:t> tells some of the </a:t>
                      </a:r>
                      <a:r>
                        <a:rPr b="1" lang="en" sz="1100">
                          <a:solidFill>
                            <a:schemeClr val="dk1"/>
                          </a:solidFill>
                          <a:latin typeface="Inter"/>
                          <a:ea typeface="Inter"/>
                          <a:cs typeface="Inter"/>
                          <a:sym typeface="Inter"/>
                        </a:rPr>
                        <a:t>religious</a:t>
                      </a:r>
                      <a:r>
                        <a:rPr b="1" lang="en" sz="1100">
                          <a:solidFill>
                            <a:schemeClr val="dk1"/>
                          </a:solidFill>
                          <a:latin typeface="Inter"/>
                          <a:ea typeface="Inter"/>
                          <a:cs typeface="Inter"/>
                          <a:sym typeface="Inter"/>
                        </a:rPr>
                        <a:t> history in East Africa during this time period. </a:t>
                      </a:r>
                      <a:endParaRPr b="1" sz="1100">
                        <a:solidFill>
                          <a:schemeClr val="dk1"/>
                        </a:solidFill>
                        <a:latin typeface="Inter"/>
                        <a:ea typeface="Inter"/>
                        <a:cs typeface="Inter"/>
                        <a:sym typeface="Inter"/>
                      </a:endParaRPr>
                    </a:p>
                    <a:p>
                      <a:pPr indent="0" lvl="0" marL="914400" rtl="0" algn="l">
                        <a:spcBef>
                          <a:spcPts val="0"/>
                        </a:spcBef>
                        <a:spcAft>
                          <a:spcPts val="0"/>
                        </a:spcAft>
                        <a:buNone/>
                      </a:pPr>
                      <a:r>
                        <a:t/>
                      </a:r>
                      <a:endParaRPr b="1"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latin typeface="Inter"/>
                          <a:ea typeface="Inter"/>
                          <a:cs typeface="Inter"/>
                          <a:sym typeface="Inter"/>
                        </a:rPr>
                        <a:t>2. Provide one quote from the document that demonstrates why it might be considered historically significant. Explain your reasoning.</a:t>
                      </a:r>
                      <a:endParaRPr sz="1000">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bl>
          </a:graphicData>
        </a:graphic>
      </p:graphicFrame>
      <p:graphicFrame>
        <p:nvGraphicFramePr>
          <p:cNvPr id="112" name="Google Shape;112;p18"/>
          <p:cNvGraphicFramePr/>
          <p:nvPr/>
        </p:nvGraphicFramePr>
        <p:xfrm>
          <a:off x="225416" y="5230667"/>
          <a:ext cx="3000000" cy="3000000"/>
        </p:xfrm>
        <a:graphic>
          <a:graphicData uri="http://schemas.openxmlformats.org/drawingml/2006/table">
            <a:tbl>
              <a:tblPr>
                <a:noFill/>
                <a:tableStyleId>{6805DECC-F8F3-4714-9109-0ACDF632DC26}</a:tableStyleId>
              </a:tblPr>
              <a:tblGrid>
                <a:gridCol w="1839725"/>
              </a:tblGrid>
              <a:tr h="539850">
                <a:tc>
                  <a:txBody>
                    <a:bodyPr/>
                    <a:lstStyle/>
                    <a:p>
                      <a:pPr indent="0" lvl="0" marL="0" rtl="0" algn="l">
                        <a:spcBef>
                          <a:spcPts val="0"/>
                        </a:spcBef>
                        <a:spcAft>
                          <a:spcPts val="0"/>
                        </a:spcAft>
                        <a:buNone/>
                      </a:pPr>
                      <a:r>
                        <a:t/>
                      </a:r>
                      <a:endParaRPr sz="800">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39850">
                <a:tc>
                  <a:txBody>
                    <a:bodyPr/>
                    <a:lstStyle/>
                    <a:p>
                      <a:pPr indent="0" lvl="0" marL="0" rtl="0" algn="l">
                        <a:spcBef>
                          <a:spcPts val="0"/>
                        </a:spcBef>
                        <a:spcAft>
                          <a:spcPts val="0"/>
                        </a:spcAft>
                        <a:buNone/>
                      </a:pPr>
                      <a:r>
                        <a:t/>
                      </a:r>
                      <a:endParaRPr sz="800">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39850">
                <a:tc>
                  <a:txBody>
                    <a:bodyPr/>
                    <a:lstStyle/>
                    <a:p>
                      <a:pPr indent="0" lvl="0" marL="0" rtl="0" algn="l">
                        <a:spcBef>
                          <a:spcPts val="0"/>
                        </a:spcBef>
                        <a:spcAft>
                          <a:spcPts val="0"/>
                        </a:spcAft>
                        <a:buNone/>
                      </a:pPr>
                      <a:r>
                        <a:t/>
                      </a:r>
                      <a:endParaRPr sz="800">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6" name="Shape 116"/>
        <p:cNvGrpSpPr/>
        <p:nvPr/>
      </p:nvGrpSpPr>
      <p:grpSpPr>
        <a:xfrm>
          <a:off x="0" y="0"/>
          <a:ext cx="0" cy="0"/>
          <a:chOff x="0" y="0"/>
          <a:chExt cx="0" cy="0"/>
        </a:xfrm>
      </p:grpSpPr>
      <p:pic>
        <p:nvPicPr>
          <p:cNvPr id="117" name="Google Shape;117;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8" name="Google Shape;118;p19"/>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solidFill>
                  <a:schemeClr val="dk1"/>
                </a:solidFill>
                <a:latin typeface="Halant"/>
                <a:ea typeface="Halant"/>
                <a:cs typeface="Halant"/>
                <a:sym typeface="Halant"/>
              </a:rPr>
              <a:t>Contextualization/Historical Significance</a:t>
            </a:r>
            <a:endParaRPr sz="1500">
              <a:latin typeface="Halant"/>
              <a:ea typeface="Halant"/>
              <a:cs typeface="Halant"/>
              <a:sym typeface="Halant"/>
            </a:endParaRPr>
          </a:p>
          <a:p>
            <a:pPr indent="0" lvl="0" marL="0" rtl="0" algn="ctr">
              <a:spcBef>
                <a:spcPts val="0"/>
              </a:spcBef>
              <a:spcAft>
                <a:spcPts val="0"/>
              </a:spcAft>
              <a:buNone/>
            </a:pPr>
            <a:r>
              <a:rPr lang="en" sz="1900">
                <a:latin typeface="Inter Medium"/>
                <a:ea typeface="Inter Medium"/>
                <a:cs typeface="Inter Medium"/>
                <a:sym typeface="Inter Medium"/>
              </a:rPr>
              <a:t>Video Notes: Solomonic Dynasty </a:t>
            </a:r>
            <a:endParaRPr sz="1900">
              <a:latin typeface="Inter Medium"/>
              <a:ea typeface="Inter Medium"/>
              <a:cs typeface="Inter Medium"/>
              <a:sym typeface="Inter Medium"/>
            </a:endParaRPr>
          </a:p>
        </p:txBody>
      </p:sp>
      <p:pic>
        <p:nvPicPr>
          <p:cNvPr id="119" name="Google Shape;119;p19"/>
          <p:cNvPicPr preferRelativeResize="0"/>
          <p:nvPr/>
        </p:nvPicPr>
        <p:blipFill>
          <a:blip r:embed="rId4">
            <a:alphaModFix/>
          </a:blip>
          <a:stretch>
            <a:fillRect/>
          </a:stretch>
        </p:blipFill>
        <p:spPr>
          <a:xfrm>
            <a:off x="216272" y="84797"/>
            <a:ext cx="1056536" cy="438114"/>
          </a:xfrm>
          <a:prstGeom prst="rect">
            <a:avLst/>
          </a:prstGeom>
          <a:noFill/>
          <a:ln>
            <a:noFill/>
          </a:ln>
        </p:spPr>
      </p:pic>
      <p:sp>
        <p:nvSpPr>
          <p:cNvPr id="120" name="Google Shape;120;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1" name="Google Shape;121;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2" name="Google Shape;122;p19"/>
          <p:cNvSpPr txBox="1"/>
          <p:nvPr/>
        </p:nvSpPr>
        <p:spPr>
          <a:xfrm>
            <a:off x="547200" y="923400"/>
            <a:ext cx="66780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Inter"/>
                <a:ea typeface="Inter"/>
                <a:cs typeface="Inter"/>
                <a:sym typeface="Inter"/>
              </a:rPr>
              <a:t>Directions:</a:t>
            </a:r>
            <a:r>
              <a:rPr b="1" i="1" lang="en" sz="1200">
                <a:solidFill>
                  <a:schemeClr val="dk1"/>
                </a:solidFill>
                <a:latin typeface="Inter"/>
                <a:ea typeface="Inter"/>
                <a:cs typeface="Inter"/>
                <a:sym typeface="Inter"/>
              </a:rPr>
              <a:t> </a:t>
            </a:r>
            <a:r>
              <a:rPr lang="en" sz="1200">
                <a:solidFill>
                  <a:schemeClr val="dk1"/>
                </a:solidFill>
                <a:latin typeface="Inter"/>
                <a:ea typeface="Inter"/>
                <a:cs typeface="Inter"/>
                <a:sym typeface="Inter"/>
              </a:rPr>
              <a:t>As you follow along with the video, use this sheet to take notes. Please be sure to keep these notes available during this unit. </a:t>
            </a:r>
            <a:endParaRPr sz="1200">
              <a:solidFill>
                <a:schemeClr val="dk1"/>
              </a:solidFill>
              <a:latin typeface="Inter"/>
              <a:ea typeface="Inter"/>
              <a:cs typeface="Inter"/>
              <a:sym typeface="Inter"/>
            </a:endParaRPr>
          </a:p>
        </p:txBody>
      </p:sp>
      <p:sp>
        <p:nvSpPr>
          <p:cNvPr id="123" name="Google Shape;123;p19"/>
          <p:cNvSpPr txBox="1"/>
          <p:nvPr/>
        </p:nvSpPr>
        <p:spPr>
          <a:xfrm>
            <a:off x="381550" y="1503550"/>
            <a:ext cx="7074600" cy="73269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Who did the Solomonic rulers claim to descend from, and why was this claim significant for their rule?</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100">
                <a:solidFill>
                  <a:schemeClr val="accent1"/>
                </a:solidFill>
                <a:latin typeface="Inter"/>
                <a:ea typeface="Inter"/>
                <a:cs typeface="Inter"/>
                <a:sym typeface="Inter"/>
              </a:rPr>
              <a:t>The Solomonic rulers claimed to descend from King Solomon and the Queen of Sheba, specifically from their offspring, King Menelik I. This claim was significant as it helped legitimize their rule and establish their authority in Ethiopia by connecting their lineage to a revered biblical figure.</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the Kebra Negast, and how did this text help legitimize the authority of the Solomonic Dynasty?</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The Kebra Negast, or "Glory of Kings," is a text published by local monastic orders that purportedly proved the descent of Yekuno Amlak (the first ruler of the Solomonic Dynasty) from Solomon and Sheba. This helped legitimize his rule by providing a historical and religious justification for his claim to the throne.</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were the primary territories controlled by the Solomonic Empire, and why were these areas significant both geographically and economically?</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The Ethiopian Highlands was significant for its agricultural and strategic position</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Solomonic kings expand their influence, and what was their attitude towards other religious practices, particularly Islam?</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Through military conquests and promoting Christianity while condemning pagan practices and opposing the spread of Islam. Their expansion often involved conflicts with Muslim-ruled states.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unique practice did the Solomonic kings follow regarding their royal residence?</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The Solomonic kings did not establish a permanent capital city; instead, they moved from area to area, living off the land and their subjects.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Solomonic Dynasty's expansion affect the religious landscape of the regions under its control?</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The expansion of the Solomonic Dynasty led to the promotion of Christianity as the state religion and the persecution of remaining Jewish communities, specifically the Beta Israel. It also created tensions with Muslim communities in the regions they conquered.</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were the military advantages of the Solomonic kings not establishing a permanent capital city?</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By not having a permanent capital, the Solomonic kings maintained a moving target that made it more difficult for enemies to plan attacks or successfully invade.</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7" name="Shape 127"/>
        <p:cNvGrpSpPr/>
        <p:nvPr/>
      </p:nvGrpSpPr>
      <p:grpSpPr>
        <a:xfrm>
          <a:off x="0" y="0"/>
          <a:ext cx="0" cy="0"/>
          <a:chOff x="0" y="0"/>
          <a:chExt cx="0" cy="0"/>
        </a:xfrm>
      </p:grpSpPr>
      <p:pic>
        <p:nvPicPr>
          <p:cNvPr id="128" name="Google Shape;128;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9" name="Google Shape;129;p20"/>
          <p:cNvSpPr txBox="1"/>
          <p:nvPr/>
        </p:nvSpPr>
        <p:spPr>
          <a:xfrm>
            <a:off x="0" y="0"/>
            <a:ext cx="7772400" cy="9234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500">
                <a:latin typeface="Halant"/>
                <a:ea typeface="Halant"/>
                <a:cs typeface="Halant"/>
                <a:sym typeface="Halant"/>
              </a:rPr>
              <a:t>Contextualization/Historical Significance</a:t>
            </a:r>
            <a:endParaRPr sz="1500">
              <a:solidFill>
                <a:srgbClr val="000000"/>
              </a:solidFill>
              <a:latin typeface="Halant"/>
              <a:ea typeface="Halant"/>
              <a:cs typeface="Halant"/>
              <a:sym typeface="Halant"/>
            </a:endParaRPr>
          </a:p>
          <a:p>
            <a:pPr indent="0" lvl="0" marL="0" rtl="0" algn="ctr">
              <a:spcBef>
                <a:spcPts val="0"/>
              </a:spcBef>
              <a:spcAft>
                <a:spcPts val="0"/>
              </a:spcAft>
              <a:buNone/>
            </a:pPr>
            <a:r>
              <a:rPr lang="en" sz="2200">
                <a:solidFill>
                  <a:schemeClr val="dk1"/>
                </a:solidFill>
                <a:latin typeface="Inter Medium"/>
                <a:ea typeface="Inter Medium"/>
                <a:cs typeface="Inter Medium"/>
                <a:sym typeface="Inter Medium"/>
              </a:rPr>
              <a:t>Secondary Source Questions: Document A</a:t>
            </a:r>
            <a:endParaRPr sz="2200">
              <a:latin typeface="Inter Medium"/>
              <a:ea typeface="Inter Medium"/>
              <a:cs typeface="Inter Medium"/>
              <a:sym typeface="Inter Medium"/>
            </a:endParaRPr>
          </a:p>
        </p:txBody>
      </p:sp>
      <p:pic>
        <p:nvPicPr>
          <p:cNvPr id="130" name="Google Shape;130;p20"/>
          <p:cNvPicPr preferRelativeResize="0"/>
          <p:nvPr/>
        </p:nvPicPr>
        <p:blipFill>
          <a:blip r:embed="rId4">
            <a:alphaModFix/>
          </a:blip>
          <a:stretch>
            <a:fillRect/>
          </a:stretch>
        </p:blipFill>
        <p:spPr>
          <a:xfrm>
            <a:off x="239072" y="162597"/>
            <a:ext cx="1056536" cy="438114"/>
          </a:xfrm>
          <a:prstGeom prst="rect">
            <a:avLst/>
          </a:prstGeom>
          <a:noFill/>
          <a:ln>
            <a:noFill/>
          </a:ln>
        </p:spPr>
      </p:pic>
      <p:sp>
        <p:nvSpPr>
          <p:cNvPr id="131" name="Google Shape;131;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2" name="Google Shape;132;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3" name="Google Shape;133;p20"/>
          <p:cNvSpPr txBox="1"/>
          <p:nvPr/>
        </p:nvSpPr>
        <p:spPr>
          <a:xfrm>
            <a:off x="446150" y="1045250"/>
            <a:ext cx="6704700" cy="8000700"/>
          </a:xfrm>
          <a:prstGeom prst="rect">
            <a:avLst/>
          </a:prstGeom>
          <a:noFill/>
          <a:ln>
            <a:noFill/>
          </a:ln>
        </p:spPr>
        <p:txBody>
          <a:bodyPr anchorCtr="0" anchor="t" bIns="91425" lIns="91425" spcFirstLastPara="1" rIns="91425" wrap="square" tIns="914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the Gult system help maintain the power structure in the Christian Highland Kingdom during the Solomonic dynasty?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Gult system granted land to officials in exchange for military or administrative services, creating a feudal relationship between the king and local leaders. These officials, known as Bale Gult, were allowed to collect tribute from peasants and use local labor. In return, they maintained law and order, administered justice, and raised armies when necessary. This system strengthened the king’s control over vast territories by delegating authority to loyal nobles while ensuring that the king remained the ultimate source of power. The Gult system also preserved the social hierarchy, with kings, nobles, and officials at the top, controlling land and resources.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ways did the feudal system, including the use of enslaved servants, shape the daily lives of agrarian communities in the Christian Highland Kingdom?</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The feudal system of the Christian Highland Kingdom had a rigid social structure. Kings and nobles were granted large tracts of land, which were farmed by peasants and worked by enslaved servants. Agrarian communities were mostly self-sufficient, focusing on mixed farming to produce food and goods. Large families were common, and many households owned enslaved servants who performed household labor and farm work. The reliance on enslaved labor and tribute from peasants reinforced the wealth and power of the elite, while peasants were tied to the land, providing food and resources to sustain the feudal hierarchy.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did trade routes, like those connected to Zeyla, contribute to the economic growth of the Christian Highland Kingdom?</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Zeyla became a key trade gateway for the Christian Highland Kingdom, connecting it to regional and international markets. Through the Zeyla trade, the kingdom exported commodities like ivory and gold from western and southwestern Ethiopia, while importing goods such as cereals and fruits from the highlands. The kingdom's ability to control these trade routes expanded its wealth and economic influence, contributing to its military strength and territorial expansion. Long-distance trade also fostered cultural exchange and economic interdependence between the Christian Highland Kingdom and neighboring states.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role did Muslim merchants play in the Christian Highland Kingdom’s economy, and how did their involvement lead to both cooperation and conflict?</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Muslim merchants were heavily involved in managing the trade routes that passed through the Christian Highland Kingdom, particularly those connected to Zeyla. They facilitated the exchange of valuable commodities, such as ivory, gold, and agricultural products, helping to grow the kingdom's economy. While the Christian kings profited from this trade, the competition to control these lucrative trade routes often led to conflict between the Christian Highland Kingdom and neighboring Muslim sultanates. These tensions resulted in frequent wars as both groups sought to dominate regional commerce.</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r">
              <a:spcBef>
                <a:spcPts val="0"/>
              </a:spcBef>
              <a:spcAft>
                <a:spcPts val="0"/>
              </a:spcAft>
              <a:buNone/>
            </a:pPr>
            <a:r>
              <a:t/>
            </a:r>
            <a:endParaRPr b="1" i="1" sz="1500">
              <a:solidFill>
                <a:schemeClr val="dk1"/>
              </a:solidFill>
              <a:latin typeface="Halant"/>
              <a:ea typeface="Halant"/>
              <a:cs typeface="Halant"/>
              <a:sym typeface="Halant"/>
            </a:endParaRPr>
          </a:p>
          <a:p>
            <a:pPr indent="0" lvl="0" marL="0" rtl="0" algn="r">
              <a:spcBef>
                <a:spcPts val="0"/>
              </a:spcBef>
              <a:spcAft>
                <a:spcPts val="0"/>
              </a:spcAft>
              <a:buNone/>
            </a:pPr>
            <a:r>
              <a:t/>
            </a:r>
            <a:endParaRPr b="1" i="1" sz="1300">
              <a:solidFill>
                <a:schemeClr val="dk1"/>
              </a:solidFill>
              <a:latin typeface="Halant"/>
              <a:ea typeface="Halant"/>
              <a:cs typeface="Halant"/>
              <a:sym typeface="Halant"/>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THINKS Document Analysis - Primary Source</a:t>
            </a:r>
            <a:endParaRPr sz="1500"/>
          </a:p>
        </p:txBody>
      </p:sp>
      <p:graphicFrame>
        <p:nvGraphicFramePr>
          <p:cNvPr id="139" name="Google Shape;139;p21"/>
          <p:cNvGraphicFramePr/>
          <p:nvPr/>
        </p:nvGraphicFramePr>
        <p:xfrm>
          <a:off x="73092" y="492002"/>
          <a:ext cx="3000000" cy="3000000"/>
        </p:xfrm>
        <a:graphic>
          <a:graphicData uri="http://schemas.openxmlformats.org/drawingml/2006/table">
            <a:tbl>
              <a:tblPr>
                <a:noFill/>
                <a:tableStyleId>{6805DECC-F8F3-4714-9109-0ACDF632DC26}</a:tableStyleId>
              </a:tblPr>
              <a:tblGrid>
                <a:gridCol w="2303525"/>
                <a:gridCol w="2829325"/>
                <a:gridCol w="2566425"/>
              </a:tblGrid>
              <a:tr h="3693750">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T</a:t>
                      </a:r>
                      <a:r>
                        <a:rPr lang="en" sz="1500">
                          <a:latin typeface="Plus Jakarta Sans"/>
                          <a:ea typeface="Plus Jakarta Sans"/>
                          <a:cs typeface="Plus Jakarta Sans"/>
                          <a:sym typeface="Plus Jakarta Sans"/>
                        </a:rPr>
                        <a:t> (Target Audience)</a:t>
                      </a:r>
                      <a:endParaRPr sz="1300">
                        <a:latin typeface="Plus Jakarta Sans"/>
                        <a:ea typeface="Plus Jakarta Sans"/>
                        <a:cs typeface="Plus Jakarta Sans"/>
                        <a:sym typeface="Plus Jakarta Sans"/>
                      </a:endParaRPr>
                    </a:p>
                    <a:p>
                      <a:pPr indent="0" lvl="0" marL="0" rtl="0" algn="l">
                        <a:spcBef>
                          <a:spcPts val="0"/>
                        </a:spcBef>
                        <a:spcAft>
                          <a:spcPts val="0"/>
                        </a:spcAft>
                        <a:buNone/>
                      </a:pPr>
                      <a:r>
                        <a:rPr lang="en" sz="1300">
                          <a:latin typeface="Inter"/>
                          <a:ea typeface="Inter"/>
                          <a:cs typeface="Inter"/>
                          <a:sym typeface="Inter"/>
                        </a:rPr>
                        <a:t> </a:t>
                      </a:r>
                      <a:endParaRPr sz="13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Who was the target audience of this document?</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dk1"/>
                          </a:solidFill>
                          <a:latin typeface="Inter"/>
                          <a:ea typeface="Inter"/>
                          <a:cs typeface="Inter"/>
                          <a:sym typeface="Inter"/>
                        </a:rPr>
                        <a:t>Ethiopian elites, religious leaders, and those familiar with the traditions of the Solomonic dynasty.</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2. Whose voice or perspective is not shared in this document?</a:t>
                      </a:r>
                      <a:endParaRPr sz="1300">
                        <a:latin typeface="Inter"/>
                        <a:ea typeface="Inter"/>
                        <a:cs typeface="Inter"/>
                        <a:sym typeface="Inter"/>
                      </a:endParaRPr>
                    </a:p>
                    <a:p>
                      <a:pPr indent="0" lvl="0" marL="0" rtl="0" algn="l">
                        <a:spcBef>
                          <a:spcPts val="0"/>
                        </a:spcBef>
                        <a:spcAft>
                          <a:spcPts val="0"/>
                        </a:spcAft>
                        <a:buNone/>
                      </a:pPr>
                      <a:r>
                        <a:rPr b="1" lang="en" sz="1000">
                          <a:latin typeface="Inter"/>
                          <a:ea typeface="Inter"/>
                          <a:cs typeface="Inter"/>
                          <a:sym typeface="Inter"/>
                        </a:rPr>
                        <a:t>King Solomon and Menelik</a:t>
                      </a:r>
                      <a:endParaRPr b="1" sz="10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p>
                      <a:pPr indent="0" lvl="0" marL="0" rtl="0" algn="l">
                        <a:spcBef>
                          <a:spcPts val="0"/>
                        </a:spcBef>
                        <a:spcAft>
                          <a:spcPts val="0"/>
                        </a:spcAft>
                        <a:buNone/>
                      </a:pPr>
                      <a:r>
                        <a:t/>
                      </a:r>
                      <a:endParaRPr sz="1300">
                        <a:latin typeface="Inter"/>
                        <a:ea typeface="Inter"/>
                        <a:cs typeface="Inter"/>
                        <a:sym typeface="Inter"/>
                      </a:endParaRPr>
                    </a:p>
                  </a:txBody>
                  <a:tcPr marT="95775" marB="95775" marR="97150" marL="971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H</a:t>
                      </a:r>
                      <a:r>
                        <a:rPr lang="en" sz="1500">
                          <a:latin typeface="Plus Jakarta Sans"/>
                          <a:ea typeface="Plus Jakarta Sans"/>
                          <a:cs typeface="Plus Jakarta Sans"/>
                          <a:sym typeface="Plus Jakarta Sans"/>
                        </a:rPr>
                        <a:t> (Historical Context)</a:t>
                      </a:r>
                      <a:endParaRPr sz="1500">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When was this document created and/or circulated? Who wrote it?</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accent1"/>
                          </a:solidFill>
                          <a:latin typeface="Inter"/>
                          <a:ea typeface="Inter"/>
                          <a:cs typeface="Inter"/>
                          <a:sym typeface="Inter"/>
                        </a:rPr>
                        <a:t>This document, as part of the Kebra Nagast, is believed to have been compiled in the 14th century in Ethiopia. The exact author is unknown, but it is traditionally attributed to Ethiopian Christian scholars or monks who sought to trace the Solomonic dynasty's lineage to biblical figures like King Solomon and the Queen of Sheba.</a:t>
                      </a:r>
                      <a:endParaRPr b="1" sz="1000">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2. What events were occurring during the time this document was written?</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14th century, Ethiopia was undergoing territorial expansion and consolidation under the Solomonic dynasty. The Christian kingdom was growing in influence, facing challenges from Muslim sultanates and other neighboring states. </a:t>
                      </a:r>
                      <a:endParaRPr sz="1000">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a:txBody>
                    <a:bodyPr/>
                    <a:lstStyle/>
                    <a:p>
                      <a:pPr indent="0" lvl="0" marL="0" rtl="0" algn="ctr">
                        <a:spcBef>
                          <a:spcPts val="0"/>
                        </a:spcBef>
                        <a:spcAft>
                          <a:spcPts val="0"/>
                        </a:spcAft>
                        <a:buClr>
                          <a:schemeClr val="dk1"/>
                        </a:buClr>
                        <a:buSzPts val="1200"/>
                        <a:buFont typeface="Arial"/>
                        <a:buNone/>
                      </a:pPr>
                      <a:r>
                        <a:rPr lang="en" sz="1500">
                          <a:solidFill>
                            <a:schemeClr val="dk1"/>
                          </a:solidFill>
                          <a:latin typeface="Plus Jakarta Sans SemiBold"/>
                          <a:ea typeface="Plus Jakarta Sans SemiBold"/>
                          <a:cs typeface="Plus Jakarta Sans SemiBold"/>
                          <a:sym typeface="Plus Jakarta Sans SemiBold"/>
                        </a:rPr>
                        <a:t>I</a:t>
                      </a:r>
                      <a:r>
                        <a:rPr lang="en" sz="1500">
                          <a:solidFill>
                            <a:schemeClr val="dk1"/>
                          </a:solidFill>
                          <a:latin typeface="Plus Jakarta Sans"/>
                          <a:ea typeface="Plus Jakarta Sans"/>
                          <a:cs typeface="Plus Jakarta Sans"/>
                          <a:sym typeface="Plus Jakarta Sans"/>
                        </a:rPr>
                        <a:t> (</a:t>
                      </a:r>
                      <a:r>
                        <a:rPr lang="en" sz="1500">
                          <a:solidFill>
                            <a:schemeClr val="dk1"/>
                          </a:solidFill>
                          <a:latin typeface="Plus Jakarta Sans"/>
                          <a:ea typeface="Plus Jakarta Sans"/>
                          <a:cs typeface="Plus Jakarta Sans"/>
                          <a:sym typeface="Plus Jakarta Sans"/>
                        </a:rPr>
                        <a:t>Intended</a:t>
                      </a:r>
                      <a:r>
                        <a:rPr lang="en" sz="1500">
                          <a:solidFill>
                            <a:schemeClr val="dk1"/>
                          </a:solidFill>
                          <a:latin typeface="Plus Jakarta Sans"/>
                          <a:ea typeface="Plus Jakarta Sans"/>
                          <a:cs typeface="Plus Jakarta Sans"/>
                          <a:sym typeface="Plus Jakarta Sans"/>
                        </a:rPr>
                        <a:t> Purpose) </a:t>
                      </a:r>
                      <a:endParaRPr sz="15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Why d</a:t>
                      </a:r>
                      <a:r>
                        <a:rPr lang="en" sz="1000">
                          <a:solidFill>
                            <a:schemeClr val="dk1"/>
                          </a:solidFill>
                          <a:latin typeface="Inter"/>
                          <a:ea typeface="Inter"/>
                          <a:cs typeface="Inter"/>
                          <a:sym typeface="Inter"/>
                        </a:rPr>
                        <a:t>o you t</a:t>
                      </a:r>
                      <a:r>
                        <a:rPr lang="en" sz="1000">
                          <a:solidFill>
                            <a:schemeClr val="dk1"/>
                          </a:solidFill>
                          <a:latin typeface="Inter"/>
                          <a:ea typeface="Inter"/>
                          <a:cs typeface="Inter"/>
                          <a:sym typeface="Inter"/>
                        </a:rPr>
                        <a:t>hink this document was written? In other words, what is its purpose?</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accent1"/>
                          </a:solidFill>
                          <a:latin typeface="Inter"/>
                          <a:ea typeface="Inter"/>
                          <a:cs typeface="Inter"/>
                          <a:sym typeface="Inter"/>
                        </a:rPr>
                        <a:t>To</a:t>
                      </a:r>
                      <a:r>
                        <a:rPr b="1" lang="en" sz="1000">
                          <a:solidFill>
                            <a:schemeClr val="accent1"/>
                          </a:solidFill>
                          <a:latin typeface="Inter"/>
                          <a:ea typeface="Inter"/>
                          <a:cs typeface="Inter"/>
                          <a:sym typeface="Inter"/>
                        </a:rPr>
                        <a:t> emphasize the birth and upbringing of Menelik; To emphasize Menelik’s longing to know his father; To highlight Makeda’s desire to keep Menelik close and prevent him from seeking out his father as he is the heir to both the Ethiopian and Israelite thrones.</a:t>
                      </a:r>
                      <a:endParaRPr b="1" sz="1000">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b="1"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2. What specific elements of the text best convey the purpose of the document? Cite evidence.</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"I am your father and your mother"</a:t>
                      </a:r>
                      <a:endParaRPr b="1" sz="1000">
                        <a:solidFill>
                          <a:schemeClr val="accent1"/>
                        </a:solidFill>
                        <a:latin typeface="Inter"/>
                        <a:ea typeface="Inter"/>
                        <a:cs typeface="Inter"/>
                        <a:sym typeface="Inter"/>
                      </a:endParaRPr>
                    </a:p>
                  </a:txBody>
                  <a:tcPr marT="95775" marB="95775" marR="971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r>
              <a:tr h="2475000">
                <a:tc>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N</a:t>
                      </a:r>
                      <a:r>
                        <a:rPr lang="en" sz="1500">
                          <a:latin typeface="Plus Jakarta Sans"/>
                          <a:ea typeface="Plus Jakarta Sans"/>
                          <a:cs typeface="Plus Jakarta Sans"/>
                          <a:sym typeface="Plus Jakarta Sans"/>
                        </a:rPr>
                        <a:t> (New Vocabulary)</a:t>
                      </a:r>
                      <a:endParaRPr sz="1500">
                        <a:latin typeface="Plus Jakarta Sans"/>
                        <a:ea typeface="Plus Jakarta Sans"/>
                        <a:cs typeface="Plus Jakarta Sans"/>
                        <a:sym typeface="Plus Jakarta Sans"/>
                      </a:endParaRPr>
                    </a:p>
                    <a:p>
                      <a:pPr indent="0" lvl="0" marL="0" rtl="0" algn="l">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1. What words are new to you or need to be defined?</a:t>
                      </a:r>
                      <a:endParaRPr sz="1000">
                        <a:latin typeface="Inter"/>
                        <a:ea typeface="Inter"/>
                        <a:cs typeface="Inter"/>
                        <a:sym typeface="Inter"/>
                      </a:endParaRPr>
                    </a:p>
                    <a:p>
                      <a:pPr indent="0" lvl="0" marL="0" rtl="0" algn="l">
                        <a:spcBef>
                          <a:spcPts val="0"/>
                        </a:spcBef>
                        <a:spcAft>
                          <a:spcPts val="0"/>
                        </a:spcAft>
                        <a:buNone/>
                      </a:pPr>
                      <a:r>
                        <a:t/>
                      </a:r>
                      <a:endParaRPr sz="1500">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gridSpan="2">
                  <a:txBody>
                    <a:bodyPr/>
                    <a:lstStyle/>
                    <a:p>
                      <a:pPr indent="0" lvl="0" marL="0" rtl="0" algn="ctr">
                        <a:spcBef>
                          <a:spcPts val="0"/>
                        </a:spcBef>
                        <a:spcAft>
                          <a:spcPts val="0"/>
                        </a:spcAft>
                        <a:buNone/>
                      </a:pPr>
                      <a:r>
                        <a:rPr lang="en" sz="1500">
                          <a:latin typeface="Plus Jakarta Sans SemiBold"/>
                          <a:ea typeface="Plus Jakarta Sans SemiBold"/>
                          <a:cs typeface="Plus Jakarta Sans SemiBold"/>
                          <a:sym typeface="Plus Jakarta Sans SemiBold"/>
                        </a:rPr>
                        <a:t>K</a:t>
                      </a:r>
                      <a:r>
                        <a:rPr lang="en" sz="1500">
                          <a:latin typeface="Plus Jakarta Sans"/>
                          <a:ea typeface="Plus Jakarta Sans"/>
                          <a:cs typeface="Plus Jakarta Sans"/>
                          <a:sym typeface="Plus Jakarta Sans"/>
                        </a:rPr>
                        <a:t> (</a:t>
                      </a:r>
                      <a:r>
                        <a:rPr lang="en" sz="1500">
                          <a:latin typeface="Plus Jakarta Sans"/>
                          <a:ea typeface="Plus Jakarta Sans"/>
                          <a:cs typeface="Plus Jakarta Sans"/>
                          <a:sym typeface="Plus Jakarta Sans"/>
                        </a:rPr>
                        <a:t>Key</a:t>
                      </a:r>
                      <a:r>
                        <a:rPr lang="en" sz="1500">
                          <a:latin typeface="Plus Jakarta Sans"/>
                          <a:ea typeface="Plus Jakarta Sans"/>
                          <a:cs typeface="Plus Jakarta Sans"/>
                          <a:sym typeface="Plus Jakarta Sans"/>
                        </a:rPr>
                        <a:t> Perspective)</a:t>
                      </a:r>
                      <a:endParaRPr sz="1500">
                        <a:latin typeface="Plus Jakarta Sans"/>
                        <a:ea typeface="Plus Jakarta Sans"/>
                        <a:cs typeface="Plus Jakarta Sans"/>
                        <a:sym typeface="Plus Jakarta Sans"/>
                      </a:endParaRPr>
                    </a:p>
                    <a:p>
                      <a:pPr indent="0" lvl="0" marL="0" rtl="0" algn="ctr">
                        <a:spcBef>
                          <a:spcPts val="0"/>
                        </a:spcBef>
                        <a:spcAft>
                          <a:spcPts val="0"/>
                        </a:spcAft>
                        <a:buNone/>
                      </a:pPr>
                      <a:r>
                        <a:t/>
                      </a:r>
                      <a:endParaRPr sz="15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Based on your reading of this document, what are some things that can be inferred about the author's perspective or point of view?</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accent1"/>
                          </a:solidFill>
                          <a:latin typeface="Inter"/>
                          <a:ea typeface="Inter"/>
                          <a:cs typeface="Inter"/>
                          <a:sym typeface="Inter"/>
                        </a:rPr>
                        <a:t>The author likely holds a pro-Solomonic perspective, believing in the divine right of the Ethiopian kings to rule. The text suggests that the author views the Solomonic dynasty as chosen by God, with Menelik’s lineage from Solomon serving as evidence of Ethiopia’s special status among nations.</a:t>
                      </a:r>
                      <a:endParaRPr b="1" sz="1000">
                        <a:solidFill>
                          <a:schemeClr val="accent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2. What do you know about people with the author’s attributes during this time period? How could their circumstances impact their perspective?</a:t>
                      </a:r>
                      <a:endParaRPr sz="1000">
                        <a:solidFill>
                          <a:schemeClr val="dk1"/>
                        </a:solidFill>
                        <a:latin typeface="Inter"/>
                        <a:ea typeface="Inter"/>
                        <a:cs typeface="Inter"/>
                        <a:sym typeface="Inter"/>
                      </a:endParaRPr>
                    </a:p>
                    <a:p>
                      <a:pPr indent="0" lvl="0" marL="0" rtl="0" algn="l">
                        <a:spcBef>
                          <a:spcPts val="0"/>
                        </a:spcBef>
                        <a:spcAft>
                          <a:spcPts val="0"/>
                        </a:spcAft>
                        <a:buNone/>
                      </a:pPr>
                      <a:r>
                        <a:rPr b="1" lang="en" sz="1000">
                          <a:solidFill>
                            <a:schemeClr val="accent1"/>
                          </a:solidFill>
                          <a:latin typeface="Inter"/>
                          <a:ea typeface="Inter"/>
                          <a:cs typeface="Inter"/>
                          <a:sym typeface="Inter"/>
                        </a:rPr>
                        <a:t>The author was likely a Christian scholar or cleric in 14th-century Ethiopia, during a time when religion played a central role in legitimizing political power. The religious and political context would have influenced the author to emphasize Ethiopia’s connection to biblical figures as a way to reinforce the authority of the Solomonic dynasty and the Ethiopian Orthodox Church.</a:t>
                      </a:r>
                      <a:endParaRPr sz="1000">
                        <a:latin typeface="Inter"/>
                        <a:ea typeface="Inter"/>
                        <a:cs typeface="Inter"/>
                        <a:sym typeface="Inter"/>
                      </a:endParaRPr>
                    </a:p>
                  </a:txBody>
                  <a:tcPr marT="143675" marB="1436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r>
              <a:tr h="2593650">
                <a:tc gridSpan="3">
                  <a:txBody>
                    <a:bodyPr/>
                    <a:lstStyle/>
                    <a:p>
                      <a:pPr indent="0" lvl="0" marL="0" rtl="0" algn="ctr">
                        <a:spcBef>
                          <a:spcPts val="0"/>
                        </a:spcBef>
                        <a:spcAft>
                          <a:spcPts val="0"/>
                        </a:spcAft>
                        <a:buNone/>
                      </a:pPr>
                      <a:r>
                        <a:rPr b="1" lang="en" sz="1500">
                          <a:latin typeface="Inter"/>
                          <a:ea typeface="Inter"/>
                          <a:cs typeface="Inter"/>
                          <a:sym typeface="Inter"/>
                        </a:rPr>
                        <a:t>S </a:t>
                      </a:r>
                      <a:r>
                        <a:rPr lang="en" sz="1500">
                          <a:latin typeface="Inter"/>
                          <a:ea typeface="Inter"/>
                          <a:cs typeface="Inter"/>
                          <a:sym typeface="Inter"/>
                        </a:rPr>
                        <a:t>(Significance)</a:t>
                      </a:r>
                      <a:endParaRPr sz="1500">
                        <a:latin typeface="Inter"/>
                        <a:ea typeface="Inter"/>
                        <a:cs typeface="Inter"/>
                        <a:sym typeface="Inter"/>
                      </a:endParaRPr>
                    </a:p>
                    <a:p>
                      <a:pPr indent="0" lvl="0" marL="0" rtl="0" algn="ctr">
                        <a:spcBef>
                          <a:spcPts val="0"/>
                        </a:spcBef>
                        <a:spcAft>
                          <a:spcPts val="0"/>
                        </a:spcAft>
                        <a:buNone/>
                      </a:pPr>
                      <a:r>
                        <a:t/>
                      </a:r>
                      <a:endParaRPr sz="15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solidFill>
                            <a:schemeClr val="dk1"/>
                          </a:solidFill>
                          <a:latin typeface="Inter"/>
                          <a:ea typeface="Inter"/>
                          <a:cs typeface="Inter"/>
                          <a:sym typeface="Inter"/>
                        </a:rPr>
                        <a:t>1. List two things or ideas that make this document historically significant. </a:t>
                      </a:r>
                      <a:endParaRPr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b="1" lang="en" sz="1000">
                          <a:solidFill>
                            <a:schemeClr val="dk1"/>
                          </a:solidFill>
                          <a:latin typeface="Inter"/>
                          <a:ea typeface="Inter"/>
                          <a:cs typeface="Inter"/>
                          <a:sym typeface="Inter"/>
                        </a:rPr>
                        <a:t>The document connects Ethiopian history with biblical tradition, making it a foundational text for Ethiopian identity and the legitimacy of its rulers.</a:t>
                      </a:r>
                      <a:endParaRPr b="1" sz="1000">
                        <a:solidFill>
                          <a:schemeClr val="dk1"/>
                        </a:solidFill>
                        <a:latin typeface="Inter"/>
                        <a:ea typeface="Inter"/>
                        <a:cs typeface="Inter"/>
                        <a:sym typeface="Inter"/>
                      </a:endParaRPr>
                    </a:p>
                    <a:p>
                      <a:pPr indent="-292100" lvl="0" marL="457200" rtl="0" algn="l">
                        <a:spcBef>
                          <a:spcPts val="0"/>
                        </a:spcBef>
                        <a:spcAft>
                          <a:spcPts val="0"/>
                        </a:spcAft>
                        <a:buClr>
                          <a:schemeClr val="dk1"/>
                        </a:buClr>
                        <a:buSzPts val="1000"/>
                        <a:buFont typeface="Inter"/>
                        <a:buChar char="●"/>
                      </a:pPr>
                      <a:r>
                        <a:rPr b="1" lang="en" sz="1000">
                          <a:solidFill>
                            <a:schemeClr val="dk1"/>
                          </a:solidFill>
                          <a:latin typeface="Inter"/>
                          <a:ea typeface="Inter"/>
                          <a:cs typeface="Inter"/>
                          <a:sym typeface="Inter"/>
                        </a:rPr>
                        <a:t>It highlights the historical role of the Ethiopian Orthodox Church in shaping the nation’s political structure.</a:t>
                      </a:r>
                      <a:endParaRPr b="1"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1000">
                          <a:latin typeface="Inter"/>
                          <a:ea typeface="Inter"/>
                          <a:cs typeface="Inter"/>
                          <a:sym typeface="Inter"/>
                        </a:rPr>
                        <a:t>2. Provide one quote from the document that demonstrates why it might be considered historically significant. Explain your reasoning.</a:t>
                      </a:r>
                      <a:endParaRPr sz="10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b="1" lang="en" sz="1000">
                          <a:solidFill>
                            <a:schemeClr val="accent1"/>
                          </a:solidFill>
                          <a:latin typeface="Inter"/>
                          <a:ea typeface="Inter"/>
                          <a:cs typeface="Inter"/>
                          <a:sym typeface="Inter"/>
                        </a:rPr>
                        <a:t>"I will go and look upon the face of my father, and I will come back here by the Will of God, the Lord of ISRAEL.” The statement highlights Menelik's acknowledgment of his divine and royal heritage, tying his journey to King Solomon of Israel and reinforcing the idea that Ethiopia's rulers descended directly from Solomon.</a:t>
                      </a:r>
                      <a:endParaRPr b="1" sz="1000">
                        <a:solidFill>
                          <a:schemeClr val="accent1"/>
                        </a:solidFill>
                        <a:latin typeface="Inter"/>
                        <a:ea typeface="Inter"/>
                        <a:cs typeface="Inter"/>
                        <a:sym typeface="Inter"/>
                      </a:endParaRPr>
                    </a:p>
                  </a:txBody>
                  <a:tcPr marT="95775" marB="95775" marR="155450" marL="155450">
                    <a:lnL cap="flat" cmpd="sng" w="19050">
                      <a:solidFill>
                        <a:srgbClr val="B7B7B7"/>
                      </a:solidFill>
                      <a:prstDash val="solid"/>
                      <a:round/>
                      <a:headEnd len="sm" w="sm" type="none"/>
                      <a:tailEnd len="sm" w="sm" type="none"/>
                    </a:lnL>
                    <a:lnR cap="flat" cmpd="sng" w="19050">
                      <a:solidFill>
                        <a:srgbClr val="B7B7B7"/>
                      </a:solidFill>
                      <a:prstDash val="solid"/>
                      <a:round/>
                      <a:headEnd len="sm" w="sm" type="none"/>
                      <a:tailEnd len="sm" w="sm" type="none"/>
                    </a:lnR>
                    <a:lnT cap="flat" cmpd="sng" w="19050">
                      <a:solidFill>
                        <a:srgbClr val="B7B7B7"/>
                      </a:solidFill>
                      <a:prstDash val="solid"/>
                      <a:round/>
                      <a:headEnd len="sm" w="sm" type="none"/>
                      <a:tailEnd len="sm" w="sm" type="none"/>
                    </a:lnT>
                    <a:lnB cap="flat" cmpd="sng" w="19050">
                      <a:solidFill>
                        <a:srgbClr val="B7B7B7"/>
                      </a:solidFill>
                      <a:prstDash val="solid"/>
                      <a:round/>
                      <a:headEnd len="sm" w="sm" type="none"/>
                      <a:tailEnd len="sm" w="sm" type="none"/>
                    </a:lnB>
                  </a:tcPr>
                </a:tc>
                <a:tc hMerge="1"/>
                <a:tc hMerge="1"/>
              </a:tr>
            </a:tbl>
          </a:graphicData>
        </a:graphic>
      </p:graphicFrame>
      <p:graphicFrame>
        <p:nvGraphicFramePr>
          <p:cNvPr id="140" name="Google Shape;140;p21"/>
          <p:cNvGraphicFramePr/>
          <p:nvPr/>
        </p:nvGraphicFramePr>
        <p:xfrm>
          <a:off x="225416" y="5230667"/>
          <a:ext cx="3000000" cy="3000000"/>
        </p:xfrm>
        <a:graphic>
          <a:graphicData uri="http://schemas.openxmlformats.org/drawingml/2006/table">
            <a:tbl>
              <a:tblPr>
                <a:noFill/>
                <a:tableStyleId>{6805DECC-F8F3-4714-9109-0ACDF632DC26}</a:tableStyleId>
              </a:tblPr>
              <a:tblGrid>
                <a:gridCol w="1839725"/>
              </a:tblGrid>
              <a:tr h="539850">
                <a:tc>
                  <a:txBody>
                    <a:bodyPr/>
                    <a:lstStyle/>
                    <a:p>
                      <a:pPr indent="0" lvl="0" marL="0" rtl="0" algn="ctr">
                        <a:spcBef>
                          <a:spcPts val="0"/>
                        </a:spcBef>
                        <a:spcAft>
                          <a:spcPts val="0"/>
                        </a:spcAft>
                        <a:buNone/>
                      </a:pPr>
                      <a:r>
                        <a:rPr b="1" lang="en" sz="1100">
                          <a:solidFill>
                            <a:schemeClr val="accent1"/>
                          </a:solidFill>
                          <a:latin typeface="Inter"/>
                          <a:ea typeface="Inter"/>
                          <a:cs typeface="Inter"/>
                          <a:sym typeface="Inter"/>
                        </a:rPr>
                        <a:t>BÂLÂ ZADÎSÂRĔYÂ</a:t>
                      </a:r>
                      <a:endParaRPr b="1" sz="1100">
                        <a:solidFill>
                          <a:schemeClr val="accent1"/>
                        </a:solidFill>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39850">
                <a:tc>
                  <a:txBody>
                    <a:bodyPr/>
                    <a:lstStyle/>
                    <a:p>
                      <a:pPr indent="0" lvl="0" marL="0" rtl="0" algn="ctr">
                        <a:spcBef>
                          <a:spcPts val="0"/>
                        </a:spcBef>
                        <a:spcAft>
                          <a:spcPts val="0"/>
                        </a:spcAft>
                        <a:buNone/>
                      </a:pPr>
                      <a:r>
                        <a:rPr b="1" lang="en" sz="1100">
                          <a:solidFill>
                            <a:schemeClr val="accent1"/>
                          </a:solidFill>
                          <a:latin typeface="Inter"/>
                          <a:ea typeface="Inter"/>
                          <a:cs typeface="Inter"/>
                          <a:sym typeface="Inter"/>
                        </a:rPr>
                        <a:t>horsemanship</a:t>
                      </a:r>
                      <a:endParaRPr b="1" sz="1100">
                        <a:solidFill>
                          <a:schemeClr val="accent1"/>
                        </a:solidFill>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39850">
                <a:tc>
                  <a:txBody>
                    <a:bodyPr/>
                    <a:lstStyle/>
                    <a:p>
                      <a:pPr indent="0" lvl="0" marL="0" rtl="0" algn="ctr">
                        <a:spcBef>
                          <a:spcPts val="0"/>
                        </a:spcBef>
                        <a:spcAft>
                          <a:spcPts val="0"/>
                        </a:spcAft>
                        <a:buNone/>
                      </a:pPr>
                      <a:r>
                        <a:rPr b="1" lang="en" sz="1100">
                          <a:solidFill>
                            <a:schemeClr val="accent1"/>
                          </a:solidFill>
                          <a:latin typeface="Inter"/>
                          <a:ea typeface="Inter"/>
                          <a:cs typeface="Inter"/>
                          <a:sym typeface="Inter"/>
                        </a:rPr>
                        <a:t>hyacinth</a:t>
                      </a:r>
                      <a:endParaRPr b="1" sz="1100">
                        <a:solidFill>
                          <a:schemeClr val="accent1"/>
                        </a:solidFill>
                        <a:latin typeface="Inter"/>
                        <a:ea typeface="Inter"/>
                        <a:cs typeface="Inter"/>
                        <a:sym typeface="Inter"/>
                      </a:endParaRPr>
                    </a:p>
                  </a:txBody>
                  <a:tcPr marT="95775" marB="95775" marR="97150" marL="9715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