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881DF68-75C7-469E-984A-A70FEE400E3E}">
  <a:tblStyle styleId="{5881DF68-75C7-469E-984A-A70FEE400E3E}"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43551cf01_0_1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43551cf0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614ab6415f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614ab6415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HKVc4lwDMAbKERGbQvOK6hvu9PsMeJVDGkAq9zwyoS4/view" TargetMode="External"/><Relationship Id="rId10" Type="http://schemas.openxmlformats.org/officeDocument/2006/relationships/hyperlink" Target="https://docs.google.com/presentation/d/1Pbyn7QsXB7aTtuDiJ1bMjEJ5tIB_DkMkJOEHalCGlWQ/view" TargetMode="External"/><Relationship Id="rId13" Type="http://schemas.openxmlformats.org/officeDocument/2006/relationships/hyperlink" Target="https://docs.google.com/presentation/d/1N-AgVDBan-nDhrPtf4twRta-nZwv-zP40GWCxjelbcY/view" TargetMode="External"/><Relationship Id="rId12" Type="http://schemas.openxmlformats.org/officeDocument/2006/relationships/hyperlink" Target="https://docs.google.com/presentation/d/1MOq5lwxhHviH6Kln90X-Vghy5whsnbkTcdeVaouMKb0/view"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9" Type="http://schemas.openxmlformats.org/officeDocument/2006/relationships/hyperlink" Target="https://docs.google.com/presentation/d/10oBS7as66z9TyBWQlt4dsAw31fCNjuJVALq_58oNQBk/view" TargetMode="External"/><Relationship Id="rId15" Type="http://schemas.openxmlformats.org/officeDocument/2006/relationships/hyperlink" Target="https://docs.google.com/presentation/d/13BgAnqc8rH9DrzY0yOHE_-ISKG7_Z2k1wKNT2GXK-MM/view" TargetMode="External"/><Relationship Id="rId14" Type="http://schemas.openxmlformats.org/officeDocument/2006/relationships/hyperlink" Target="https://docs.google.com/presentation/d/1z24aoj_25aS1mIrOexfYox_TL1u0sJ40guufr2rZQxw/view" TargetMode="External"/><Relationship Id="rId16" Type="http://schemas.openxmlformats.org/officeDocument/2006/relationships/hyperlink" Target="https://docs.google.com/presentation/d/13oYtjehSyzqSgpCiQKsKg6BV0Uo3urEQnvFc3xvFeX0/view" TargetMode="External"/><Relationship Id="rId5" Type="http://schemas.openxmlformats.org/officeDocument/2006/relationships/hyperlink" Target="https://docs.google.com/presentation/d/1N-AgVDBan-nDhrPtf4twRta-nZwv-zP40GWCxjelbcY/view" TargetMode="External"/><Relationship Id="rId6" Type="http://schemas.openxmlformats.org/officeDocument/2006/relationships/hyperlink" Target="https://docs.google.com/presentation/d/13oYtjehSyzqSgpCiQKsKg6BV0Uo3urEQnvFc3xvFeX0/view" TargetMode="External"/><Relationship Id="rId7" Type="http://schemas.openxmlformats.org/officeDocument/2006/relationships/hyperlink" Target="https://docs.google.com/presentation/d/1z24aoj_25aS1mIrOexfYox_TL1u0sJ40guufr2rZQxw/view" TargetMode="External"/><Relationship Id="rId8" Type="http://schemas.openxmlformats.org/officeDocument/2006/relationships/hyperlink" Target="https://docs.google.com/presentation/d/1SPxbqD8fYAm9ahelQIrOWZfg4OYZgr97yLYcdjQjAyY/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docs.google.com/presentation/d/1SPxbqD8fYAm9ahelQIrOWZfg4OYZgr97yLYcdjQjAyY/view" TargetMode="External"/><Relationship Id="rId6" Type="http://schemas.openxmlformats.org/officeDocument/2006/relationships/hyperlink" Target="https://docs.google.com/presentation/d/1xyt6yP5NDLs4h5CX1nMhtOheAvcMpDaq-0xkccRlqS4/edit?usp=sharing" TargetMode="External"/><Relationship Id="rId7" Type="http://schemas.openxmlformats.org/officeDocument/2006/relationships/hyperlink" Target="https://docs.google.com/presentation/d/10oBS7as66z9TyBWQlt4dsAw31fCNjuJVALq_58oNQBk/view" TargetMode="External"/><Relationship Id="rId8" Type="http://schemas.openxmlformats.org/officeDocument/2006/relationships/hyperlink" Target="https://docs.google.com/presentation/d/1xyt6yP5NDLs4h5CX1nMhtOheAvcMpDaq-0xkccRlqS4/edit?usp=sharin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582125"/>
          <a:ext cx="3000000" cy="3000000"/>
        </p:xfrm>
        <a:graphic>
          <a:graphicData uri="http://schemas.openxmlformats.org/drawingml/2006/table">
            <a:tbl>
              <a:tblPr>
                <a:noFill/>
                <a:tableStyleId>{5881DF68-75C7-469E-984A-A70FEE400E3E}</a:tableStyleId>
              </a:tblPr>
              <a:tblGrid>
                <a:gridCol w="1633350"/>
                <a:gridCol w="4045800"/>
                <a:gridCol w="3669725"/>
              </a:tblGrid>
              <a:tr h="3534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1: Swahili City-States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insights do archaeological evidence and first-hand accounts provide about the Swahili civilization?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Evaluating Evidence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Historical Significance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25">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a:t>
                      </a: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Inquiry Journal + Exemplars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Swahili City-States Presentation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Swahili City-States Student Worksheet + Exemplars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Exit Tickets + Exemplars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0"/>
                        </a:rPr>
                        <a:t>Do First Options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1"/>
                        </a:rPr>
                        <a:t>Unit 3 Inquiry Journal</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12"/>
                        </a:rPr>
                        <a:t>Printed Student Handouts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0905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City-State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Quickwrite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181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3"/>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05150">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Using slides 1-2 in the </a:t>
                      </a:r>
                      <a:r>
                        <a:rPr lang="en" sz="1200" u="sng">
                          <a:solidFill>
                            <a:schemeClr val="hlink"/>
                          </a:solidFill>
                          <a:latin typeface="Inter"/>
                          <a:ea typeface="Inter"/>
                          <a:cs typeface="Inter"/>
                          <a:sym typeface="Inter"/>
                          <a:hlinkClick r:id="rId14"/>
                        </a:rPr>
                        <a:t>Swahili City-States Presentation</a:t>
                      </a:r>
                      <a:r>
                        <a:rPr lang="en" sz="1200">
                          <a:solidFill>
                            <a:schemeClr val="dk1"/>
                          </a:solidFill>
                          <a:latin typeface="Inter"/>
                          <a:ea typeface="Inter"/>
                          <a:cs typeface="Inter"/>
                          <a:sym typeface="Inter"/>
                        </a:rPr>
                        <a:t>, introduce the unit to students. The “About this Unit” information on page 2 of the </a:t>
                      </a:r>
                      <a:r>
                        <a:rPr lang="en" sz="1200" u="sng">
                          <a:solidFill>
                            <a:schemeClr val="hlink"/>
                          </a:solidFill>
                          <a:latin typeface="Inter"/>
                          <a:ea typeface="Inter"/>
                          <a:cs typeface="Inter"/>
                          <a:sym typeface="Inter"/>
                          <a:hlinkClick r:id="rId15"/>
                        </a:rPr>
                        <a:t>Unit 3 Overview</a:t>
                      </a:r>
                      <a:r>
                        <a:rPr lang="en" sz="1200">
                          <a:solidFill>
                            <a:schemeClr val="dk1"/>
                          </a:solidFill>
                          <a:latin typeface="Inter"/>
                          <a:ea typeface="Inter"/>
                          <a:cs typeface="Inter"/>
                          <a:sym typeface="Inter"/>
                        </a:rPr>
                        <a:t> can be a helpful resource to guide this introduction. Additionally, provide students time to preview the Topic 1 Supporting questions within the </a:t>
                      </a:r>
                      <a:r>
                        <a:rPr lang="en" sz="1200" u="sng">
                          <a:solidFill>
                            <a:schemeClr val="hlink"/>
                          </a:solidFill>
                          <a:latin typeface="Inter"/>
                          <a:ea typeface="Inter"/>
                          <a:cs typeface="Inter"/>
                          <a:sym typeface="Inter"/>
                          <a:hlinkClick r:id="rId16"/>
                        </a:rPr>
                        <a:t>Unit 3 Inquiry Journal</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Introduce main topics and skill for Unit 3</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Guide students to page</a:t>
                      </a:r>
                      <a:r>
                        <a:rPr lang="en" sz="1200">
                          <a:solidFill>
                            <a:srgbClr val="000000"/>
                          </a:solidFill>
                          <a:latin typeface="Inter"/>
                          <a:ea typeface="Inter"/>
                          <a:cs typeface="Inter"/>
                          <a:sym typeface="Inter"/>
                        </a:rPr>
                        <a:t> </a:t>
                      </a:r>
                      <a:r>
                        <a:rPr lang="en" sz="1200">
                          <a:latin typeface="Inter"/>
                          <a:ea typeface="Inter"/>
                          <a:cs typeface="Inter"/>
                          <a:sym typeface="Inter"/>
                        </a:rPr>
                        <a:t>1</a:t>
                      </a:r>
                      <a:r>
                        <a:rPr lang="en" sz="1200">
                          <a:latin typeface="Inter"/>
                          <a:ea typeface="Inter"/>
                          <a:cs typeface="Inter"/>
                          <a:sym typeface="Inter"/>
                        </a:rPr>
                        <a:t>: U</a:t>
                      </a:r>
                      <a:r>
                        <a:rPr lang="en" sz="1200">
                          <a:solidFill>
                            <a:srgbClr val="000000"/>
                          </a:solidFill>
                          <a:latin typeface="Inter"/>
                          <a:ea typeface="Inter"/>
                          <a:cs typeface="Inter"/>
                          <a:sym typeface="Inter"/>
                        </a:rPr>
                        <a:t>nit </a:t>
                      </a:r>
                      <a:r>
                        <a:rPr lang="en" sz="1200">
                          <a:latin typeface="Inter"/>
                          <a:ea typeface="Inter"/>
                          <a:cs typeface="Inter"/>
                          <a:sym typeface="Inter"/>
                        </a:rPr>
                        <a:t>3</a:t>
                      </a:r>
                      <a:r>
                        <a:rPr lang="en" sz="1200">
                          <a:solidFill>
                            <a:srgbClr val="000000"/>
                          </a:solidFill>
                          <a:latin typeface="Inter"/>
                          <a:ea typeface="Inter"/>
                          <a:cs typeface="Inter"/>
                          <a:sym typeface="Inter"/>
                        </a:rPr>
                        <a:t>- </a:t>
                      </a:r>
                      <a:r>
                        <a:rPr lang="en" sz="1200">
                          <a:latin typeface="Inter"/>
                          <a:ea typeface="Inter"/>
                          <a:cs typeface="Inter"/>
                          <a:sym typeface="Inter"/>
                        </a:rPr>
                        <a:t>Topic 1</a:t>
                      </a:r>
                      <a:r>
                        <a:rPr lang="en" sz="1200">
                          <a:solidFill>
                            <a:srgbClr val="000000"/>
                          </a:solidFill>
                          <a:latin typeface="Inter"/>
                          <a:ea typeface="Inter"/>
                          <a:cs typeface="Inter"/>
                          <a:sym typeface="Inter"/>
                        </a:rPr>
                        <a:t> Supporting Questions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Fill out the “K” and “W” for each of the supporting questions for Unit </a:t>
                      </a:r>
                      <a:r>
                        <a:rPr lang="en" sz="1200">
                          <a:latin typeface="Inter"/>
                          <a:ea typeface="Inter"/>
                          <a:cs typeface="Inter"/>
                          <a:sym typeface="Inter"/>
                        </a:rPr>
                        <a:t>3</a:t>
                      </a:r>
                      <a:r>
                        <a:rPr lang="en" sz="1200">
                          <a:solidFill>
                            <a:srgbClr val="000000"/>
                          </a:solidFill>
                          <a:latin typeface="Inter"/>
                          <a:ea typeface="Inter"/>
                          <a:cs typeface="Inter"/>
                          <a:sym typeface="Inter"/>
                        </a:rPr>
                        <a:t>- </a:t>
                      </a:r>
                      <a:r>
                        <a:rPr lang="en" sz="1200">
                          <a:latin typeface="Inter"/>
                          <a:ea typeface="Inter"/>
                          <a:cs typeface="Inter"/>
                          <a:sym typeface="Inter"/>
                        </a:rPr>
                        <a:t>Topic 1</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Africa: Agency &amp; Resistance: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{5881DF68-75C7-469E-984A-A70FEE400E3E}</a:tableStyleId>
              </a:tblPr>
              <a:tblGrid>
                <a:gridCol w="1673200"/>
                <a:gridCol w="4057350"/>
                <a:gridCol w="3702950"/>
              </a:tblGrid>
              <a:tr h="2363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1: Swahili City-States</a:t>
                      </a:r>
                      <a:r>
                        <a:rPr b="1" lang="en" sz="1300">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21300">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Continuing through the presentation (slides 3-4), introduce the basic details of Swahili City-States and the importance of engaging with multiple sources. Included within the slides are a video. Students will follow along with the video (Begin at 6:54) using the transcript and questions provided on the </a:t>
                      </a:r>
                      <a:r>
                        <a:rPr lang="en" sz="1200" u="sng">
                          <a:solidFill>
                            <a:schemeClr val="hlink"/>
                          </a:solidFill>
                          <a:latin typeface="Inter"/>
                          <a:ea typeface="Inter"/>
                          <a:cs typeface="Inter"/>
                          <a:sym typeface="Inter"/>
                          <a:hlinkClick r:id="rId5"/>
                        </a:rPr>
                        <a:t>Swahili City-States Student Worksheet</a:t>
                      </a:r>
                      <a:r>
                        <a:rPr lang="en" sz="1200">
                          <a:solidFill>
                            <a:schemeClr val="dk1"/>
                          </a:solidFill>
                          <a:latin typeface="Inter"/>
                          <a:ea typeface="Inter"/>
                          <a:cs typeface="Inter"/>
                          <a:sym typeface="Inter"/>
                        </a:rPr>
                        <a:t> on pages 1-2. Next, s</a:t>
                      </a:r>
                      <a:r>
                        <a:rPr lang="en" sz="1200">
                          <a:solidFill>
                            <a:schemeClr val="dk1"/>
                          </a:solidFill>
                          <a:latin typeface="Inter"/>
                          <a:ea typeface="Inter"/>
                          <a:cs typeface="Inter"/>
                          <a:sym typeface="Inter"/>
                        </a:rPr>
                        <a:t>tudents will be engaging in three learning opportunities based on a secondary source, primary source, and </a:t>
                      </a:r>
                      <a:r>
                        <a:rPr lang="en" sz="1200">
                          <a:solidFill>
                            <a:schemeClr val="dk1"/>
                          </a:solidFill>
                          <a:latin typeface="Inter"/>
                          <a:ea typeface="Inter"/>
                          <a:cs typeface="Inter"/>
                          <a:sym typeface="Inter"/>
                        </a:rPr>
                        <a:t>archaeological</a:t>
                      </a:r>
                      <a:r>
                        <a:rPr lang="en" sz="1200">
                          <a:solidFill>
                            <a:schemeClr val="dk1"/>
                          </a:solidFill>
                          <a:latin typeface="Inter"/>
                          <a:ea typeface="Inter"/>
                          <a:cs typeface="Inter"/>
                          <a:sym typeface="Inter"/>
                        </a:rPr>
                        <a:t> evidence. As this part of the lesson is very text heavy, it is highly recommended to set the room up into stations. Have students move from one station to the other to provide a chance to increase their </a:t>
                      </a:r>
                      <a:r>
                        <a:rPr lang="en" sz="1200">
                          <a:solidFill>
                            <a:schemeClr val="dk1"/>
                          </a:solidFill>
                          <a:latin typeface="Inter"/>
                          <a:ea typeface="Inter"/>
                          <a:cs typeface="Inter"/>
                          <a:sym typeface="Inter"/>
                        </a:rPr>
                        <a:t>engagement</a:t>
                      </a:r>
                      <a:r>
                        <a:rPr lang="en" sz="1200">
                          <a:solidFill>
                            <a:schemeClr val="dk1"/>
                          </a:solidFill>
                          <a:latin typeface="Inter"/>
                          <a:ea typeface="Inter"/>
                          <a:cs typeface="Inter"/>
                          <a:sym typeface="Inter"/>
                        </a:rPr>
                        <a:t> in the learning process. Use slides 5-7 to explain the directions for each station.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4368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Swahili City-States Student Worksheet</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Crash Course video (Begin at 6:54)</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follow </a:t>
                      </a:r>
                      <a:r>
                        <a:rPr lang="en" sz="1200">
                          <a:solidFill>
                            <a:schemeClr val="dk1"/>
                          </a:solidFill>
                          <a:latin typeface="Inter"/>
                          <a:ea typeface="Inter"/>
                          <a:cs typeface="Inter"/>
                          <a:sym typeface="Inter"/>
                        </a:rPr>
                        <a:t>the</a:t>
                      </a:r>
                      <a:r>
                        <a:rPr lang="en" sz="1200">
                          <a:solidFill>
                            <a:schemeClr val="dk1"/>
                          </a:solidFill>
                          <a:latin typeface="Inter"/>
                          <a:ea typeface="Inter"/>
                          <a:cs typeface="Inter"/>
                          <a:sym typeface="Inter"/>
                        </a:rPr>
                        <a:t> transcript (page 1) and answer the questions on page 2</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Set up room as three large stations (Students will need highlighters or digital access at Station 1 and digital access at Station 3)</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Determine student groups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work progress and provide support as needed</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Watch the Crash Course video and answer the questions on page 2</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Move through each station and complete worksheet pages 3-8)</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4042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complete an </a:t>
                      </a:r>
                      <a:r>
                        <a:rPr lang="en" sz="1200" u="sng">
                          <a:solidFill>
                            <a:schemeClr val="accent5"/>
                          </a:solidFill>
                          <a:latin typeface="Inter"/>
                          <a:ea typeface="Inter"/>
                          <a:cs typeface="Inter"/>
                          <a:sym typeface="Inter"/>
                          <a:hlinkClick r:id="rId6">
                            <a:extLst>
                              <a:ext uri="{A12FA001-AC4F-418D-AE19-62706E023703}">
                                <ahyp:hlinkClr val="tx"/>
                              </a:ext>
                            </a:extLst>
                          </a:hlinkClick>
                        </a:rPr>
                        <a:t>“</a:t>
                      </a:r>
                      <a:r>
                        <a:rPr lang="en" sz="1200" u="sng">
                          <a:solidFill>
                            <a:schemeClr val="hlink"/>
                          </a:solidFill>
                          <a:latin typeface="Inter"/>
                          <a:ea typeface="Inter"/>
                          <a:cs typeface="Inter"/>
                          <a:sym typeface="Inter"/>
                          <a:hlinkClick r:id="rId7"/>
                        </a:rPr>
                        <a:t>Exit Ticket</a:t>
                      </a:r>
                      <a:r>
                        <a:rPr lang="en" sz="1200" u="sng">
                          <a:solidFill>
                            <a:schemeClr val="accent5"/>
                          </a:solidFill>
                          <a:latin typeface="Inter"/>
                          <a:ea typeface="Inter"/>
                          <a:cs typeface="Inter"/>
                          <a:sym typeface="Inter"/>
                          <a:hlinkClick r:id="rId8">
                            <a:extLst>
                              <a:ext uri="{A12FA001-AC4F-418D-AE19-62706E023703}">
                                <ahyp:hlinkClr val="tx"/>
                              </a:ext>
                            </a:extLst>
                          </a:hlinkClick>
                        </a:rPr>
                        <a:t>” </a:t>
                      </a:r>
                      <a:r>
                        <a:rPr lang="en" sz="1200">
                          <a:solidFill>
                            <a:schemeClr val="dk1"/>
                          </a:solidFill>
                          <a:latin typeface="Inter"/>
                          <a:ea typeface="Inter"/>
                          <a:cs typeface="Inter"/>
                          <a:sym typeface="Inter"/>
                        </a:rPr>
                        <a:t>in which they reflect on their learnings from the day using the Triangle, Square, Circle approach. The questions will reinforce the supporting question, will demonstrate their understanding, and provide feedback about concepts that need review or further explanations.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155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Exit Ticket and explain what each shape means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Answer the Exit Ticket questions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Africa: Agency &amp; Resistance: Daily Lesson Plan (90 Minutes)</a:t>
            </a:r>
            <a:endParaRPr sz="1800">
              <a:solidFill>
                <a:srgbClr val="000000"/>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582125"/>
          <a:ext cx="3000000" cy="3000000"/>
        </p:xfrm>
        <a:graphic>
          <a:graphicData uri="http://schemas.openxmlformats.org/drawingml/2006/table">
            <a:tbl>
              <a:tblPr>
                <a:noFill/>
                <a:tableStyleId>{5881DF68-75C7-469E-984A-A70FEE400E3E}</a:tableStyleId>
              </a:tblPr>
              <a:tblGrid>
                <a:gridCol w="1673200"/>
                <a:gridCol w="4057350"/>
                <a:gridCol w="3702950"/>
              </a:tblGrid>
              <a:tr h="2363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1: Swahili City-States</a:t>
                      </a:r>
                      <a:r>
                        <a:rPr b="1" lang="en" sz="1300">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40425">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2.1 Evaluate the utility of the writings of Ibn Battuta, Marco Polo and Zheng He for understanding the lives and customs of different people across Afro-Eurasia.</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2.2 Analyze geographic features of Afro-Eurasia, Sub-Saharan Africa, the Americas and Oceania in the early 1400s, including the impact of native crops, bodies of water, landforms and climate on the development of societies in each region.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2.3 Compare the size and relative isolation of different regional networks across Afro-Eurasia, Sub-Saharan Africa, the Americas and Oceania at the start of the 15th century.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2.5 Analyze the impact of the exchange of natural resources, goods, ideas, technologies and religion on at least two different societies across Western Africa and Sub-Saharan Africa in the 14th and 15th centuries.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2.16 Evaluate the factors that led to the expansion and solidification of the Islamic kingdoms of Western Africa, Christian kingdoms of Northeast Africa and the Swahili city-states on the eastern coast, and analyze the political, economic and social structures of at least three different countries.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Africa: Agency &amp; Resistance: Daily Lesson Plan (90 Minutes)</a:t>
            </a:r>
            <a:endParaRPr sz="1800">
              <a:solidFill>
                <a:srgbClr val="000000"/>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