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embeddedFontLst>
    <p:embeddedFont>
      <p:font typeface="Halant"/>
      <p:bold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5.xml"/><Relationship Id="rId10" Type="http://schemas.openxmlformats.org/officeDocument/2006/relationships/slide" Target="slides/slide4.xml"/><Relationship Id="rId21" Type="http://schemas.openxmlformats.org/officeDocument/2006/relationships/font" Target="fonts/Inter-bold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Halant-bold.fntdata"/><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font" Target="fonts/Inter-bold.fntdata"/><Relationship Id="rId6" Type="http://schemas.openxmlformats.org/officeDocument/2006/relationships/notesMaster" Target="notesMasters/notesMaster1.xml"/><Relationship Id="rId18" Type="http://schemas.openxmlformats.org/officeDocument/2006/relationships/font" Target="fonts/Inter-regular.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0ba8d7890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0ba8d7890c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2d6d7fc9b78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g2d6d7fc9b78_0_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0ba8d7890c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30ba8d7890c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d6d7fc9b7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2d6d7fc9b7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0ba8d7890c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g30ba8d7890c_0_1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0ba8d7890c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g30ba8d7890c_0_2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0ba8d7890c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g30ba8d7890c_0_30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0ba8d7890c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g30ba8d7890c_0_3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d6d7fc9b78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g2d6d7fc9b78_0_2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2d6d7fc9b78_0_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g2d6d7fc9b78_0_2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3.png"/><Relationship Id="rId5" Type="http://schemas.openxmlformats.org/officeDocument/2006/relationships/image" Target="../media/image15.png"/><Relationship Id="rId6"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hyperlink" Target="https://en.wikipedia.org/wiki/en:GNU_Free_Documentation_Licens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hyperlink" Target="https://en.wikipedia.org/wiki/en:Creative_Commons" TargetMode="External"/><Relationship Id="rId6" Type="http://schemas.openxmlformats.org/officeDocument/2006/relationships/hyperlink" Target="https://creativecommons.org/licenses/by-sa/3.0/deed.e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9.png"/><Relationship Id="rId5" Type="http://schemas.openxmlformats.org/officeDocument/2006/relationships/hyperlink" Target="https://en.wikipedia.org/wiki/en:GNU_Free_Documentation_Licens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pSp>
        <p:nvGrpSpPr>
          <p:cNvPr id="129" name="Google Shape;129;p25"/>
          <p:cNvGrpSpPr/>
          <p:nvPr/>
        </p:nvGrpSpPr>
        <p:grpSpPr>
          <a:xfrm>
            <a:off x="-15535" y="-90413"/>
            <a:ext cx="2119669" cy="5233992"/>
            <a:chOff x="0" y="-241102"/>
            <a:chExt cx="5652450" cy="13957313"/>
          </a:xfrm>
        </p:grpSpPr>
        <p:grpSp>
          <p:nvGrpSpPr>
            <p:cNvPr id="130" name="Google Shape;130;p25"/>
            <p:cNvGrpSpPr/>
            <p:nvPr/>
          </p:nvGrpSpPr>
          <p:grpSpPr>
            <a:xfrm>
              <a:off x="2826056" y="-241102"/>
              <a:ext cx="2826394" cy="13957313"/>
              <a:chOff x="0" y="-47625"/>
              <a:chExt cx="558300" cy="2757000"/>
            </a:xfrm>
          </p:grpSpPr>
          <p:sp>
            <p:nvSpPr>
              <p:cNvPr id="131" name="Google Shape;13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2" name="Google Shape;132;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3" name="Google Shape;133;p25"/>
            <p:cNvGrpSpPr/>
            <p:nvPr/>
          </p:nvGrpSpPr>
          <p:grpSpPr>
            <a:xfrm>
              <a:off x="1413028" y="-241102"/>
              <a:ext cx="2826394" cy="13957313"/>
              <a:chOff x="0" y="-47625"/>
              <a:chExt cx="558300" cy="2757000"/>
            </a:xfrm>
          </p:grpSpPr>
          <p:sp>
            <p:nvSpPr>
              <p:cNvPr id="134" name="Google Shape;13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35" name="Google Shape;135;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6" name="Google Shape;136;p25"/>
            <p:cNvGrpSpPr/>
            <p:nvPr/>
          </p:nvGrpSpPr>
          <p:grpSpPr>
            <a:xfrm>
              <a:off x="0" y="-241102"/>
              <a:ext cx="2826394" cy="13957313"/>
              <a:chOff x="0" y="-47625"/>
              <a:chExt cx="558300" cy="2757000"/>
            </a:xfrm>
          </p:grpSpPr>
          <p:sp>
            <p:nvSpPr>
              <p:cNvPr id="137" name="Google Shape;13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38" name="Google Shape;138;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39" name="Google Shape;139;p25"/>
          <p:cNvSpPr txBox="1"/>
          <p:nvPr/>
        </p:nvSpPr>
        <p:spPr>
          <a:xfrm>
            <a:off x="2104132" y="1282752"/>
            <a:ext cx="7040100" cy="21501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7200">
                <a:solidFill>
                  <a:srgbClr val="231F20"/>
                </a:solidFill>
                <a:latin typeface="Halant"/>
                <a:ea typeface="Halant"/>
                <a:cs typeface="Halant"/>
                <a:sym typeface="Halant"/>
              </a:rPr>
              <a:t>THE INKAS (INCAS)</a:t>
            </a:r>
            <a:endParaRPr sz="700"/>
          </a:p>
        </p:txBody>
      </p:sp>
      <p:sp>
        <p:nvSpPr>
          <p:cNvPr id="140" name="Google Shape;140;p25"/>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1" name="Google Shape;141;p25"/>
          <p:cNvSpPr txBox="1"/>
          <p:nvPr/>
        </p:nvSpPr>
        <p:spPr>
          <a:xfrm>
            <a:off x="2184725" y="3370188"/>
            <a:ext cx="6819300" cy="400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 sz="2600" u="none" cap="none" strike="noStrike">
                <a:solidFill>
                  <a:srgbClr val="231F20"/>
                </a:solidFill>
                <a:latin typeface="Inter"/>
                <a:ea typeface="Inter"/>
                <a:cs typeface="Inter"/>
                <a:sym typeface="Inter"/>
              </a:rPr>
              <a:t>Unit </a:t>
            </a:r>
            <a:r>
              <a:rPr lang="en" sz="2600">
                <a:solidFill>
                  <a:srgbClr val="231F20"/>
                </a:solidFill>
                <a:latin typeface="Inter"/>
                <a:ea typeface="Inter"/>
                <a:cs typeface="Inter"/>
                <a:sym typeface="Inter"/>
              </a:rPr>
              <a:t>2</a:t>
            </a:r>
            <a:r>
              <a:rPr lang="en" sz="2600">
                <a:solidFill>
                  <a:srgbClr val="231F20"/>
                </a:solidFill>
                <a:latin typeface="Inter"/>
                <a:ea typeface="Inter"/>
                <a:cs typeface="Inter"/>
                <a:sym typeface="Inter"/>
              </a:rPr>
              <a:t>:</a:t>
            </a:r>
            <a:r>
              <a:rPr b="0" i="0" lang="en" sz="2600" u="none" cap="none" strike="noStrike">
                <a:solidFill>
                  <a:srgbClr val="231F20"/>
                </a:solidFill>
                <a:latin typeface="Inter"/>
                <a:ea typeface="Inter"/>
                <a:cs typeface="Inter"/>
                <a:sym typeface="Inter"/>
              </a:rPr>
              <a:t> </a:t>
            </a:r>
            <a:r>
              <a:rPr lang="en" sz="2600">
                <a:solidFill>
                  <a:srgbClr val="231F20"/>
                </a:solidFill>
                <a:latin typeface="Inter"/>
                <a:ea typeface="Inter"/>
                <a:cs typeface="Inter"/>
                <a:sym typeface="Inter"/>
              </a:rPr>
              <a:t>Americas: Colonization &amp; Conquest</a:t>
            </a:r>
            <a:endParaRPr sz="400"/>
          </a:p>
        </p:txBody>
      </p:sp>
      <p:sp>
        <p:nvSpPr>
          <p:cNvPr id="142" name="Google Shape;142;p25"/>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3" name="Google Shape;143;p25"/>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44" name="Google Shape;144;p25"/>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145" name="Google Shape;145;p25"/>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3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7" name="Google Shape;327;p34"/>
          <p:cNvGrpSpPr/>
          <p:nvPr/>
        </p:nvGrpSpPr>
        <p:grpSpPr>
          <a:xfrm>
            <a:off x="-127008" y="4615004"/>
            <a:ext cx="9398022" cy="468724"/>
            <a:chOff x="204" y="0"/>
            <a:chExt cx="25061391" cy="1249931"/>
          </a:xfrm>
        </p:grpSpPr>
        <p:grpSp>
          <p:nvGrpSpPr>
            <p:cNvPr id="328" name="Google Shape;328;p34"/>
            <p:cNvGrpSpPr/>
            <p:nvPr/>
          </p:nvGrpSpPr>
          <p:grpSpPr>
            <a:xfrm rot="5400000">
              <a:off x="12002369" y="-11663474"/>
              <a:ext cx="1249931" cy="24576878"/>
              <a:chOff x="0" y="-38100"/>
              <a:chExt cx="246900" cy="4854692"/>
            </a:xfrm>
          </p:grpSpPr>
          <p:sp>
            <p:nvSpPr>
              <p:cNvPr id="329" name="Google Shape;329;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0" name="Google Shape;330;p3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1" name="Google Shape;331;p3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32" name="Google Shape;332;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33" name="Google Shape;333;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34" name="Google Shape;334;p34"/>
          <p:cNvGrpSpPr/>
          <p:nvPr/>
        </p:nvGrpSpPr>
        <p:grpSpPr>
          <a:xfrm>
            <a:off x="7929578" y="-49020"/>
            <a:ext cx="781313" cy="885635"/>
            <a:chOff x="0" y="-130721"/>
            <a:chExt cx="2083500" cy="2361695"/>
          </a:xfrm>
        </p:grpSpPr>
        <p:grpSp>
          <p:nvGrpSpPr>
            <p:cNvPr id="335" name="Google Shape;335;p34"/>
            <p:cNvGrpSpPr/>
            <p:nvPr/>
          </p:nvGrpSpPr>
          <p:grpSpPr>
            <a:xfrm>
              <a:off x="75599" y="-130721"/>
              <a:ext cx="1932614" cy="2361695"/>
              <a:chOff x="0" y="-47625"/>
              <a:chExt cx="704100" cy="860425"/>
            </a:xfrm>
          </p:grpSpPr>
          <p:sp>
            <p:nvSpPr>
              <p:cNvPr id="336" name="Google Shape;336;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37" name="Google Shape;337;p3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8" name="Google Shape;338;p3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9</a:t>
              </a:r>
              <a:endParaRPr sz="700">
                <a:solidFill>
                  <a:schemeClr val="lt1"/>
                </a:solidFill>
              </a:endParaRPr>
            </a:p>
          </p:txBody>
        </p:sp>
      </p:grpSp>
      <p:sp>
        <p:nvSpPr>
          <p:cNvPr id="339" name="Google Shape;339;p3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40" name="Google Shape;340;p34"/>
          <p:cNvSpPr txBox="1"/>
          <p:nvPr/>
        </p:nvSpPr>
        <p:spPr>
          <a:xfrm>
            <a:off x="1500000" y="64563"/>
            <a:ext cx="61440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SMITHSONIAN</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DIGITAL EXHIBIT</a:t>
            </a:r>
            <a:endParaRPr sz="700"/>
          </a:p>
        </p:txBody>
      </p:sp>
      <p:pic>
        <p:nvPicPr>
          <p:cNvPr id="341" name="Google Shape;341;p34"/>
          <p:cNvPicPr preferRelativeResize="0"/>
          <p:nvPr/>
        </p:nvPicPr>
        <p:blipFill rotWithShape="1">
          <a:blip r:embed="rId4">
            <a:alphaModFix/>
          </a:blip>
          <a:srcRect b="13537" l="43513" r="28320" t="28112"/>
          <a:stretch/>
        </p:blipFill>
        <p:spPr>
          <a:xfrm>
            <a:off x="7328101" y="1713700"/>
            <a:ext cx="1526461" cy="2024227"/>
          </a:xfrm>
          <a:prstGeom prst="rect">
            <a:avLst/>
          </a:prstGeom>
          <a:noFill/>
          <a:ln cap="flat" cmpd="sng" w="19050">
            <a:solidFill>
              <a:schemeClr val="dk1"/>
            </a:solidFill>
            <a:prstDash val="solid"/>
            <a:round/>
            <a:headEnd len="sm" w="sm" type="none"/>
            <a:tailEnd len="sm" w="sm" type="none"/>
          </a:ln>
        </p:spPr>
      </p:pic>
      <p:sp>
        <p:nvSpPr>
          <p:cNvPr id="342" name="Google Shape;342;p34"/>
          <p:cNvSpPr txBox="1"/>
          <p:nvPr/>
        </p:nvSpPr>
        <p:spPr>
          <a:xfrm>
            <a:off x="216625" y="1738288"/>
            <a:ext cx="2673300" cy="25722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Clr>
                <a:schemeClr val="dk1"/>
              </a:buClr>
              <a:buSzPts val="600"/>
              <a:buFont typeface="Arial"/>
              <a:buNone/>
            </a:pPr>
            <a:r>
              <a:rPr b="1" lang="en" sz="1800">
                <a:solidFill>
                  <a:schemeClr val="dk1"/>
                </a:solidFill>
                <a:latin typeface="Inter"/>
                <a:ea typeface="Inter"/>
                <a:cs typeface="Inter"/>
                <a:sym typeface="Inter"/>
              </a:rPr>
              <a:t>Directions: </a:t>
            </a:r>
            <a:r>
              <a:rPr lang="en" sz="1800">
                <a:solidFill>
                  <a:schemeClr val="dk1"/>
                </a:solidFill>
                <a:latin typeface="Inter"/>
                <a:ea typeface="Inter"/>
                <a:cs typeface="Inter"/>
                <a:sym typeface="Inter"/>
              </a:rPr>
              <a:t>Navigate through the Smithsonian Digital Exhibit. Use the menu tab in the top center to access various learning components. Answer the questions as you view the exhibit.</a:t>
            </a:r>
            <a:endParaRPr sz="2800">
              <a:solidFill>
                <a:schemeClr val="dk1"/>
              </a:solidFill>
              <a:latin typeface="Inter"/>
              <a:ea typeface="Inter"/>
              <a:cs typeface="Inter"/>
              <a:sym typeface="Inter"/>
            </a:endParaRPr>
          </a:p>
        </p:txBody>
      </p:sp>
      <p:pic>
        <p:nvPicPr>
          <p:cNvPr id="343" name="Google Shape;343;p34"/>
          <p:cNvPicPr preferRelativeResize="0"/>
          <p:nvPr/>
        </p:nvPicPr>
        <p:blipFill rotWithShape="1">
          <a:blip r:embed="rId5">
            <a:alphaModFix/>
          </a:blip>
          <a:srcRect b="14890" l="10579" r="7854" t="25667"/>
          <a:stretch/>
        </p:blipFill>
        <p:spPr>
          <a:xfrm>
            <a:off x="3128474" y="1357575"/>
            <a:ext cx="3262198" cy="1584526"/>
          </a:xfrm>
          <a:prstGeom prst="rect">
            <a:avLst/>
          </a:prstGeom>
          <a:noFill/>
          <a:ln cap="flat" cmpd="sng" w="19050">
            <a:solidFill>
              <a:schemeClr val="dk1"/>
            </a:solidFill>
            <a:prstDash val="solid"/>
            <a:round/>
            <a:headEnd len="sm" w="sm" type="none"/>
            <a:tailEnd len="sm" w="sm" type="none"/>
          </a:ln>
        </p:spPr>
      </p:pic>
      <p:sp>
        <p:nvSpPr>
          <p:cNvPr id="344" name="Google Shape;344;p34"/>
          <p:cNvSpPr txBox="1"/>
          <p:nvPr/>
        </p:nvSpPr>
        <p:spPr>
          <a:xfrm>
            <a:off x="3113750" y="2921100"/>
            <a:ext cx="3318300" cy="41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Inter"/>
                <a:ea typeface="Inter"/>
                <a:cs typeface="Inter"/>
                <a:sym typeface="Inter"/>
              </a:rPr>
              <a:t>Navigate through each of these four sections. When completed with each section click the menu tab in the top right corner to move on.</a:t>
            </a:r>
            <a:endParaRPr sz="1100">
              <a:solidFill>
                <a:schemeClr val="dk2"/>
              </a:solidFill>
              <a:latin typeface="Inter"/>
              <a:ea typeface="Inter"/>
              <a:cs typeface="Inter"/>
              <a:sym typeface="Inter"/>
            </a:endParaRPr>
          </a:p>
        </p:txBody>
      </p:sp>
      <p:pic>
        <p:nvPicPr>
          <p:cNvPr id="345" name="Google Shape;345;p34"/>
          <p:cNvPicPr preferRelativeResize="0"/>
          <p:nvPr/>
        </p:nvPicPr>
        <p:blipFill rotWithShape="1">
          <a:blip r:embed="rId6">
            <a:alphaModFix/>
          </a:blip>
          <a:srcRect b="38016" l="27479" r="27479" t="51121"/>
          <a:stretch/>
        </p:blipFill>
        <p:spPr>
          <a:xfrm>
            <a:off x="3034875" y="3564675"/>
            <a:ext cx="3476024" cy="558725"/>
          </a:xfrm>
          <a:prstGeom prst="rect">
            <a:avLst/>
          </a:prstGeom>
          <a:noFill/>
          <a:ln cap="flat" cmpd="sng" w="19050">
            <a:solidFill>
              <a:schemeClr val="dk1"/>
            </a:solidFill>
            <a:prstDash val="solid"/>
            <a:round/>
            <a:headEnd len="sm" w="sm" type="none"/>
            <a:tailEnd len="sm" w="sm" type="none"/>
          </a:ln>
        </p:spPr>
      </p:pic>
      <p:sp>
        <p:nvSpPr>
          <p:cNvPr id="346" name="Google Shape;346;p34"/>
          <p:cNvSpPr txBox="1"/>
          <p:nvPr/>
        </p:nvSpPr>
        <p:spPr>
          <a:xfrm>
            <a:off x="3100425" y="4161750"/>
            <a:ext cx="3318300" cy="41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dk2"/>
                </a:solidFill>
                <a:latin typeface="Inter"/>
                <a:ea typeface="Inter"/>
                <a:cs typeface="Inter"/>
                <a:sym typeface="Inter"/>
              </a:rPr>
              <a:t>Each section will have a top center menu tab to click through.</a:t>
            </a:r>
            <a:endParaRPr sz="1100">
              <a:solidFill>
                <a:schemeClr val="dk2"/>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6"/>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600"/>
              <a:buNone/>
            </a:pPr>
            <a:r>
              <a:rPr i="1" lang="en" sz="2500">
                <a:solidFill>
                  <a:schemeClr val="dk1"/>
                </a:solidFill>
                <a:latin typeface="Inter"/>
                <a:ea typeface="Inter"/>
                <a:cs typeface="Inter"/>
                <a:sym typeface="Inter"/>
              </a:rPr>
              <a:t>How did the Inka expand, govern, and legitimize their rule?</a:t>
            </a:r>
            <a:endParaRPr sz="2500">
              <a:solidFill>
                <a:srgbClr val="231F20"/>
              </a:solidFill>
              <a:latin typeface="Inter"/>
              <a:ea typeface="Inter"/>
              <a:cs typeface="Inter"/>
              <a:sym typeface="Inter"/>
            </a:endParaRPr>
          </a:p>
        </p:txBody>
      </p:sp>
      <p:sp>
        <p:nvSpPr>
          <p:cNvPr id="151" name="Google Shape;151;p2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2" name="Google Shape;152;p26"/>
          <p:cNvGrpSpPr/>
          <p:nvPr/>
        </p:nvGrpSpPr>
        <p:grpSpPr>
          <a:xfrm>
            <a:off x="-127008" y="4615004"/>
            <a:ext cx="9398022" cy="468724"/>
            <a:chOff x="204" y="0"/>
            <a:chExt cx="25061391" cy="1249931"/>
          </a:xfrm>
        </p:grpSpPr>
        <p:grpSp>
          <p:nvGrpSpPr>
            <p:cNvPr id="153" name="Google Shape;153;p26"/>
            <p:cNvGrpSpPr/>
            <p:nvPr/>
          </p:nvGrpSpPr>
          <p:grpSpPr>
            <a:xfrm rot="5400000">
              <a:off x="12002369" y="-11663474"/>
              <a:ext cx="1249931" cy="24576878"/>
              <a:chOff x="0" y="-38100"/>
              <a:chExt cx="246900" cy="4854692"/>
            </a:xfrm>
          </p:grpSpPr>
          <p:sp>
            <p:nvSpPr>
              <p:cNvPr id="154" name="Google Shape;15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5" name="Google Shape;155;p2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6" name="Google Shape;156;p2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7" name="Google Shape;15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8" name="Google Shape;15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9" name="Google Shape;159;p26"/>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0" name="Google Shape;160;p26"/>
          <p:cNvGrpSpPr/>
          <p:nvPr/>
        </p:nvGrpSpPr>
        <p:grpSpPr>
          <a:xfrm>
            <a:off x="7929578" y="-49020"/>
            <a:ext cx="781313" cy="885635"/>
            <a:chOff x="0" y="-130721"/>
            <a:chExt cx="2083500" cy="2361695"/>
          </a:xfrm>
        </p:grpSpPr>
        <p:grpSp>
          <p:nvGrpSpPr>
            <p:cNvPr id="161" name="Google Shape;161;p26"/>
            <p:cNvGrpSpPr/>
            <p:nvPr/>
          </p:nvGrpSpPr>
          <p:grpSpPr>
            <a:xfrm>
              <a:off x="75599" y="-130721"/>
              <a:ext cx="1932614" cy="2361695"/>
              <a:chOff x="0" y="-47625"/>
              <a:chExt cx="704100" cy="860425"/>
            </a:xfrm>
          </p:grpSpPr>
          <p:sp>
            <p:nvSpPr>
              <p:cNvPr id="162" name="Google Shape;16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3" name="Google Shape;163;p2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4" name="Google Shape;164;p2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65" name="Google Shape;165;p2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7"/>
          <p:cNvSpPr txBox="1"/>
          <p:nvPr/>
        </p:nvSpPr>
        <p:spPr>
          <a:xfrm>
            <a:off x="895670" y="1447990"/>
            <a:ext cx="7352700" cy="2262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i="1" lang="en" sz="2100">
                <a:solidFill>
                  <a:srgbClr val="231F20"/>
                </a:solidFill>
                <a:latin typeface="Inter"/>
                <a:ea typeface="Inter"/>
                <a:cs typeface="Inter"/>
                <a:sym typeface="Inter"/>
              </a:rPr>
              <a:t>Orthography is the conventional spelling system of a language.</a:t>
            </a:r>
            <a:endParaRPr i="1" sz="2100">
              <a:solidFill>
                <a:srgbClr val="231F20"/>
              </a:solidFill>
              <a:latin typeface="Inter"/>
              <a:ea typeface="Inter"/>
              <a:cs typeface="Inter"/>
              <a:sym typeface="Inter"/>
            </a:endParaRPr>
          </a:p>
          <a:p>
            <a:pPr indent="0" lvl="0" marL="0" marR="0" rtl="0" algn="ctr">
              <a:lnSpc>
                <a:spcPct val="100000"/>
              </a:lnSpc>
              <a:spcBef>
                <a:spcPts val="0"/>
              </a:spcBef>
              <a:spcAft>
                <a:spcPts val="0"/>
              </a:spcAft>
              <a:buNone/>
            </a:pPr>
            <a:r>
              <a:t/>
            </a:r>
            <a:endParaRPr sz="2100">
              <a:solidFill>
                <a:srgbClr val="231F20"/>
              </a:solidFill>
              <a:latin typeface="Inter"/>
              <a:ea typeface="Inter"/>
              <a:cs typeface="Inter"/>
              <a:sym typeface="Inter"/>
            </a:endParaRPr>
          </a:p>
          <a:p>
            <a:pPr indent="0" lvl="0" marL="0" marR="0" rtl="0" algn="ctr">
              <a:lnSpc>
                <a:spcPct val="100000"/>
              </a:lnSpc>
              <a:spcBef>
                <a:spcPts val="0"/>
              </a:spcBef>
              <a:spcAft>
                <a:spcPts val="0"/>
              </a:spcAft>
              <a:buNone/>
            </a:pPr>
            <a:r>
              <a:rPr b="1" lang="en" sz="2100">
                <a:solidFill>
                  <a:srgbClr val="231F20"/>
                </a:solidFill>
                <a:latin typeface="Inter"/>
                <a:ea typeface="Inter"/>
                <a:cs typeface="Inter"/>
                <a:sym typeface="Inter"/>
              </a:rPr>
              <a:t>Inka</a:t>
            </a:r>
            <a:r>
              <a:rPr lang="en" sz="2100">
                <a:solidFill>
                  <a:srgbClr val="231F20"/>
                </a:solidFill>
                <a:latin typeface="Inter"/>
                <a:ea typeface="Inter"/>
                <a:cs typeface="Inter"/>
                <a:sym typeface="Inter"/>
              </a:rPr>
              <a:t> follows the </a:t>
            </a:r>
            <a:r>
              <a:rPr lang="en" sz="2100">
                <a:solidFill>
                  <a:srgbClr val="231F20"/>
                </a:solidFill>
                <a:latin typeface="Inter"/>
                <a:ea typeface="Inter"/>
                <a:cs typeface="Inter"/>
                <a:sym typeface="Inter"/>
              </a:rPr>
              <a:t>official</a:t>
            </a:r>
            <a:r>
              <a:rPr lang="en" sz="2100">
                <a:solidFill>
                  <a:srgbClr val="231F20"/>
                </a:solidFill>
                <a:latin typeface="Inter"/>
                <a:ea typeface="Inter"/>
                <a:cs typeface="Inter"/>
                <a:sym typeface="Inter"/>
              </a:rPr>
              <a:t> Peruvian orthography for Quechua (a Peruvian indigenous language family).</a:t>
            </a:r>
            <a:endParaRPr sz="2100">
              <a:solidFill>
                <a:srgbClr val="231F20"/>
              </a:solidFill>
              <a:latin typeface="Inter"/>
              <a:ea typeface="Inter"/>
              <a:cs typeface="Inter"/>
              <a:sym typeface="Inter"/>
            </a:endParaRPr>
          </a:p>
          <a:p>
            <a:pPr indent="0" lvl="0" marL="0" marR="0" rtl="0" algn="ctr">
              <a:lnSpc>
                <a:spcPct val="100000"/>
              </a:lnSpc>
              <a:spcBef>
                <a:spcPts val="0"/>
              </a:spcBef>
              <a:spcAft>
                <a:spcPts val="0"/>
              </a:spcAft>
              <a:buNone/>
            </a:pPr>
            <a:r>
              <a:t/>
            </a:r>
            <a:endParaRPr sz="2100">
              <a:solidFill>
                <a:srgbClr val="231F20"/>
              </a:solidFill>
              <a:latin typeface="Inter"/>
              <a:ea typeface="Inter"/>
              <a:cs typeface="Inter"/>
              <a:sym typeface="Inter"/>
            </a:endParaRPr>
          </a:p>
          <a:p>
            <a:pPr indent="0" lvl="0" marL="0" marR="0" rtl="0" algn="ctr">
              <a:lnSpc>
                <a:spcPct val="100000"/>
              </a:lnSpc>
              <a:spcBef>
                <a:spcPts val="0"/>
              </a:spcBef>
              <a:spcAft>
                <a:spcPts val="0"/>
              </a:spcAft>
              <a:buNone/>
            </a:pPr>
            <a:r>
              <a:rPr b="1" lang="en" sz="2100">
                <a:solidFill>
                  <a:srgbClr val="231F20"/>
                </a:solidFill>
                <a:latin typeface="Inter"/>
                <a:ea typeface="Inter"/>
                <a:cs typeface="Inter"/>
                <a:sym typeface="Inter"/>
              </a:rPr>
              <a:t>Inca</a:t>
            </a:r>
            <a:r>
              <a:rPr lang="en" sz="2100">
                <a:solidFill>
                  <a:srgbClr val="231F20"/>
                </a:solidFill>
                <a:latin typeface="Inter"/>
                <a:ea typeface="Inter"/>
                <a:cs typeface="Inter"/>
                <a:sym typeface="Inter"/>
              </a:rPr>
              <a:t> is more commonly used by English speakers.</a:t>
            </a:r>
            <a:endParaRPr sz="2100">
              <a:solidFill>
                <a:srgbClr val="231F20"/>
              </a:solidFill>
              <a:latin typeface="Inter"/>
              <a:ea typeface="Inter"/>
              <a:cs typeface="Inter"/>
              <a:sym typeface="Inter"/>
            </a:endParaRPr>
          </a:p>
        </p:txBody>
      </p:sp>
      <p:sp>
        <p:nvSpPr>
          <p:cNvPr id="171" name="Google Shape;171;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2" name="Google Shape;172;p27"/>
          <p:cNvGrpSpPr/>
          <p:nvPr/>
        </p:nvGrpSpPr>
        <p:grpSpPr>
          <a:xfrm>
            <a:off x="-127008" y="4615004"/>
            <a:ext cx="9398022" cy="468724"/>
            <a:chOff x="204" y="0"/>
            <a:chExt cx="25061391" cy="1249931"/>
          </a:xfrm>
        </p:grpSpPr>
        <p:grpSp>
          <p:nvGrpSpPr>
            <p:cNvPr id="173" name="Google Shape;173;p27"/>
            <p:cNvGrpSpPr/>
            <p:nvPr/>
          </p:nvGrpSpPr>
          <p:grpSpPr>
            <a:xfrm rot="5400000">
              <a:off x="12002369" y="-11663474"/>
              <a:ext cx="1249931" cy="24576878"/>
              <a:chOff x="0" y="-38100"/>
              <a:chExt cx="246900" cy="4854692"/>
            </a:xfrm>
          </p:grpSpPr>
          <p:sp>
            <p:nvSpPr>
              <p:cNvPr id="174" name="Google Shape;174;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5" name="Google Shape;175;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6" name="Google Shape;176;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77" name="Google Shape;177;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8" name="Google Shape;178;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79" name="Google Shape;179;p2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INKA V. INCA</a:t>
            </a:r>
            <a:endParaRPr sz="700"/>
          </a:p>
        </p:txBody>
      </p:sp>
      <p:grpSp>
        <p:nvGrpSpPr>
          <p:cNvPr id="180" name="Google Shape;180;p27"/>
          <p:cNvGrpSpPr/>
          <p:nvPr/>
        </p:nvGrpSpPr>
        <p:grpSpPr>
          <a:xfrm>
            <a:off x="7929578" y="-49020"/>
            <a:ext cx="781313" cy="885635"/>
            <a:chOff x="0" y="-130721"/>
            <a:chExt cx="2083500" cy="2361695"/>
          </a:xfrm>
        </p:grpSpPr>
        <p:grpSp>
          <p:nvGrpSpPr>
            <p:cNvPr id="181" name="Google Shape;181;p27"/>
            <p:cNvGrpSpPr/>
            <p:nvPr/>
          </p:nvGrpSpPr>
          <p:grpSpPr>
            <a:xfrm>
              <a:off x="75599" y="-130721"/>
              <a:ext cx="1932614" cy="2361695"/>
              <a:chOff x="0" y="-47625"/>
              <a:chExt cx="704100" cy="860425"/>
            </a:xfrm>
          </p:grpSpPr>
          <p:sp>
            <p:nvSpPr>
              <p:cNvPr id="182" name="Google Shape;182;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3" name="Google Shape;183;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4" name="Google Shape;184;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185" name="Google Shape;185;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8"/>
          <p:cNvSpPr txBox="1"/>
          <p:nvPr/>
        </p:nvSpPr>
        <p:spPr>
          <a:xfrm>
            <a:off x="3932023" y="1142900"/>
            <a:ext cx="4623900" cy="23244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Origin: Late 1300s</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Modern-day Peru</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Largest empire in Pre-Columbian America</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1000"/>
              </a:spcAft>
              <a:buClr>
                <a:srgbClr val="231F20"/>
              </a:buClr>
              <a:buSzPts val="2100"/>
              <a:buFont typeface="Inter"/>
              <a:buChar char="●"/>
            </a:pPr>
            <a:r>
              <a:rPr lang="en" sz="2100">
                <a:solidFill>
                  <a:schemeClr val="dk1"/>
                </a:solidFill>
                <a:latin typeface="Inter"/>
                <a:ea typeface="Inter"/>
                <a:cs typeface="Inter"/>
                <a:sym typeface="Inter"/>
              </a:rPr>
              <a:t>Called Tawantinsuyu by its subjects</a:t>
            </a:r>
            <a:endParaRPr sz="2100">
              <a:solidFill>
                <a:srgbClr val="231F20"/>
              </a:solidFill>
              <a:latin typeface="Inter"/>
              <a:ea typeface="Inter"/>
              <a:cs typeface="Inter"/>
              <a:sym typeface="Inter"/>
            </a:endParaRPr>
          </a:p>
        </p:txBody>
      </p:sp>
      <p:sp>
        <p:nvSpPr>
          <p:cNvPr id="191" name="Google Shape;191;p2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2" name="Google Shape;192;p28"/>
          <p:cNvGrpSpPr/>
          <p:nvPr/>
        </p:nvGrpSpPr>
        <p:grpSpPr>
          <a:xfrm>
            <a:off x="-127008" y="4615004"/>
            <a:ext cx="9398022" cy="468724"/>
            <a:chOff x="204" y="0"/>
            <a:chExt cx="25061391" cy="1249931"/>
          </a:xfrm>
        </p:grpSpPr>
        <p:grpSp>
          <p:nvGrpSpPr>
            <p:cNvPr id="193" name="Google Shape;193;p28"/>
            <p:cNvGrpSpPr/>
            <p:nvPr/>
          </p:nvGrpSpPr>
          <p:grpSpPr>
            <a:xfrm rot="5400000">
              <a:off x="12002369" y="-11663474"/>
              <a:ext cx="1249931" cy="24576878"/>
              <a:chOff x="0" y="-38100"/>
              <a:chExt cx="246900" cy="4854692"/>
            </a:xfrm>
          </p:grpSpPr>
          <p:sp>
            <p:nvSpPr>
              <p:cNvPr id="194" name="Google Shape;194;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5" name="Google Shape;195;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6" name="Google Shape;196;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97" name="Google Shape;197;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8" name="Google Shape;198;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9" name="Google Shape;199;p28"/>
          <p:cNvSpPr txBox="1"/>
          <p:nvPr/>
        </p:nvSpPr>
        <p:spPr>
          <a:xfrm>
            <a:off x="3802321" y="438150"/>
            <a:ext cx="40647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OVERVIEW</a:t>
            </a:r>
            <a:endParaRPr sz="700"/>
          </a:p>
        </p:txBody>
      </p:sp>
      <p:grpSp>
        <p:nvGrpSpPr>
          <p:cNvPr id="200" name="Google Shape;200;p28"/>
          <p:cNvGrpSpPr/>
          <p:nvPr/>
        </p:nvGrpSpPr>
        <p:grpSpPr>
          <a:xfrm>
            <a:off x="7929578" y="-49020"/>
            <a:ext cx="781313" cy="885635"/>
            <a:chOff x="0" y="-130721"/>
            <a:chExt cx="2083500" cy="2361695"/>
          </a:xfrm>
        </p:grpSpPr>
        <p:grpSp>
          <p:nvGrpSpPr>
            <p:cNvPr id="201" name="Google Shape;201;p28"/>
            <p:cNvGrpSpPr/>
            <p:nvPr/>
          </p:nvGrpSpPr>
          <p:grpSpPr>
            <a:xfrm>
              <a:off x="75599" y="-130721"/>
              <a:ext cx="1932614" cy="2361695"/>
              <a:chOff x="0" y="-47625"/>
              <a:chExt cx="704100" cy="860425"/>
            </a:xfrm>
          </p:grpSpPr>
          <p:sp>
            <p:nvSpPr>
              <p:cNvPr id="202" name="Google Shape;202;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3" name="Google Shape;203;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4" name="Google Shape;204;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205" name="Google Shape;205;p2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06" name="Google Shape;206;p28"/>
          <p:cNvPicPr preferRelativeResize="0"/>
          <p:nvPr/>
        </p:nvPicPr>
        <p:blipFill>
          <a:blip r:embed="rId4">
            <a:alphaModFix/>
          </a:blip>
          <a:stretch>
            <a:fillRect/>
          </a:stretch>
        </p:blipFill>
        <p:spPr>
          <a:xfrm>
            <a:off x="256973" y="157625"/>
            <a:ext cx="3404299" cy="4322700"/>
          </a:xfrm>
          <a:prstGeom prst="rect">
            <a:avLst/>
          </a:prstGeom>
          <a:noFill/>
          <a:ln>
            <a:noFill/>
          </a:ln>
        </p:spPr>
      </p:pic>
      <p:sp>
        <p:nvSpPr>
          <p:cNvPr id="207" name="Google Shape;207;p28"/>
          <p:cNvSpPr txBox="1"/>
          <p:nvPr/>
        </p:nvSpPr>
        <p:spPr>
          <a:xfrm>
            <a:off x="3715975" y="3488300"/>
            <a:ext cx="4944300" cy="7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Cuzco School</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Capaccona or </a:t>
            </a:r>
            <a:r>
              <a:rPr i="1" lang="en" sz="1200">
                <a:solidFill>
                  <a:schemeClr val="dk1"/>
                </a:solidFill>
                <a:latin typeface="Inter"/>
                <a:ea typeface="Inter"/>
                <a:cs typeface="Inter"/>
                <a:sym typeface="Inter"/>
              </a:rPr>
              <a:t>Qhapaqkuna</a:t>
            </a:r>
            <a:r>
              <a:rPr lang="en" sz="1200">
                <a:solidFill>
                  <a:schemeClr val="dk1"/>
                </a:solidFill>
                <a:latin typeface="Inter"/>
                <a:ea typeface="Inter"/>
                <a:cs typeface="Inter"/>
                <a:sym typeface="Inter"/>
              </a:rPr>
              <a:t> "the kings", a 17th-century Cusco painting with the Inca lineages mentioned by colonial chronicles and their relationship with the royal queens of Cuzco, National Museum of Archaeology, Anthropology, and History of Peru Public Domain.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rgbClr val="202122"/>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9"/>
          <p:cNvSpPr txBox="1"/>
          <p:nvPr/>
        </p:nvSpPr>
        <p:spPr>
          <a:xfrm>
            <a:off x="537375" y="1090475"/>
            <a:ext cx="4040100" cy="3463200"/>
          </a:xfrm>
          <a:prstGeom prst="rect">
            <a:avLst/>
          </a:prstGeom>
          <a:noFill/>
          <a:ln>
            <a:noFill/>
          </a:ln>
        </p:spPr>
        <p:txBody>
          <a:bodyPr anchorCtr="0" anchor="t" bIns="0" lIns="0" spcFirstLastPara="1" rIns="0" wrap="square" tIns="0">
            <a:spAutoFit/>
          </a:bodyPr>
          <a:lstStyle/>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Split into 4 Provinces</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Each has a governor &amp; bureaucracy</a:t>
            </a:r>
            <a:endParaRPr sz="1500">
              <a:solidFill>
                <a:srgbClr val="231F20"/>
              </a:solidFill>
              <a:latin typeface="Inter"/>
              <a:ea typeface="Inter"/>
              <a:cs typeface="Inter"/>
              <a:sym typeface="Inter"/>
            </a:endParaRPr>
          </a:p>
          <a:p>
            <a:pPr indent="0" lvl="0" marL="914400" marR="0" rtl="0" algn="l">
              <a:lnSpc>
                <a:spcPct val="100000"/>
              </a:lnSpc>
              <a:spcBef>
                <a:spcPts val="0"/>
              </a:spcBef>
              <a:spcAft>
                <a:spcPts val="0"/>
              </a:spcAft>
              <a:buNone/>
            </a:pPr>
            <a:r>
              <a:t/>
            </a:r>
            <a:endParaRPr sz="1500">
              <a:solidFill>
                <a:srgbClr val="231F20"/>
              </a:solidFill>
              <a:latin typeface="Inter"/>
              <a:ea typeface="Inter"/>
              <a:cs typeface="Inter"/>
              <a:sym typeface="Inter"/>
            </a:endParaRPr>
          </a:p>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Conquered peoples participated in Mit’a System</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Mandatory public service</a:t>
            </a:r>
            <a:endParaRPr sz="1500">
              <a:solidFill>
                <a:srgbClr val="231F20"/>
              </a:solidFill>
              <a:latin typeface="Inter"/>
              <a:ea typeface="Inter"/>
              <a:cs typeface="Inter"/>
              <a:sym typeface="Inter"/>
            </a:endParaRPr>
          </a:p>
          <a:p>
            <a:pPr indent="0" lvl="0" marL="914400" marR="0" rtl="0" algn="l">
              <a:lnSpc>
                <a:spcPct val="100000"/>
              </a:lnSpc>
              <a:spcBef>
                <a:spcPts val="0"/>
              </a:spcBef>
              <a:spcAft>
                <a:spcPts val="0"/>
              </a:spcAft>
              <a:buNone/>
            </a:pPr>
            <a:r>
              <a:t/>
            </a:r>
            <a:endParaRPr sz="1500">
              <a:solidFill>
                <a:srgbClr val="231F20"/>
              </a:solidFill>
              <a:latin typeface="Inter"/>
              <a:ea typeface="Inter"/>
              <a:cs typeface="Inter"/>
              <a:sym typeface="Inter"/>
            </a:endParaRPr>
          </a:p>
          <a:p>
            <a:pPr indent="-323850" lvl="0" marL="457200" marR="0" rtl="0" algn="l">
              <a:lnSpc>
                <a:spcPct val="100000"/>
              </a:lnSpc>
              <a:spcBef>
                <a:spcPts val="0"/>
              </a:spcBef>
              <a:spcAft>
                <a:spcPts val="0"/>
              </a:spcAft>
              <a:buClr>
                <a:srgbClr val="231F20"/>
              </a:buClr>
              <a:buSzPts val="1500"/>
              <a:buFont typeface="Inter"/>
              <a:buChar char="●"/>
            </a:pPr>
            <a:r>
              <a:rPr i="1" lang="en" sz="1500">
                <a:solidFill>
                  <a:srgbClr val="231F20"/>
                </a:solidFill>
                <a:latin typeface="Inter"/>
                <a:ea typeface="Inter"/>
                <a:cs typeface="Inter"/>
                <a:sym typeface="Inter"/>
              </a:rPr>
              <a:t>Khipu (Quipu)</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Small cords of different colors tied around one larger cord</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Knots tied to keep track of information</a:t>
            </a:r>
            <a:endParaRPr sz="1500">
              <a:solidFill>
                <a:srgbClr val="231F20"/>
              </a:solidFill>
              <a:latin typeface="Inter"/>
              <a:ea typeface="Inter"/>
              <a:cs typeface="Inter"/>
              <a:sym typeface="Inter"/>
            </a:endParaRPr>
          </a:p>
          <a:p>
            <a:pPr indent="-323850" lvl="1" marL="9144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Helped to keep track of labor services, taxes, population, etc.</a:t>
            </a:r>
            <a:endParaRPr sz="1500">
              <a:solidFill>
                <a:srgbClr val="231F20"/>
              </a:solidFill>
              <a:latin typeface="Inter"/>
              <a:ea typeface="Inter"/>
              <a:cs typeface="Inter"/>
              <a:sym typeface="Inter"/>
            </a:endParaRPr>
          </a:p>
        </p:txBody>
      </p:sp>
      <p:sp>
        <p:nvSpPr>
          <p:cNvPr id="213" name="Google Shape;213;p2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4" name="Google Shape;214;p29"/>
          <p:cNvGrpSpPr/>
          <p:nvPr/>
        </p:nvGrpSpPr>
        <p:grpSpPr>
          <a:xfrm>
            <a:off x="-127008" y="4615004"/>
            <a:ext cx="9398022" cy="468724"/>
            <a:chOff x="204" y="0"/>
            <a:chExt cx="25061391" cy="1249931"/>
          </a:xfrm>
        </p:grpSpPr>
        <p:grpSp>
          <p:nvGrpSpPr>
            <p:cNvPr id="215" name="Google Shape;215;p29"/>
            <p:cNvGrpSpPr/>
            <p:nvPr/>
          </p:nvGrpSpPr>
          <p:grpSpPr>
            <a:xfrm rot="5400000">
              <a:off x="12002369" y="-11663474"/>
              <a:ext cx="1249931" cy="24576878"/>
              <a:chOff x="0" y="-38100"/>
              <a:chExt cx="246900" cy="4854692"/>
            </a:xfrm>
          </p:grpSpPr>
          <p:sp>
            <p:nvSpPr>
              <p:cNvPr id="216" name="Google Shape;216;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7" name="Google Shape;217;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8" name="Google Shape;218;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19" name="Google Shape;219;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0" name="Google Shape;220;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1" name="Google Shape;221;p29"/>
          <p:cNvSpPr txBox="1"/>
          <p:nvPr/>
        </p:nvSpPr>
        <p:spPr>
          <a:xfrm>
            <a:off x="13531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GOVERNMENT</a:t>
            </a:r>
            <a:endParaRPr sz="700"/>
          </a:p>
        </p:txBody>
      </p:sp>
      <p:grpSp>
        <p:nvGrpSpPr>
          <p:cNvPr id="222" name="Google Shape;222;p29"/>
          <p:cNvGrpSpPr/>
          <p:nvPr/>
        </p:nvGrpSpPr>
        <p:grpSpPr>
          <a:xfrm>
            <a:off x="7929578" y="-49020"/>
            <a:ext cx="781313" cy="885635"/>
            <a:chOff x="0" y="-130721"/>
            <a:chExt cx="2083500" cy="2361695"/>
          </a:xfrm>
        </p:grpSpPr>
        <p:grpSp>
          <p:nvGrpSpPr>
            <p:cNvPr id="223" name="Google Shape;223;p29"/>
            <p:cNvGrpSpPr/>
            <p:nvPr/>
          </p:nvGrpSpPr>
          <p:grpSpPr>
            <a:xfrm>
              <a:off x="75599" y="-130721"/>
              <a:ext cx="1932614" cy="2361695"/>
              <a:chOff x="0" y="-47625"/>
              <a:chExt cx="704100" cy="860425"/>
            </a:xfrm>
          </p:grpSpPr>
          <p:sp>
            <p:nvSpPr>
              <p:cNvPr id="224" name="Google Shape;224;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5" name="Google Shape;225;p2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6" name="Google Shape;226;p2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227" name="Google Shape;227;p2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28" name="Google Shape;228;p29"/>
          <p:cNvPicPr preferRelativeResize="0"/>
          <p:nvPr/>
        </p:nvPicPr>
        <p:blipFill>
          <a:blip r:embed="rId4">
            <a:alphaModFix/>
          </a:blip>
          <a:stretch>
            <a:fillRect/>
          </a:stretch>
        </p:blipFill>
        <p:spPr>
          <a:xfrm>
            <a:off x="4706575" y="1145148"/>
            <a:ext cx="4243550" cy="2580075"/>
          </a:xfrm>
          <a:prstGeom prst="rect">
            <a:avLst/>
          </a:prstGeom>
          <a:noFill/>
          <a:ln>
            <a:noFill/>
          </a:ln>
        </p:spPr>
      </p:pic>
      <p:sp>
        <p:nvSpPr>
          <p:cNvPr id="229" name="Google Shape;229;p29"/>
          <p:cNvSpPr txBox="1"/>
          <p:nvPr/>
        </p:nvSpPr>
        <p:spPr>
          <a:xfrm>
            <a:off x="4706650" y="3762375"/>
            <a:ext cx="4243500" cy="7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00000"/>
                </a:solidFill>
                <a:latin typeface="Inter"/>
                <a:ea typeface="Inter"/>
                <a:cs typeface="Inter"/>
                <a:sym typeface="Inter"/>
              </a:rPr>
              <a:t>Source: </a:t>
            </a:r>
            <a:r>
              <a:rPr lang="en" sz="1200">
                <a:solidFill>
                  <a:srgbClr val="202122"/>
                </a:solidFill>
                <a:latin typeface="Inter"/>
                <a:ea typeface="Inter"/>
                <a:cs typeface="Inter"/>
                <a:sym typeface="Inter"/>
              </a:rPr>
              <a:t>Claus Ableiter nur hochgeladen aus enWiki</a:t>
            </a:r>
            <a:r>
              <a:rPr lang="en" sz="1200">
                <a:solidFill>
                  <a:srgbClr val="000000"/>
                </a:solidFill>
                <a:latin typeface="Inter"/>
                <a:ea typeface="Inter"/>
                <a:cs typeface="Inter"/>
                <a:sym typeface="Inter"/>
              </a:rPr>
              <a:t>, </a:t>
            </a:r>
            <a:r>
              <a:rPr lang="en" sz="1200">
                <a:solidFill>
                  <a:srgbClr val="202122"/>
                </a:solidFill>
                <a:latin typeface="Inter"/>
                <a:ea typeface="Inter"/>
                <a:cs typeface="Inter"/>
                <a:sym typeface="Inter"/>
              </a:rPr>
              <a:t>An Inca quipu, from the Larco Museum in Lima</a:t>
            </a:r>
            <a:r>
              <a:rPr lang="en" sz="1200">
                <a:solidFill>
                  <a:srgbClr val="000000"/>
                </a:solidFill>
                <a:latin typeface="Inter"/>
                <a:ea typeface="Inter"/>
                <a:cs typeface="Inter"/>
                <a:sym typeface="Inter"/>
              </a:rPr>
              <a:t>, </a:t>
            </a:r>
            <a:r>
              <a:rPr lang="en" sz="1200">
                <a:solidFill>
                  <a:srgbClr val="202122"/>
                </a:solidFill>
                <a:latin typeface="Inter"/>
                <a:ea typeface="Inter"/>
                <a:cs typeface="Inter"/>
                <a:sym typeface="Inter"/>
              </a:rPr>
              <a:t> </a:t>
            </a:r>
            <a:r>
              <a:rPr b="1" lang="en" sz="1200" u="sng">
                <a:solidFill>
                  <a:srgbClr val="3366BB"/>
                </a:solidFill>
                <a:latin typeface="Inter"/>
                <a:ea typeface="Inter"/>
                <a:cs typeface="Inter"/>
                <a:sym typeface="Inter"/>
                <a:hlinkClick r:id="rId5">
                  <a:extLst>
                    <a:ext uri="{A12FA001-AC4F-418D-AE19-62706E023703}">
                      <ahyp:hlinkClr val="tx"/>
                    </a:ext>
                  </a:extLst>
                </a:hlinkClick>
              </a:rPr>
              <a:t>GNU Free Documentation License</a:t>
            </a:r>
            <a:endParaRPr sz="1200">
              <a:solidFill>
                <a:srgbClr val="000000"/>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0"/>
          <p:cNvSpPr txBox="1"/>
          <p:nvPr/>
        </p:nvSpPr>
        <p:spPr>
          <a:xfrm>
            <a:off x="3019100" y="1094100"/>
            <a:ext cx="5901900" cy="2462700"/>
          </a:xfrm>
          <a:prstGeom prst="rect">
            <a:avLst/>
          </a:prstGeom>
          <a:noFill/>
          <a:ln>
            <a:noFill/>
          </a:ln>
        </p:spPr>
        <p:txBody>
          <a:bodyPr anchorCtr="0" anchor="t" bIns="0" lIns="0" spcFirstLastPara="1" rIns="0" wrap="square" tIns="0">
            <a:spAutoFit/>
          </a:bodyPr>
          <a:lstStyle/>
          <a:p>
            <a:pPr indent="-330200" lvl="0" marL="4572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Everyone had to work for the state- similar to a tax</a:t>
            </a:r>
            <a:endParaRPr sz="16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1600">
              <a:solidFill>
                <a:srgbClr val="231F20"/>
              </a:solidFill>
              <a:latin typeface="Inter"/>
              <a:ea typeface="Inter"/>
              <a:cs typeface="Inter"/>
              <a:sym typeface="Inter"/>
            </a:endParaRPr>
          </a:p>
          <a:p>
            <a:pPr indent="-330200" lvl="0" marL="4572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Work included​</a:t>
            </a:r>
            <a:endParaRPr sz="1600">
              <a:solidFill>
                <a:srgbClr val="231F20"/>
              </a:solidFill>
              <a:latin typeface="Inter"/>
              <a:ea typeface="Inter"/>
              <a:cs typeface="Inter"/>
              <a:sym typeface="Inter"/>
            </a:endParaRPr>
          </a:p>
          <a:p>
            <a:pPr indent="-330200" lvl="1" marL="9144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Agriculture ​</a:t>
            </a:r>
            <a:endParaRPr sz="1600">
              <a:solidFill>
                <a:srgbClr val="231F20"/>
              </a:solidFill>
              <a:latin typeface="Inter"/>
              <a:ea typeface="Inter"/>
              <a:cs typeface="Inter"/>
              <a:sym typeface="Inter"/>
            </a:endParaRPr>
          </a:p>
          <a:p>
            <a:pPr indent="-330200" lvl="1" marL="9144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Herding llamas and alpacas​</a:t>
            </a:r>
            <a:endParaRPr sz="1600">
              <a:solidFill>
                <a:srgbClr val="231F20"/>
              </a:solidFill>
              <a:latin typeface="Inter"/>
              <a:ea typeface="Inter"/>
              <a:cs typeface="Inter"/>
              <a:sym typeface="Inter"/>
            </a:endParaRPr>
          </a:p>
          <a:p>
            <a:pPr indent="-330200" lvl="1" marL="9144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Mining​</a:t>
            </a:r>
            <a:endParaRPr sz="1600">
              <a:solidFill>
                <a:srgbClr val="231F20"/>
              </a:solidFill>
              <a:latin typeface="Inter"/>
              <a:ea typeface="Inter"/>
              <a:cs typeface="Inter"/>
              <a:sym typeface="Inter"/>
            </a:endParaRPr>
          </a:p>
          <a:p>
            <a:pPr indent="-330200" lvl="1" marL="9144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Military​</a:t>
            </a:r>
            <a:endParaRPr sz="1600">
              <a:solidFill>
                <a:srgbClr val="231F20"/>
              </a:solidFill>
              <a:latin typeface="Inter"/>
              <a:ea typeface="Inter"/>
              <a:cs typeface="Inter"/>
              <a:sym typeface="Inter"/>
            </a:endParaRPr>
          </a:p>
          <a:p>
            <a:pPr indent="-330200" lvl="1" marL="9144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Building roads &amp; temples​</a:t>
            </a:r>
            <a:endParaRPr sz="1600">
              <a:solidFill>
                <a:srgbClr val="231F20"/>
              </a:solidFill>
              <a:latin typeface="Inter"/>
              <a:ea typeface="Inter"/>
              <a:cs typeface="Inter"/>
              <a:sym typeface="Inter"/>
            </a:endParaRPr>
          </a:p>
          <a:p>
            <a:pPr indent="-330200" lvl="1" marL="9144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Those who were skilled helped with textiles, manufactured goods, stonework, etc.​</a:t>
            </a:r>
            <a:endParaRPr sz="1600">
              <a:solidFill>
                <a:srgbClr val="231F20"/>
              </a:solidFill>
              <a:latin typeface="Inter"/>
              <a:ea typeface="Inter"/>
              <a:cs typeface="Inter"/>
              <a:sym typeface="Inter"/>
            </a:endParaRPr>
          </a:p>
        </p:txBody>
      </p:sp>
      <p:sp>
        <p:nvSpPr>
          <p:cNvPr id="235" name="Google Shape;235;p3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6" name="Google Shape;236;p30"/>
          <p:cNvGrpSpPr/>
          <p:nvPr/>
        </p:nvGrpSpPr>
        <p:grpSpPr>
          <a:xfrm>
            <a:off x="-127008" y="4615004"/>
            <a:ext cx="9398022" cy="468724"/>
            <a:chOff x="204" y="0"/>
            <a:chExt cx="25061391" cy="1249931"/>
          </a:xfrm>
        </p:grpSpPr>
        <p:grpSp>
          <p:nvGrpSpPr>
            <p:cNvPr id="237" name="Google Shape;237;p30"/>
            <p:cNvGrpSpPr/>
            <p:nvPr/>
          </p:nvGrpSpPr>
          <p:grpSpPr>
            <a:xfrm rot="5400000">
              <a:off x="12002369" y="-11663474"/>
              <a:ext cx="1249931" cy="24576878"/>
              <a:chOff x="0" y="-38100"/>
              <a:chExt cx="246900" cy="4854692"/>
            </a:xfrm>
          </p:grpSpPr>
          <p:sp>
            <p:nvSpPr>
              <p:cNvPr id="238" name="Google Shape;238;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9" name="Google Shape;239;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0" name="Google Shape;240;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41" name="Google Shape;241;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42" name="Google Shape;242;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43" name="Google Shape;243;p3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MIT’A SYSTEM</a:t>
            </a:r>
            <a:endParaRPr sz="700"/>
          </a:p>
        </p:txBody>
      </p:sp>
      <p:grpSp>
        <p:nvGrpSpPr>
          <p:cNvPr id="244" name="Google Shape;244;p30"/>
          <p:cNvGrpSpPr/>
          <p:nvPr/>
        </p:nvGrpSpPr>
        <p:grpSpPr>
          <a:xfrm>
            <a:off x="7929578" y="-49020"/>
            <a:ext cx="781313" cy="885635"/>
            <a:chOff x="0" y="-130721"/>
            <a:chExt cx="2083500" cy="2361695"/>
          </a:xfrm>
        </p:grpSpPr>
        <p:grpSp>
          <p:nvGrpSpPr>
            <p:cNvPr id="245" name="Google Shape;245;p30"/>
            <p:cNvGrpSpPr/>
            <p:nvPr/>
          </p:nvGrpSpPr>
          <p:grpSpPr>
            <a:xfrm>
              <a:off x="75599" y="-130721"/>
              <a:ext cx="1932614" cy="2361695"/>
              <a:chOff x="0" y="-47625"/>
              <a:chExt cx="704100" cy="860425"/>
            </a:xfrm>
          </p:grpSpPr>
          <p:sp>
            <p:nvSpPr>
              <p:cNvPr id="246" name="Google Shape;246;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7" name="Google Shape;247;p3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8" name="Google Shape;248;p3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249" name="Google Shape;249;p3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50" name="Google Shape;250;p30"/>
          <p:cNvPicPr preferRelativeResize="0"/>
          <p:nvPr/>
        </p:nvPicPr>
        <p:blipFill>
          <a:blip r:embed="rId4">
            <a:alphaModFix/>
          </a:blip>
          <a:stretch>
            <a:fillRect/>
          </a:stretch>
        </p:blipFill>
        <p:spPr>
          <a:xfrm>
            <a:off x="230826" y="411000"/>
            <a:ext cx="2418350" cy="4250999"/>
          </a:xfrm>
          <a:prstGeom prst="rect">
            <a:avLst/>
          </a:prstGeom>
          <a:noFill/>
          <a:ln>
            <a:noFill/>
          </a:ln>
        </p:spPr>
      </p:pic>
      <p:sp>
        <p:nvSpPr>
          <p:cNvPr id="251" name="Google Shape;251;p30"/>
          <p:cNvSpPr txBox="1"/>
          <p:nvPr/>
        </p:nvSpPr>
        <p:spPr>
          <a:xfrm>
            <a:off x="2649175" y="3793100"/>
            <a:ext cx="4944300" cy="7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00000"/>
                </a:solidFill>
                <a:latin typeface="Inter"/>
                <a:ea typeface="Inter"/>
                <a:cs typeface="Inter"/>
                <a:sym typeface="Inter"/>
              </a:rPr>
              <a:t>Source: </a:t>
            </a:r>
            <a:r>
              <a:rPr lang="en" sz="1200">
                <a:latin typeface="Inter"/>
                <a:ea typeface="Inter"/>
                <a:cs typeface="Inter"/>
                <a:sym typeface="Inter"/>
              </a:rPr>
              <a:t>Manco Capac</a:t>
            </a:r>
            <a:r>
              <a:rPr lang="en" sz="1200">
                <a:solidFill>
                  <a:srgbClr val="000000"/>
                </a:solidFill>
                <a:latin typeface="Inter"/>
                <a:ea typeface="Inter"/>
                <a:cs typeface="Inter"/>
                <a:sym typeface="Inter"/>
              </a:rPr>
              <a:t>, </a:t>
            </a:r>
            <a:r>
              <a:rPr lang="en" sz="1200">
                <a:solidFill>
                  <a:srgbClr val="202122"/>
                </a:solidFill>
                <a:latin typeface="Inter"/>
                <a:ea typeface="Inter"/>
                <a:cs typeface="Inter"/>
                <a:sym typeface="Inter"/>
              </a:rPr>
              <a:t>Inca Road System</a:t>
            </a:r>
            <a:r>
              <a:rPr lang="en" sz="1200">
                <a:solidFill>
                  <a:srgbClr val="000000"/>
                </a:solidFill>
                <a:latin typeface="Inter"/>
                <a:ea typeface="Inter"/>
                <a:cs typeface="Inter"/>
                <a:sym typeface="Inter"/>
              </a:rPr>
              <a:t>, </a:t>
            </a:r>
            <a:r>
              <a:rPr lang="en" sz="1200">
                <a:solidFill>
                  <a:srgbClr val="3366BB"/>
                </a:solidFill>
                <a:uFill>
                  <a:noFill/>
                </a:uFill>
                <a:latin typeface="Inter"/>
                <a:ea typeface="Inter"/>
                <a:cs typeface="Inter"/>
                <a:sym typeface="Inter"/>
                <a:hlinkClick r:id="rId5">
                  <a:extLst>
                    <a:ext uri="{A12FA001-AC4F-418D-AE19-62706E023703}">
                      <ahyp:hlinkClr val="tx"/>
                    </a:ext>
                  </a:extLst>
                </a:hlinkClick>
              </a:rPr>
              <a:t>Creative Commons</a:t>
            </a:r>
            <a:r>
              <a:rPr lang="en" sz="1200">
                <a:solidFill>
                  <a:srgbClr val="202122"/>
                </a:solidFill>
                <a:latin typeface="Inter"/>
                <a:ea typeface="Inter"/>
                <a:cs typeface="Inter"/>
                <a:sym typeface="Inter"/>
              </a:rPr>
              <a:t> </a:t>
            </a:r>
            <a:r>
              <a:rPr lang="en" sz="1200">
                <a:solidFill>
                  <a:srgbClr val="3366BB"/>
                </a:solidFill>
                <a:uFill>
                  <a:noFill/>
                </a:uFill>
                <a:latin typeface="Inter"/>
                <a:ea typeface="Inter"/>
                <a:cs typeface="Inter"/>
                <a:sym typeface="Inter"/>
                <a:hlinkClick r:id="rId6">
                  <a:extLst>
                    <a:ext uri="{A12FA001-AC4F-418D-AE19-62706E023703}">
                      <ahyp:hlinkClr val="tx"/>
                    </a:ext>
                  </a:extLst>
                </a:hlinkClick>
              </a:rPr>
              <a:t>Attribution-Share Alike 3.0 Unported</a:t>
            </a:r>
            <a:r>
              <a:rPr lang="en" sz="1200">
                <a:solidFill>
                  <a:srgbClr val="202122"/>
                </a:solidFill>
                <a:latin typeface="Inter"/>
                <a:ea typeface="Inter"/>
                <a:cs typeface="Inter"/>
                <a:sym typeface="Inter"/>
              </a:rPr>
              <a:t> license</a:t>
            </a:r>
            <a:endParaRPr sz="1200">
              <a:solidFill>
                <a:srgbClr val="000000"/>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1"/>
          <p:cNvSpPr txBox="1"/>
          <p:nvPr/>
        </p:nvSpPr>
        <p:spPr>
          <a:xfrm>
            <a:off x="362273" y="1448000"/>
            <a:ext cx="3676200" cy="3201600"/>
          </a:xfrm>
          <a:prstGeom prst="rect">
            <a:avLst/>
          </a:prstGeom>
          <a:noFill/>
          <a:ln>
            <a:noFill/>
          </a:ln>
        </p:spPr>
        <p:txBody>
          <a:bodyPr anchorCtr="0" anchor="t" bIns="0" lIns="0" spcFirstLastPara="1" rIns="0" wrap="square" tIns="0">
            <a:spAutoFit/>
          </a:bodyPr>
          <a:lstStyle/>
          <a:p>
            <a:pPr indent="-330200" lvl="0" marL="4572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Adapted to the three radically different types of geography and environment in Peru</a:t>
            </a:r>
            <a:endParaRPr sz="16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1600">
              <a:solidFill>
                <a:srgbClr val="231F20"/>
              </a:solidFill>
              <a:latin typeface="Inter"/>
              <a:ea typeface="Inter"/>
              <a:cs typeface="Inter"/>
              <a:sym typeface="Inter"/>
            </a:endParaRPr>
          </a:p>
          <a:p>
            <a:pPr indent="-330200" lvl="0" marL="4572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Practiced terraced farming to create arable landscapes on mountainsides to avoid erosion</a:t>
            </a:r>
            <a:endParaRPr sz="16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1600">
              <a:solidFill>
                <a:srgbClr val="231F20"/>
              </a:solidFill>
              <a:latin typeface="Inter"/>
              <a:ea typeface="Inter"/>
              <a:cs typeface="Inter"/>
              <a:sym typeface="Inter"/>
            </a:endParaRPr>
          </a:p>
          <a:p>
            <a:pPr indent="-330200" lvl="0" marL="4572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Used irrigation to bring water from melted glaciers to terraces</a:t>
            </a:r>
            <a:endParaRPr sz="16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1600">
              <a:solidFill>
                <a:srgbClr val="231F20"/>
              </a:solidFill>
              <a:latin typeface="Inter"/>
              <a:ea typeface="Inter"/>
              <a:cs typeface="Inter"/>
              <a:sym typeface="Inter"/>
            </a:endParaRPr>
          </a:p>
          <a:p>
            <a:pPr indent="-330200" lvl="0" marL="457200" marR="0" rtl="0" algn="l">
              <a:lnSpc>
                <a:spcPct val="100000"/>
              </a:lnSpc>
              <a:spcBef>
                <a:spcPts val="0"/>
              </a:spcBef>
              <a:spcAft>
                <a:spcPts val="0"/>
              </a:spcAft>
              <a:buClr>
                <a:srgbClr val="231F20"/>
              </a:buClr>
              <a:buSzPts val="1600"/>
              <a:buFont typeface="Inter"/>
              <a:buChar char="●"/>
            </a:pPr>
            <a:r>
              <a:rPr lang="en" sz="1600">
                <a:solidFill>
                  <a:srgbClr val="231F20"/>
                </a:solidFill>
                <a:latin typeface="Inter"/>
                <a:ea typeface="Inter"/>
                <a:cs typeface="Inter"/>
                <a:sym typeface="Inter"/>
              </a:rPr>
              <a:t>Common crops were potatoes and quinoa</a:t>
            </a:r>
            <a:endParaRPr sz="1600">
              <a:solidFill>
                <a:srgbClr val="231F20"/>
              </a:solidFill>
              <a:latin typeface="Inter"/>
              <a:ea typeface="Inter"/>
              <a:cs typeface="Inter"/>
              <a:sym typeface="Inter"/>
            </a:endParaRPr>
          </a:p>
        </p:txBody>
      </p:sp>
      <p:sp>
        <p:nvSpPr>
          <p:cNvPr id="257" name="Google Shape;257;p31"/>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58" name="Google Shape;258;p31"/>
          <p:cNvGrpSpPr/>
          <p:nvPr/>
        </p:nvGrpSpPr>
        <p:grpSpPr>
          <a:xfrm>
            <a:off x="-127008" y="4615004"/>
            <a:ext cx="9398022" cy="468724"/>
            <a:chOff x="204" y="0"/>
            <a:chExt cx="25061391" cy="1249931"/>
          </a:xfrm>
        </p:grpSpPr>
        <p:grpSp>
          <p:nvGrpSpPr>
            <p:cNvPr id="259" name="Google Shape;259;p31"/>
            <p:cNvGrpSpPr/>
            <p:nvPr/>
          </p:nvGrpSpPr>
          <p:grpSpPr>
            <a:xfrm rot="5400000">
              <a:off x="12002369" y="-11663474"/>
              <a:ext cx="1249931" cy="24576878"/>
              <a:chOff x="0" y="-38100"/>
              <a:chExt cx="246900" cy="4854692"/>
            </a:xfrm>
          </p:grpSpPr>
          <p:sp>
            <p:nvSpPr>
              <p:cNvPr id="260" name="Google Shape;260;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1" name="Google Shape;261;p3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2" name="Google Shape;262;p3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63" name="Google Shape;263;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4" name="Google Shape;264;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5" name="Google Shape;265;p31"/>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INKAN AGRICULTURE</a:t>
            </a:r>
            <a:endParaRPr sz="700"/>
          </a:p>
        </p:txBody>
      </p:sp>
      <p:grpSp>
        <p:nvGrpSpPr>
          <p:cNvPr id="266" name="Google Shape;266;p31"/>
          <p:cNvGrpSpPr/>
          <p:nvPr/>
        </p:nvGrpSpPr>
        <p:grpSpPr>
          <a:xfrm>
            <a:off x="7929578" y="-49020"/>
            <a:ext cx="781313" cy="885635"/>
            <a:chOff x="0" y="-130721"/>
            <a:chExt cx="2083500" cy="2361695"/>
          </a:xfrm>
        </p:grpSpPr>
        <p:grpSp>
          <p:nvGrpSpPr>
            <p:cNvPr id="267" name="Google Shape;267;p31"/>
            <p:cNvGrpSpPr/>
            <p:nvPr/>
          </p:nvGrpSpPr>
          <p:grpSpPr>
            <a:xfrm>
              <a:off x="75599" y="-130721"/>
              <a:ext cx="1932614" cy="2361695"/>
              <a:chOff x="0" y="-47625"/>
              <a:chExt cx="704100" cy="860425"/>
            </a:xfrm>
          </p:grpSpPr>
          <p:sp>
            <p:nvSpPr>
              <p:cNvPr id="268" name="Google Shape;268;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9" name="Google Shape;269;p3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0" name="Google Shape;270;p3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271" name="Google Shape;271;p31"/>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72" name="Google Shape;272;p31"/>
          <p:cNvPicPr preferRelativeResize="0"/>
          <p:nvPr/>
        </p:nvPicPr>
        <p:blipFill>
          <a:blip r:embed="rId4">
            <a:alphaModFix/>
          </a:blip>
          <a:stretch>
            <a:fillRect/>
          </a:stretch>
        </p:blipFill>
        <p:spPr>
          <a:xfrm>
            <a:off x="4571996" y="1136848"/>
            <a:ext cx="4138899" cy="2778187"/>
          </a:xfrm>
          <a:prstGeom prst="rect">
            <a:avLst/>
          </a:prstGeom>
          <a:noFill/>
          <a:ln>
            <a:noFill/>
          </a:ln>
        </p:spPr>
      </p:pic>
      <p:sp>
        <p:nvSpPr>
          <p:cNvPr id="273" name="Google Shape;273;p31"/>
          <p:cNvSpPr txBox="1"/>
          <p:nvPr/>
        </p:nvSpPr>
        <p:spPr>
          <a:xfrm>
            <a:off x="4597575" y="3945500"/>
            <a:ext cx="4138800" cy="7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00000"/>
                </a:solidFill>
                <a:latin typeface="Inter"/>
                <a:ea typeface="Inter"/>
                <a:cs typeface="Inter"/>
                <a:sym typeface="Inter"/>
              </a:rPr>
              <a:t>Source: </a:t>
            </a:r>
            <a:r>
              <a:rPr lang="en" sz="1200">
                <a:highlight>
                  <a:srgbClr val="F8F9FA"/>
                </a:highlight>
                <a:latin typeface="Inter"/>
                <a:ea typeface="Inter"/>
                <a:cs typeface="Inter"/>
                <a:sym typeface="Inter"/>
              </a:rPr>
              <a:t>de:Benutzer:Torox</a:t>
            </a:r>
            <a:r>
              <a:rPr lang="en" sz="1200">
                <a:solidFill>
                  <a:srgbClr val="000000"/>
                </a:solidFill>
                <a:latin typeface="Inter"/>
                <a:ea typeface="Inter"/>
                <a:cs typeface="Inter"/>
                <a:sym typeface="Inter"/>
              </a:rPr>
              <a:t>, </a:t>
            </a:r>
            <a:r>
              <a:rPr lang="en" sz="1200">
                <a:solidFill>
                  <a:srgbClr val="202122"/>
                </a:solidFill>
                <a:highlight>
                  <a:srgbClr val="FFFFFF"/>
                </a:highlight>
                <a:latin typeface="Inter"/>
                <a:ea typeface="Inter"/>
                <a:cs typeface="Inter"/>
                <a:sym typeface="Inter"/>
              </a:rPr>
              <a:t>Agricultural Andenes or terraces in the Sacred Valley of the Incas, close to Pisac, Peru</a:t>
            </a:r>
            <a:r>
              <a:rPr lang="en" sz="1200">
                <a:solidFill>
                  <a:srgbClr val="000000"/>
                </a:solidFill>
                <a:latin typeface="Inter"/>
                <a:ea typeface="Inter"/>
                <a:cs typeface="Inter"/>
                <a:sym typeface="Inter"/>
              </a:rPr>
              <a:t>, </a:t>
            </a:r>
            <a:r>
              <a:rPr lang="en" sz="1200">
                <a:solidFill>
                  <a:schemeClr val="hlink"/>
                </a:solidFill>
                <a:highlight>
                  <a:srgbClr val="F8F9FA"/>
                </a:highlight>
                <a:uFill>
                  <a:noFill/>
                </a:uFill>
                <a:latin typeface="Inter"/>
                <a:ea typeface="Inter"/>
                <a:cs typeface="Inter"/>
                <a:sym typeface="Inter"/>
                <a:hlinkClick r:id="rId5"/>
              </a:rPr>
              <a:t>GNU Free Documentation License</a:t>
            </a:r>
            <a:endParaRPr sz="1200">
              <a:solidFill>
                <a:srgbClr val="000000"/>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79" name="Google Shape;279;p32"/>
          <p:cNvGrpSpPr/>
          <p:nvPr/>
        </p:nvGrpSpPr>
        <p:grpSpPr>
          <a:xfrm>
            <a:off x="-127008" y="4615004"/>
            <a:ext cx="9398022" cy="468724"/>
            <a:chOff x="204" y="0"/>
            <a:chExt cx="25061391" cy="1249931"/>
          </a:xfrm>
        </p:grpSpPr>
        <p:grpSp>
          <p:nvGrpSpPr>
            <p:cNvPr id="280" name="Google Shape;280;p32"/>
            <p:cNvGrpSpPr/>
            <p:nvPr/>
          </p:nvGrpSpPr>
          <p:grpSpPr>
            <a:xfrm rot="5400000">
              <a:off x="12002369" y="-11663474"/>
              <a:ext cx="1249931" cy="24576878"/>
              <a:chOff x="0" y="-38100"/>
              <a:chExt cx="246900" cy="4854692"/>
            </a:xfrm>
          </p:grpSpPr>
          <p:sp>
            <p:nvSpPr>
              <p:cNvPr id="281" name="Google Shape;281;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2" name="Google Shape;282;p3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83" name="Google Shape;283;p3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84" name="Google Shape;284;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5" name="Google Shape;285;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86" name="Google Shape;286;p32"/>
          <p:cNvSpPr txBox="1"/>
          <p:nvPr/>
        </p:nvSpPr>
        <p:spPr>
          <a:xfrm>
            <a:off x="425850" y="983250"/>
            <a:ext cx="8395500" cy="34017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1200"/>
              </a:spcBef>
              <a:spcAft>
                <a:spcPts val="0"/>
              </a:spcAft>
              <a:buClr>
                <a:schemeClr val="dk1"/>
              </a:buClr>
              <a:buSzPts val="1100"/>
              <a:buFont typeface="Arial"/>
              <a:buNone/>
            </a:pPr>
            <a:r>
              <a:rPr b="1" lang="en" sz="1700">
                <a:solidFill>
                  <a:schemeClr val="dk1"/>
                </a:solidFill>
                <a:latin typeface="Halant"/>
                <a:ea typeface="Halant"/>
                <a:cs typeface="Halant"/>
                <a:sym typeface="Halant"/>
              </a:rPr>
              <a:t>“Bigger than Ming Dynasty China, bigger than Ivan the Great’s expanding Russia, bigger than Songhay in the Sahel or powerful Great Zimbabwe in the West Africa tablelands, bigger than the cresting Ottoman Empire, bigger than the Triple Alliance (as the Aztec empire is more precisely known), bigger by far than any European state, the Inka dominion extended over a staggering thirty-two degrees of latitude—as if a single power held sway from St. Petersburg to Cairo. The empire encompassed every imaginable type of terrain, from the rainforest of upper Amazonia to the deserts of the Peruvian coast and the twenty-thousand-foot peaks of the Andes between. “If imperial potential is judged in terms of environmental adaptability,” wrote the Oxford historian Felipe Fernández-Armesto, “the Inka were the most impressive empire builders of their day.”</a:t>
            </a:r>
            <a:endParaRPr b="1" sz="1700">
              <a:solidFill>
                <a:schemeClr val="dk1"/>
              </a:solidFill>
              <a:latin typeface="Halant"/>
              <a:ea typeface="Halant"/>
              <a:cs typeface="Halant"/>
              <a:sym typeface="Halant"/>
            </a:endParaRPr>
          </a:p>
          <a:p>
            <a:pPr indent="0" lvl="0" marL="0" marR="0" rtl="0" algn="ctr">
              <a:lnSpc>
                <a:spcPct val="100000"/>
              </a:lnSpc>
              <a:spcBef>
                <a:spcPts val="1200"/>
              </a:spcBef>
              <a:spcAft>
                <a:spcPts val="0"/>
              </a:spcAft>
              <a:buNone/>
            </a:pPr>
            <a:r>
              <a:t/>
            </a:r>
            <a:endParaRPr b="1" sz="1200">
              <a:solidFill>
                <a:srgbClr val="231F20"/>
              </a:solidFill>
              <a:latin typeface="Halant"/>
              <a:ea typeface="Halant"/>
              <a:cs typeface="Halant"/>
              <a:sym typeface="Halant"/>
            </a:endParaRPr>
          </a:p>
          <a:p>
            <a:pPr indent="0" lvl="0" marL="0" marR="0" rtl="0" algn="l">
              <a:lnSpc>
                <a:spcPct val="100000"/>
              </a:lnSpc>
              <a:spcBef>
                <a:spcPts val="0"/>
              </a:spcBef>
              <a:spcAft>
                <a:spcPts val="0"/>
              </a:spcAft>
              <a:buNone/>
            </a:pPr>
            <a:r>
              <a:rPr b="1" lang="en" sz="1200">
                <a:solidFill>
                  <a:srgbClr val="231F20"/>
                </a:solidFill>
                <a:latin typeface="Halant"/>
                <a:ea typeface="Halant"/>
                <a:cs typeface="Halant"/>
                <a:sym typeface="Halant"/>
              </a:rPr>
              <a:t>Source: </a:t>
            </a:r>
            <a:r>
              <a:rPr lang="en" sz="1200">
                <a:solidFill>
                  <a:schemeClr val="dk1"/>
                </a:solidFill>
                <a:latin typeface="Halant"/>
                <a:ea typeface="Halant"/>
                <a:cs typeface="Halant"/>
                <a:sym typeface="Halant"/>
              </a:rPr>
              <a:t>Charles C. Mann,</a:t>
            </a:r>
            <a:r>
              <a:rPr lang="en" sz="1200">
                <a:solidFill>
                  <a:schemeClr val="dk1"/>
                </a:solidFill>
                <a:latin typeface="Halant"/>
                <a:ea typeface="Halant"/>
                <a:cs typeface="Halant"/>
                <a:sym typeface="Halant"/>
              </a:rPr>
              <a:t> </a:t>
            </a:r>
            <a:r>
              <a:rPr i="1" lang="en" sz="1200">
                <a:solidFill>
                  <a:schemeClr val="dk1"/>
                </a:solidFill>
                <a:latin typeface="Halant"/>
                <a:ea typeface="Halant"/>
                <a:cs typeface="Halant"/>
                <a:sym typeface="Halant"/>
              </a:rPr>
              <a:t>1491: New Revelations of the Americas Before Columbus</a:t>
            </a:r>
            <a:r>
              <a:rPr lang="en" sz="1200">
                <a:solidFill>
                  <a:schemeClr val="dk1"/>
                </a:solidFill>
                <a:latin typeface="Halant"/>
                <a:ea typeface="Halant"/>
                <a:cs typeface="Halant"/>
                <a:sym typeface="Halant"/>
              </a:rPr>
              <a:t>, 2005</a:t>
            </a:r>
            <a:endParaRPr sz="1200">
              <a:solidFill>
                <a:srgbClr val="231F20"/>
              </a:solidFill>
              <a:latin typeface="Halant"/>
              <a:ea typeface="Halant"/>
              <a:cs typeface="Halant"/>
              <a:sym typeface="Halant"/>
            </a:endParaRPr>
          </a:p>
        </p:txBody>
      </p:sp>
      <p:grpSp>
        <p:nvGrpSpPr>
          <p:cNvPr id="287" name="Google Shape;287;p32"/>
          <p:cNvGrpSpPr/>
          <p:nvPr/>
        </p:nvGrpSpPr>
        <p:grpSpPr>
          <a:xfrm>
            <a:off x="7929578" y="-49020"/>
            <a:ext cx="781313" cy="885635"/>
            <a:chOff x="0" y="-130721"/>
            <a:chExt cx="2083500" cy="2361695"/>
          </a:xfrm>
        </p:grpSpPr>
        <p:grpSp>
          <p:nvGrpSpPr>
            <p:cNvPr id="288" name="Google Shape;288;p32"/>
            <p:cNvGrpSpPr/>
            <p:nvPr/>
          </p:nvGrpSpPr>
          <p:grpSpPr>
            <a:xfrm>
              <a:off x="75599" y="-130721"/>
              <a:ext cx="1932614" cy="2361695"/>
              <a:chOff x="0" y="-47625"/>
              <a:chExt cx="704100" cy="860425"/>
            </a:xfrm>
          </p:grpSpPr>
          <p:sp>
            <p:nvSpPr>
              <p:cNvPr id="289" name="Google Shape;289;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0" name="Google Shape;290;p3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1" name="Google Shape;291;p3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292" name="Google Shape;292;p3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3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8" name="Google Shape;298;p33"/>
          <p:cNvGrpSpPr/>
          <p:nvPr/>
        </p:nvGrpSpPr>
        <p:grpSpPr>
          <a:xfrm>
            <a:off x="-127008" y="4615004"/>
            <a:ext cx="9398022" cy="468724"/>
            <a:chOff x="204" y="0"/>
            <a:chExt cx="25061391" cy="1249931"/>
          </a:xfrm>
        </p:grpSpPr>
        <p:grpSp>
          <p:nvGrpSpPr>
            <p:cNvPr id="299" name="Google Shape;299;p33"/>
            <p:cNvGrpSpPr/>
            <p:nvPr/>
          </p:nvGrpSpPr>
          <p:grpSpPr>
            <a:xfrm rot="5400000">
              <a:off x="12002369" y="-11663474"/>
              <a:ext cx="1249931" cy="24576878"/>
              <a:chOff x="0" y="-38100"/>
              <a:chExt cx="246900" cy="4854692"/>
            </a:xfrm>
          </p:grpSpPr>
          <p:sp>
            <p:nvSpPr>
              <p:cNvPr id="300" name="Google Shape;300;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1" name="Google Shape;301;p3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2" name="Google Shape;302;p3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03" name="Google Shape;303;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4" name="Google Shape;304;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05" name="Google Shape;305;p33"/>
          <p:cNvGrpSpPr/>
          <p:nvPr/>
        </p:nvGrpSpPr>
        <p:grpSpPr>
          <a:xfrm>
            <a:off x="7929578" y="-49020"/>
            <a:ext cx="781313" cy="885635"/>
            <a:chOff x="0" y="-130721"/>
            <a:chExt cx="2083500" cy="2361695"/>
          </a:xfrm>
        </p:grpSpPr>
        <p:grpSp>
          <p:nvGrpSpPr>
            <p:cNvPr id="306" name="Google Shape;306;p33"/>
            <p:cNvGrpSpPr/>
            <p:nvPr/>
          </p:nvGrpSpPr>
          <p:grpSpPr>
            <a:xfrm>
              <a:off x="75599" y="-130721"/>
              <a:ext cx="1932614" cy="2361695"/>
              <a:chOff x="0" y="-47625"/>
              <a:chExt cx="704100" cy="860425"/>
            </a:xfrm>
          </p:grpSpPr>
          <p:sp>
            <p:nvSpPr>
              <p:cNvPr id="307" name="Google Shape;307;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08" name="Google Shape;308;p3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9" name="Google Shape;309;p3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310" name="Google Shape;310;p3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1" name="Google Shape;311;p33"/>
          <p:cNvSpPr txBox="1"/>
          <p:nvPr/>
        </p:nvSpPr>
        <p:spPr>
          <a:xfrm>
            <a:off x="520538" y="1489838"/>
            <a:ext cx="4086600" cy="2425200"/>
          </a:xfrm>
          <a:prstGeom prst="rect">
            <a:avLst/>
          </a:prstGeom>
          <a:noFill/>
          <a:ln>
            <a:noFill/>
          </a:ln>
        </p:spPr>
        <p:txBody>
          <a:bodyPr anchorCtr="0" anchor="t" bIns="45725" lIns="45725" spcFirstLastPara="1" rIns="45725" wrap="square" tIns="45725">
            <a:spAutoFit/>
          </a:bodyPr>
          <a:lstStyle/>
          <a:p>
            <a:pPr indent="-260350" lvl="0" marL="228600" rtl="0" algn="l">
              <a:lnSpc>
                <a:spcPct val="90000"/>
              </a:lnSpc>
              <a:spcBef>
                <a:spcPts val="400"/>
              </a:spcBef>
              <a:spcAft>
                <a:spcPts val="0"/>
              </a:spcAft>
              <a:buClr>
                <a:schemeClr val="dk1"/>
              </a:buClr>
              <a:buSzPts val="2300"/>
              <a:buFont typeface="Inter"/>
              <a:buAutoNum type="arabicPeriod"/>
            </a:pPr>
            <a:r>
              <a:rPr lang="en" sz="2300">
                <a:solidFill>
                  <a:schemeClr val="dk1"/>
                </a:solidFill>
                <a:latin typeface="Inter"/>
                <a:ea typeface="Inter"/>
                <a:cs typeface="Inter"/>
                <a:sym typeface="Inter"/>
              </a:rPr>
              <a:t>Is this information surprising to you? Why or why not?</a:t>
            </a:r>
            <a:endParaRPr sz="2300">
              <a:solidFill>
                <a:schemeClr val="dk1"/>
              </a:solidFill>
              <a:latin typeface="Inter"/>
              <a:ea typeface="Inter"/>
              <a:cs typeface="Inter"/>
              <a:sym typeface="Inter"/>
            </a:endParaRPr>
          </a:p>
          <a:p>
            <a:pPr indent="0" lvl="0" marL="0" rtl="0" algn="l">
              <a:lnSpc>
                <a:spcPct val="90000"/>
              </a:lnSpc>
              <a:spcBef>
                <a:spcPts val="400"/>
              </a:spcBef>
              <a:spcAft>
                <a:spcPts val="0"/>
              </a:spcAft>
              <a:buNone/>
            </a:pPr>
            <a:r>
              <a:t/>
            </a:r>
            <a:endParaRPr sz="2300">
              <a:solidFill>
                <a:schemeClr val="dk1"/>
              </a:solidFill>
              <a:latin typeface="Inter"/>
              <a:ea typeface="Inter"/>
              <a:cs typeface="Inter"/>
              <a:sym typeface="Inter"/>
            </a:endParaRPr>
          </a:p>
          <a:p>
            <a:pPr indent="-260350" lvl="0" marL="228600" rtl="0" algn="l">
              <a:lnSpc>
                <a:spcPct val="90000"/>
              </a:lnSpc>
              <a:spcBef>
                <a:spcPts val="400"/>
              </a:spcBef>
              <a:spcAft>
                <a:spcPts val="0"/>
              </a:spcAft>
              <a:buClr>
                <a:schemeClr val="dk1"/>
              </a:buClr>
              <a:buSzPts val="2300"/>
              <a:buFont typeface="Inter"/>
              <a:buAutoNum type="arabicPeriod"/>
            </a:pPr>
            <a:r>
              <a:rPr lang="en" sz="2300">
                <a:solidFill>
                  <a:schemeClr val="dk1"/>
                </a:solidFill>
                <a:latin typeface="Inter"/>
                <a:ea typeface="Inter"/>
                <a:cs typeface="Inter"/>
                <a:sym typeface="Inter"/>
              </a:rPr>
              <a:t>What characteristics make up an “impressive empire” in your opinion?</a:t>
            </a:r>
            <a:endParaRPr sz="2300">
              <a:solidFill>
                <a:schemeClr val="dk1"/>
              </a:solidFill>
              <a:latin typeface="Inter"/>
              <a:ea typeface="Inter"/>
              <a:cs typeface="Inter"/>
              <a:sym typeface="Inter"/>
            </a:endParaRPr>
          </a:p>
        </p:txBody>
      </p:sp>
      <p:sp>
        <p:nvSpPr>
          <p:cNvPr id="312" name="Google Shape;312;p33"/>
          <p:cNvSpPr txBox="1"/>
          <p:nvPr/>
        </p:nvSpPr>
        <p:spPr>
          <a:xfrm>
            <a:off x="1500000" y="407463"/>
            <a:ext cx="61440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QUOTE REFLECTION</a:t>
            </a:r>
            <a:endParaRPr sz="700"/>
          </a:p>
        </p:txBody>
      </p:sp>
      <p:sp>
        <p:nvSpPr>
          <p:cNvPr id="313" name="Google Shape;313;p33"/>
          <p:cNvSpPr/>
          <p:nvPr/>
        </p:nvSpPr>
        <p:spPr>
          <a:xfrm>
            <a:off x="5890663" y="1632975"/>
            <a:ext cx="426600" cy="3549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4" name="Google Shape;314;p33"/>
          <p:cNvSpPr/>
          <p:nvPr/>
        </p:nvSpPr>
        <p:spPr>
          <a:xfrm>
            <a:off x="5934398" y="2056316"/>
            <a:ext cx="339300" cy="735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5" name="Google Shape;315;p33"/>
          <p:cNvSpPr/>
          <p:nvPr/>
        </p:nvSpPr>
        <p:spPr>
          <a:xfrm>
            <a:off x="7775806" y="2056303"/>
            <a:ext cx="315000" cy="735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6" name="Google Shape;316;p33"/>
          <p:cNvSpPr/>
          <p:nvPr/>
        </p:nvSpPr>
        <p:spPr>
          <a:xfrm rot="-5400000">
            <a:off x="6255248" y="2244077"/>
            <a:ext cx="226800" cy="8685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7" name="Google Shape;317;p33"/>
          <p:cNvSpPr/>
          <p:nvPr/>
        </p:nvSpPr>
        <p:spPr>
          <a:xfrm rot="-5400000">
            <a:off x="7574398" y="2275089"/>
            <a:ext cx="226800" cy="8064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8" name="Google Shape;318;p33"/>
          <p:cNvSpPr/>
          <p:nvPr/>
        </p:nvSpPr>
        <p:spPr>
          <a:xfrm>
            <a:off x="6463593" y="2564812"/>
            <a:ext cx="339300" cy="580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9" name="Google Shape;319;p33"/>
          <p:cNvSpPr/>
          <p:nvPr/>
        </p:nvSpPr>
        <p:spPr>
          <a:xfrm>
            <a:off x="7261027" y="2564781"/>
            <a:ext cx="315000" cy="580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320" name="Google Shape;320;p33"/>
          <p:cNvPicPr preferRelativeResize="0"/>
          <p:nvPr/>
        </p:nvPicPr>
        <p:blipFill>
          <a:blip r:embed="rId4">
            <a:alphaModFix/>
          </a:blip>
          <a:stretch>
            <a:fillRect/>
          </a:stretch>
        </p:blipFill>
        <p:spPr>
          <a:xfrm>
            <a:off x="6506292" y="1515398"/>
            <a:ext cx="955782" cy="861303"/>
          </a:xfrm>
          <a:prstGeom prst="rect">
            <a:avLst/>
          </a:prstGeom>
          <a:noFill/>
          <a:ln>
            <a:noFill/>
          </a:ln>
        </p:spPr>
      </p:pic>
      <p:sp>
        <p:nvSpPr>
          <p:cNvPr id="321" name="Google Shape;321;p33"/>
          <p:cNvSpPr/>
          <p:nvPr/>
        </p:nvSpPr>
        <p:spPr>
          <a:xfrm>
            <a:off x="7719917" y="1632975"/>
            <a:ext cx="426600" cy="3549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