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Lst>
  <p:sldSz cy="10058400" cx="7772400"/>
  <p:notesSz cx="6858000" cy="9144000"/>
  <p:embeddedFontLst>
    <p:embeddedFont>
      <p:font typeface="Halant"/>
      <p:regular r:id="rId26"/>
      <p:bold r:id="rId27"/>
    </p:embeddedFont>
    <p:embeddedFont>
      <p:font typeface="Inter SemiBold"/>
      <p:regular r:id="rId28"/>
      <p:bold r:id="rId29"/>
      <p:italic r:id="rId30"/>
      <p:boldItalic r:id="rId31"/>
    </p:embeddedFont>
    <p:embeddedFont>
      <p:font typeface="Plus Jakarta Sans"/>
      <p:regular r:id="rId32"/>
      <p:bold r:id="rId33"/>
      <p:italic r:id="rId34"/>
      <p:boldItalic r:id="rId35"/>
    </p:embeddedFont>
    <p:embeddedFont>
      <p:font typeface="Inter"/>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0299ADE-58C8-491D-BF9D-36077B730839}">
  <a:tblStyle styleId="{C0299ADE-58C8-491D-BF9D-36077B730839}"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Halant-regular.fntdata"/><Relationship Id="rId25" Type="http://schemas.openxmlformats.org/officeDocument/2006/relationships/slide" Target="slides/slide18.xml"/><Relationship Id="rId28" Type="http://schemas.openxmlformats.org/officeDocument/2006/relationships/font" Target="fonts/InterSemiBold-regular.fntdata"/><Relationship Id="rId27" Type="http://schemas.openxmlformats.org/officeDocument/2006/relationships/font" Target="fonts/Halant-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InterSemiBold-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InterSemiBold-boldItalic.fntdata"/><Relationship Id="rId30" Type="http://schemas.openxmlformats.org/officeDocument/2006/relationships/font" Target="fonts/InterSemiBold-italic.fntdata"/><Relationship Id="rId11" Type="http://schemas.openxmlformats.org/officeDocument/2006/relationships/slide" Target="slides/slide4.xml"/><Relationship Id="rId33" Type="http://schemas.openxmlformats.org/officeDocument/2006/relationships/font" Target="fonts/PlusJakartaSans-bold.fntdata"/><Relationship Id="rId10" Type="http://schemas.openxmlformats.org/officeDocument/2006/relationships/slide" Target="slides/slide3.xml"/><Relationship Id="rId32" Type="http://schemas.openxmlformats.org/officeDocument/2006/relationships/font" Target="fonts/PlusJakartaSans-regular.fntdata"/><Relationship Id="rId13" Type="http://schemas.openxmlformats.org/officeDocument/2006/relationships/slide" Target="slides/slide6.xml"/><Relationship Id="rId35" Type="http://schemas.openxmlformats.org/officeDocument/2006/relationships/font" Target="fonts/PlusJakartaSans-boldItalic.fntdata"/><Relationship Id="rId12" Type="http://schemas.openxmlformats.org/officeDocument/2006/relationships/slide" Target="slides/slide5.xml"/><Relationship Id="rId34" Type="http://schemas.openxmlformats.org/officeDocument/2006/relationships/font" Target="fonts/PlusJakartaSans-italic.fntdata"/><Relationship Id="rId15" Type="http://schemas.openxmlformats.org/officeDocument/2006/relationships/slide" Target="slides/slide8.xml"/><Relationship Id="rId37" Type="http://schemas.openxmlformats.org/officeDocument/2006/relationships/font" Target="fonts/Inter-bold.fntdata"/><Relationship Id="rId14" Type="http://schemas.openxmlformats.org/officeDocument/2006/relationships/slide" Target="slides/slide7.xml"/><Relationship Id="rId36" Type="http://schemas.openxmlformats.org/officeDocument/2006/relationships/font" Target="fonts/Inter-regular.fntdata"/><Relationship Id="rId17" Type="http://schemas.openxmlformats.org/officeDocument/2006/relationships/slide" Target="slides/slide10.xml"/><Relationship Id="rId39" Type="http://schemas.openxmlformats.org/officeDocument/2006/relationships/font" Target="fonts/Inter-boldItalic.fntdata"/><Relationship Id="rId16" Type="http://schemas.openxmlformats.org/officeDocument/2006/relationships/slide" Target="slides/slide9.xml"/><Relationship Id="rId38" Type="http://schemas.openxmlformats.org/officeDocument/2006/relationships/font" Target="fonts/Inter-italic.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22a694023b_0_2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22a694023b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322a694023b_0_19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322a694023b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313a2ee031f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313a2ee031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313a2ee031f_0_2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313a2ee031f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13a2ee031f_0_7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313a2ee031f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313a2ee031f_0_8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313a2ee031f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313a2ee031f_0_11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313a2ee031f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313a2ee031f_0_13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313a2ee031f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322a694023b_0_21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36" name="Google Shape;336;g322a694023b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322a694023b_0_0: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322a694023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0b880a27cd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0b880a27c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22a694023b_0_1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22a694023b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0b880a27cd_0_13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30b880a27cd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0b880a27cd_0_14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0b880a27cd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0b880a27cd_0_17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0b880a27cd_0_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0b880a27cd_0_20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30b880a27cd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22a694023b_0_5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22a694023b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1351c56a54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31351c56a5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hyperlink" Target="https://en.wikipedia.org/wiki/en:Creative_Commons" TargetMode="External"/><Relationship Id="rId6"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hyperlink" Target="https://en.wikipedia.org/wiki/en:Creative_Commons" TargetMode="External"/><Relationship Id="rId6"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What is </a:t>
            </a:r>
            <a:endParaRPr sz="20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a:t>
            </a:r>
            <a:endParaRPr sz="1700">
              <a:solidFill>
                <a:schemeClr val="dk1"/>
              </a:solidFill>
              <a:latin typeface="Halant"/>
              <a:ea typeface="Halant"/>
              <a:cs typeface="Halant"/>
              <a:sym typeface="Halant"/>
            </a:endParaRPr>
          </a:p>
        </p:txBody>
      </p:sp>
      <p:sp>
        <p:nvSpPr>
          <p:cNvPr id="100" name="Google Shape;100;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01" name="Google Shape;101;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2" name="Google Shape;102;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3" name="Google Shape;103;p2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04" name="Google Shape;104;p25"/>
          <p:cNvSpPr txBox="1"/>
          <p:nvPr/>
        </p:nvSpPr>
        <p:spPr>
          <a:xfrm>
            <a:off x="1823700" y="1148025"/>
            <a:ext cx="5012400" cy="874500"/>
          </a:xfrm>
          <a:prstGeom prst="rect">
            <a:avLst/>
          </a:prstGeom>
          <a:solidFill>
            <a:srgbClr val="EFFEF9"/>
          </a:solidFill>
          <a:ln cap="flat" cmpd="sng" w="9525">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l">
              <a:spcBef>
                <a:spcPts val="0"/>
              </a:spcBef>
              <a:spcAft>
                <a:spcPts val="0"/>
              </a:spcAft>
              <a:buNone/>
            </a:pPr>
            <a:r>
              <a:rPr b="1" lang="en">
                <a:solidFill>
                  <a:srgbClr val="000000"/>
                </a:solidFill>
                <a:latin typeface="Plus Jakarta Sans"/>
                <a:ea typeface="Plus Jakarta Sans"/>
                <a:cs typeface="Plus Jakarta Sans"/>
                <a:sym typeface="Plus Jakarta Sans"/>
              </a:rPr>
              <a:t>Quick Definition: </a:t>
            </a:r>
            <a:r>
              <a:rPr lang="en">
                <a:solidFill>
                  <a:srgbClr val="000000"/>
                </a:solidFill>
                <a:latin typeface="Plus Jakarta Sans"/>
                <a:ea typeface="Plus Jakarta Sans"/>
                <a:cs typeface="Plus Jakarta Sans"/>
                <a:sym typeface="Plus Jakarta Sans"/>
              </a:rPr>
              <a:t>Thinking historically means identifying both the similarities and the differences between the people, places, events, and ideas studied in history.</a:t>
            </a:r>
            <a:endParaRPr sz="1200">
              <a:solidFill>
                <a:srgbClr val="000000"/>
              </a:solidFill>
              <a:latin typeface="Inter"/>
              <a:ea typeface="Inter"/>
              <a:cs typeface="Inter"/>
              <a:sym typeface="Inter"/>
            </a:endParaRPr>
          </a:p>
        </p:txBody>
      </p:sp>
      <p:graphicFrame>
        <p:nvGraphicFramePr>
          <p:cNvPr id="105" name="Google Shape;105;p25"/>
          <p:cNvGraphicFramePr/>
          <p:nvPr/>
        </p:nvGraphicFramePr>
        <p:xfrm>
          <a:off x="440575" y="7225500"/>
          <a:ext cx="3000000" cy="3000000"/>
        </p:xfrm>
        <a:graphic>
          <a:graphicData uri="http://schemas.openxmlformats.org/drawingml/2006/table">
            <a:tbl>
              <a:tblPr>
                <a:noFill/>
                <a:tableStyleId>{C0299ADE-58C8-491D-BF9D-36077B730839}</a:tableStyleId>
              </a:tblPr>
              <a:tblGrid>
                <a:gridCol w="3417150"/>
                <a:gridCol w="3417150"/>
              </a:tblGrid>
              <a:tr h="472825">
                <a:tc>
                  <a:txBody>
                    <a:bodyPr/>
                    <a:lstStyle/>
                    <a:p>
                      <a:pPr indent="0" lvl="0" marL="0" rtl="0" algn="l">
                        <a:spcBef>
                          <a:spcPts val="0"/>
                        </a:spcBef>
                        <a:spcAft>
                          <a:spcPts val="0"/>
                        </a:spcAft>
                        <a:buNone/>
                      </a:pPr>
                      <a:r>
                        <a:rPr lang="en" sz="1100">
                          <a:latin typeface="Inter"/>
                          <a:ea typeface="Inter"/>
                          <a:cs typeface="Inter"/>
                          <a:sym typeface="Inter"/>
                        </a:rPr>
                        <a:t>When things look very different from each other, why is it still important to find similarities?</a:t>
                      </a:r>
                      <a:endParaRPr sz="1100">
                        <a:latin typeface="Inter"/>
                        <a:ea typeface="Inter"/>
                        <a:cs typeface="Inter"/>
                        <a:sym typeface="Inter"/>
                      </a:endParaRPr>
                    </a:p>
                  </a:txBody>
                  <a:tcPr marT="109725" marB="1097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Inter"/>
                          <a:ea typeface="Inter"/>
                          <a:cs typeface="Inter"/>
                          <a:sym typeface="Inter"/>
                        </a:rPr>
                        <a:t>How can comparing historical moments help us better understand them?</a:t>
                      </a:r>
                      <a:endParaRPr sz="1100">
                        <a:latin typeface="Inter"/>
                        <a:ea typeface="Inter"/>
                        <a:cs typeface="Inter"/>
                        <a:sym typeface="Inter"/>
                      </a:endParaRPr>
                    </a:p>
                  </a:txBody>
                  <a:tcPr marT="109725" marB="1097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321525">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06" name="Google Shape;106;p25"/>
          <p:cNvSpPr txBox="1"/>
          <p:nvPr/>
        </p:nvSpPr>
        <p:spPr>
          <a:xfrm>
            <a:off x="440575" y="6654963"/>
            <a:ext cx="1138200" cy="400200"/>
          </a:xfrm>
          <a:prstGeom prst="rect">
            <a:avLst/>
          </a:prstGeom>
          <a:noFill/>
          <a:ln cap="flat" cmpd="sng" w="19050">
            <a:solidFill>
              <a:schemeClr val="accent1"/>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Practice!</a:t>
            </a:r>
            <a:endParaRPr b="1">
              <a:latin typeface="Plus Jakarta Sans"/>
              <a:ea typeface="Plus Jakarta Sans"/>
              <a:cs typeface="Plus Jakarta Sans"/>
              <a:sym typeface="Plus Jakarta Sans"/>
            </a:endParaRPr>
          </a:p>
        </p:txBody>
      </p:sp>
      <p:sp>
        <p:nvSpPr>
          <p:cNvPr id="107" name="Google Shape;107;p25"/>
          <p:cNvSpPr txBox="1"/>
          <p:nvPr/>
        </p:nvSpPr>
        <p:spPr>
          <a:xfrm>
            <a:off x="680163" y="2255862"/>
            <a:ext cx="2163300" cy="438000"/>
          </a:xfrm>
          <a:prstGeom prst="rect">
            <a:avLst/>
          </a:prstGeom>
          <a:noFill/>
          <a:ln cap="flat" cmpd="sng" w="9525">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lang="en">
                <a:latin typeface="Inter"/>
                <a:ea typeface="Inter"/>
                <a:cs typeface="Inter"/>
                <a:sym typeface="Inter"/>
              </a:rPr>
              <a:t>Historical Moment 1</a:t>
            </a:r>
            <a:endParaRPr>
              <a:latin typeface="Inter"/>
              <a:ea typeface="Inter"/>
              <a:cs typeface="Inter"/>
              <a:sym typeface="Inter"/>
            </a:endParaRPr>
          </a:p>
        </p:txBody>
      </p:sp>
      <p:graphicFrame>
        <p:nvGraphicFramePr>
          <p:cNvPr id="108" name="Google Shape;108;p25"/>
          <p:cNvGraphicFramePr/>
          <p:nvPr/>
        </p:nvGraphicFramePr>
        <p:xfrm>
          <a:off x="680163" y="3261025"/>
          <a:ext cx="3000000" cy="3000000"/>
        </p:xfrm>
        <a:graphic>
          <a:graphicData uri="http://schemas.openxmlformats.org/drawingml/2006/table">
            <a:tbl>
              <a:tblPr>
                <a:noFill/>
                <a:tableStyleId>{C0299ADE-58C8-491D-BF9D-36077B730839}</a:tableStyleId>
              </a:tblPr>
              <a:tblGrid>
                <a:gridCol w="1591700"/>
                <a:gridCol w="1591700"/>
                <a:gridCol w="1404450"/>
                <a:gridCol w="1778950"/>
              </a:tblGrid>
              <a:tr h="523550">
                <a:tc gridSpan="3">
                  <a:txBody>
                    <a:bodyPr/>
                    <a:lstStyle/>
                    <a:p>
                      <a:pPr indent="0" lvl="0" marL="0" rtl="0" algn="ctr">
                        <a:spcBef>
                          <a:spcPts val="0"/>
                        </a:spcBef>
                        <a:spcAft>
                          <a:spcPts val="0"/>
                        </a:spcAft>
                        <a:buNone/>
                      </a:pPr>
                      <a:r>
                        <a:rPr lang="en">
                          <a:latin typeface="Inter"/>
                          <a:ea typeface="Inter"/>
                          <a:cs typeface="Inter"/>
                          <a:sym typeface="Inter"/>
                        </a:rPr>
                        <a:t>Even when difficult, historians look for multiple similarities when comparing historical moments.</a:t>
                      </a:r>
                      <a:endParaRPr>
                        <a:latin typeface="Inter"/>
                        <a:ea typeface="Inter"/>
                        <a:cs typeface="Inter"/>
                        <a:sym typeface="Inter"/>
                      </a:endParaRPr>
                    </a:p>
                  </a:txBody>
                  <a:tcPr marT="109725" marB="1097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a:txBody>
                    <a:bodyPr/>
                    <a:lstStyle/>
                    <a:p>
                      <a:pPr indent="0" lvl="0" marL="0" rtl="0" algn="l">
                        <a:spcBef>
                          <a:spcPts val="0"/>
                        </a:spcBef>
                        <a:spcAft>
                          <a:spcPts val="0"/>
                        </a:spcAft>
                        <a:buNone/>
                      </a:pPr>
                      <a:r>
                        <a:rPr lang="en" sz="1000">
                          <a:latin typeface="Inter SemiBold"/>
                          <a:ea typeface="Inter SemiBold"/>
                          <a:cs typeface="Inter SemiBold"/>
                          <a:sym typeface="Inter SemiBold"/>
                        </a:rPr>
                        <a:t>1.</a:t>
                      </a:r>
                      <a:endParaRPr sz="1000">
                        <a:latin typeface="Inter SemiBold"/>
                        <a:ea typeface="Inter SemiBold"/>
                        <a:cs typeface="Inter SemiBold"/>
                        <a:sym typeface="Inter SemiBold"/>
                      </a:endParaRPr>
                    </a:p>
                    <a:p>
                      <a:pPr indent="0" lvl="0" marL="0" rtl="0" algn="l">
                        <a:spcBef>
                          <a:spcPts val="0"/>
                        </a:spcBef>
                        <a:spcAft>
                          <a:spcPts val="0"/>
                        </a:spcAft>
                        <a:buNone/>
                      </a:pPr>
                      <a:r>
                        <a:rPr lang="en" sz="1000">
                          <a:latin typeface="Inter SemiBold"/>
                          <a:ea typeface="Inter SemiBold"/>
                          <a:cs typeface="Inter SemiBold"/>
                          <a:sym typeface="Inter SemiBold"/>
                        </a:rPr>
                        <a:t>2.</a:t>
                      </a:r>
                      <a:endParaRPr sz="1000">
                        <a:latin typeface="Inter SemiBold"/>
                        <a:ea typeface="Inter SemiBold"/>
                        <a:cs typeface="Inter SemiBold"/>
                        <a:sym typeface="Inter SemiBold"/>
                      </a:endParaRPr>
                    </a:p>
                    <a:p>
                      <a:pPr indent="0" lvl="0" marL="0" rtl="0" algn="l">
                        <a:spcBef>
                          <a:spcPts val="0"/>
                        </a:spcBef>
                        <a:spcAft>
                          <a:spcPts val="0"/>
                        </a:spcAft>
                        <a:buNone/>
                      </a:pPr>
                      <a:r>
                        <a:rPr lang="en" sz="1000">
                          <a:latin typeface="Inter SemiBold"/>
                          <a:ea typeface="Inter SemiBold"/>
                          <a:cs typeface="Inter SemiBold"/>
                          <a:sym typeface="Inter SemiBold"/>
                        </a:rPr>
                        <a:t>3.</a:t>
                      </a:r>
                      <a:endParaRPr sz="1000">
                        <a:latin typeface="Inter SemiBold"/>
                        <a:ea typeface="Inter SemiBold"/>
                        <a:cs typeface="Inter SemiBold"/>
                        <a:sym typeface="Inter SemiBold"/>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graphicFrame>
        <p:nvGraphicFramePr>
          <p:cNvPr id="109" name="Google Shape;109;p25"/>
          <p:cNvGraphicFramePr/>
          <p:nvPr/>
        </p:nvGraphicFramePr>
        <p:xfrm>
          <a:off x="469075" y="4890375"/>
          <a:ext cx="3000000" cy="3000000"/>
        </p:xfrm>
        <a:graphic>
          <a:graphicData uri="http://schemas.openxmlformats.org/drawingml/2006/table">
            <a:tbl>
              <a:tblPr>
                <a:noFill/>
                <a:tableStyleId>{C0299ADE-58C8-491D-BF9D-36077B730839}</a:tableStyleId>
              </a:tblPr>
              <a:tblGrid>
                <a:gridCol w="1719625"/>
                <a:gridCol w="3268675"/>
                <a:gridCol w="1846025"/>
              </a:tblGrid>
              <a:tr h="200450">
                <a:tc gridSpan="3" rowSpan="2">
                  <a:txBody>
                    <a:bodyPr/>
                    <a:lstStyle/>
                    <a:p>
                      <a:pPr indent="0" lvl="0" marL="0" rtl="0" algn="ctr">
                        <a:spcBef>
                          <a:spcPts val="0"/>
                        </a:spcBef>
                        <a:spcAft>
                          <a:spcPts val="0"/>
                        </a:spcAft>
                        <a:buNone/>
                      </a:pPr>
                      <a:r>
                        <a:rPr lang="en" sz="1100">
                          <a:latin typeface="Inter"/>
                          <a:ea typeface="Inter"/>
                          <a:cs typeface="Inter"/>
                          <a:sym typeface="Inter"/>
                        </a:rPr>
                        <a:t>When identifying differences between historical moments, it is helpful to name the specific factor that makes them different. For instance:</a:t>
                      </a:r>
                      <a:endParaRPr sz="1100">
                        <a:latin typeface="Inter"/>
                        <a:ea typeface="Inter"/>
                        <a:cs typeface="Inter"/>
                        <a:sym typeface="Inter"/>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rowSpan="2" hMerge="1"/>
                <a:tc rowSpan="2" hMerge="1"/>
              </a:tr>
              <a:tr h="162725">
                <a:tc gridSpan="3" vMerge="1"/>
                <a:tc hMerge="1" vMerge="1"/>
                <a:tc hMerge="1" vMerge="1"/>
              </a:tr>
              <a:tr h="339850">
                <a:tc>
                  <a:txBody>
                    <a:bodyPr/>
                    <a:lstStyle/>
                    <a:p>
                      <a:pPr indent="0" lvl="0" marL="0" rtl="0" algn="l">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Abolition Movement from 1830s-1865.</a:t>
                      </a:r>
                      <a:endParaRPr sz="1100">
                        <a:latin typeface="Inter"/>
                        <a:ea typeface="Inter"/>
                        <a:cs typeface="Inter"/>
                        <a:sym typeface="Inter"/>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The Abolition and Civil Rights Movements are </a:t>
                      </a:r>
                      <a:r>
                        <a:rPr b="1" lang="en" sz="1100">
                          <a:solidFill>
                            <a:srgbClr val="000000"/>
                          </a:solidFill>
                          <a:latin typeface="Inter"/>
                          <a:ea typeface="Inter"/>
                          <a:cs typeface="Inter"/>
                          <a:sym typeface="Inter"/>
                        </a:rPr>
                        <a:t>different in regards to: </a:t>
                      </a:r>
                      <a:r>
                        <a:rPr lang="en" sz="1100">
                          <a:solidFill>
                            <a:srgbClr val="000000"/>
                          </a:solidFill>
                          <a:latin typeface="Inter"/>
                          <a:ea typeface="Inter"/>
                          <a:cs typeface="Inter"/>
                          <a:sym typeface="Inter"/>
                        </a:rPr>
                        <a:t>their time period.</a:t>
                      </a:r>
                      <a:endParaRPr sz="1100">
                        <a:latin typeface="Inter"/>
                        <a:ea typeface="Inter"/>
                        <a:cs typeface="Inter"/>
                        <a:sym typeface="Inter"/>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Civil Rights Movement from 1950s-1960s.</a:t>
                      </a:r>
                      <a:endParaRPr sz="1100">
                        <a:latin typeface="Inter"/>
                        <a:ea typeface="Inter"/>
                        <a:cs typeface="Inter"/>
                        <a:sym typeface="Inter"/>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110" name="Google Shape;110;p25"/>
          <p:cNvSpPr/>
          <p:nvPr/>
        </p:nvSpPr>
        <p:spPr>
          <a:xfrm rot="-5400000">
            <a:off x="3731413" y="262462"/>
            <a:ext cx="2643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111" name="Google Shape;111;p25"/>
          <p:cNvSpPr txBox="1"/>
          <p:nvPr/>
        </p:nvSpPr>
        <p:spPr>
          <a:xfrm>
            <a:off x="3177013" y="2584587"/>
            <a:ext cx="1373100" cy="400200"/>
          </a:xfrm>
          <a:prstGeom prst="rect">
            <a:avLst/>
          </a:prstGeom>
          <a:noFill/>
          <a:ln cap="flat" cmpd="sng" w="19050">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lang="en" sz="1600">
                <a:latin typeface="Inter"/>
                <a:ea typeface="Inter"/>
                <a:cs typeface="Inter"/>
                <a:sym typeface="Inter"/>
              </a:rPr>
              <a:t>Similarities</a:t>
            </a:r>
            <a:endParaRPr sz="1600">
              <a:latin typeface="Inter"/>
              <a:ea typeface="Inter"/>
              <a:cs typeface="Inter"/>
              <a:sym typeface="Inter"/>
            </a:endParaRPr>
          </a:p>
        </p:txBody>
      </p:sp>
      <p:sp>
        <p:nvSpPr>
          <p:cNvPr id="112" name="Google Shape;112;p25"/>
          <p:cNvSpPr txBox="1"/>
          <p:nvPr/>
        </p:nvSpPr>
        <p:spPr>
          <a:xfrm>
            <a:off x="2495963" y="4213938"/>
            <a:ext cx="2720100" cy="400200"/>
          </a:xfrm>
          <a:prstGeom prst="rect">
            <a:avLst/>
          </a:prstGeom>
          <a:noFill/>
          <a:ln cap="flat" cmpd="sng" w="19050">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Clr>
                <a:srgbClr val="000000"/>
              </a:buClr>
              <a:buSzPts val="1200"/>
              <a:buFont typeface="Arial"/>
              <a:buNone/>
            </a:pPr>
            <a:r>
              <a:rPr lang="en" sz="1600">
                <a:solidFill>
                  <a:srgbClr val="000000"/>
                </a:solidFill>
                <a:latin typeface="Inter"/>
                <a:ea typeface="Inter"/>
                <a:cs typeface="Inter"/>
                <a:sym typeface="Inter"/>
              </a:rPr>
              <a:t>Different in regards to...</a:t>
            </a:r>
            <a:endParaRPr sz="1700">
              <a:latin typeface="Inter"/>
              <a:ea typeface="Inter"/>
              <a:cs typeface="Inter"/>
              <a:sym typeface="Inter"/>
            </a:endParaRPr>
          </a:p>
        </p:txBody>
      </p:sp>
      <p:sp>
        <p:nvSpPr>
          <p:cNvPr id="113" name="Google Shape;113;p25"/>
          <p:cNvSpPr txBox="1"/>
          <p:nvPr/>
        </p:nvSpPr>
        <p:spPr>
          <a:xfrm>
            <a:off x="4806238" y="2255862"/>
            <a:ext cx="2163300" cy="438000"/>
          </a:xfrm>
          <a:prstGeom prst="rect">
            <a:avLst/>
          </a:prstGeom>
          <a:noFill/>
          <a:ln cap="flat" cmpd="sng" w="9525">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lang="en">
                <a:latin typeface="Inter"/>
                <a:ea typeface="Inter"/>
                <a:cs typeface="Inter"/>
                <a:sym typeface="Inter"/>
              </a:rPr>
              <a:t>Historical Moment 2</a:t>
            </a:r>
            <a:endParaRPr>
              <a:latin typeface="Inter"/>
              <a:ea typeface="Inter"/>
              <a:cs typeface="Inter"/>
              <a:sym typeface="Inter"/>
            </a:endParaRPr>
          </a:p>
        </p:txBody>
      </p:sp>
      <p:sp>
        <p:nvSpPr>
          <p:cNvPr id="114" name="Google Shape;114;p25"/>
          <p:cNvSpPr/>
          <p:nvPr/>
        </p:nvSpPr>
        <p:spPr>
          <a:xfrm rot="-5400000">
            <a:off x="3731413" y="1871700"/>
            <a:ext cx="2643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115" name="Google Shape;115;p25"/>
          <p:cNvSpPr txBox="1"/>
          <p:nvPr/>
        </p:nvSpPr>
        <p:spPr>
          <a:xfrm>
            <a:off x="2271825" y="6248415"/>
            <a:ext cx="4883100" cy="676500"/>
          </a:xfrm>
          <a:prstGeom prst="rect">
            <a:avLst/>
          </a:prstGeom>
          <a:solidFill>
            <a:srgbClr val="EFFEF9"/>
          </a:solidFill>
          <a:ln cap="flat" cmpd="sng" w="9525">
            <a:solidFill>
              <a:srgbClr val="000000"/>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lnSpc>
                <a:spcPct val="100000"/>
              </a:lnSpc>
              <a:spcBef>
                <a:spcPts val="0"/>
              </a:spcBef>
              <a:spcAft>
                <a:spcPts val="0"/>
              </a:spcAft>
              <a:buNone/>
            </a:pPr>
            <a:r>
              <a:rPr lang="en" sz="1200">
                <a:latin typeface="Plus Jakarta Sans"/>
                <a:ea typeface="Plus Jakarta Sans"/>
                <a:cs typeface="Plus Jakarta Sans"/>
                <a:sym typeface="Plus Jakarta Sans"/>
              </a:rPr>
              <a:t>When our comparisons include both similarities and differences, we avoid being too absolute in our assessment of the past. We </a:t>
            </a:r>
            <a:r>
              <a:rPr lang="en" sz="1200">
                <a:latin typeface="Plus Jakarta Sans"/>
                <a:ea typeface="Plus Jakarta Sans"/>
                <a:cs typeface="Plus Jakarta Sans"/>
                <a:sym typeface="Plus Jakarta Sans"/>
              </a:rPr>
              <a:t>leave</a:t>
            </a:r>
            <a:r>
              <a:rPr lang="en" sz="1200">
                <a:latin typeface="Plus Jakarta Sans"/>
                <a:ea typeface="Plus Jakarta Sans"/>
                <a:cs typeface="Plus Jakarta Sans"/>
                <a:sym typeface="Plus Jakarta Sans"/>
              </a:rPr>
              <a:t> room for complexity and nuance.</a:t>
            </a:r>
            <a:endParaRPr sz="1200">
              <a:latin typeface="Plus Jakarta Sans"/>
              <a:ea typeface="Plus Jakarta Sans"/>
              <a:cs typeface="Plus Jakarta Sans"/>
              <a:sym typeface="Plus Jakarta Sans"/>
            </a:endParaRPr>
          </a:p>
        </p:txBody>
      </p:sp>
      <p:pic>
        <p:nvPicPr>
          <p:cNvPr id="116" name="Google Shape;116;p25"/>
          <p:cNvPicPr preferRelativeResize="0"/>
          <p:nvPr/>
        </p:nvPicPr>
        <p:blipFill>
          <a:blip r:embed="rId5">
            <a:alphaModFix/>
          </a:blip>
          <a:stretch>
            <a:fillRect/>
          </a:stretch>
        </p:blipFill>
        <p:spPr>
          <a:xfrm>
            <a:off x="673225" y="1150575"/>
            <a:ext cx="874500" cy="874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2" name="Shape 232"/>
        <p:cNvGrpSpPr/>
        <p:nvPr/>
      </p:nvGrpSpPr>
      <p:grpSpPr>
        <a:xfrm>
          <a:off x="0" y="0"/>
          <a:ext cx="0" cy="0"/>
          <a:chOff x="0" y="0"/>
          <a:chExt cx="0" cy="0"/>
        </a:xfrm>
      </p:grpSpPr>
      <p:sp>
        <p:nvSpPr>
          <p:cNvPr id="233" name="Google Shape;233;p34"/>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What is </a:t>
            </a:r>
            <a:endParaRPr sz="20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 (Exemplar)</a:t>
            </a:r>
            <a:endParaRPr sz="1700">
              <a:solidFill>
                <a:schemeClr val="dk1"/>
              </a:solidFill>
              <a:latin typeface="Halant"/>
              <a:ea typeface="Halant"/>
              <a:cs typeface="Halant"/>
              <a:sym typeface="Halant"/>
            </a:endParaRPr>
          </a:p>
        </p:txBody>
      </p:sp>
      <p:sp>
        <p:nvSpPr>
          <p:cNvPr id="234" name="Google Shape;234;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©2023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35" name="Google Shape;235;p3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36" name="Google Shape;236;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37" name="Google Shape;237;p34"/>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38" name="Google Shape;238;p34"/>
          <p:cNvSpPr txBox="1"/>
          <p:nvPr/>
        </p:nvSpPr>
        <p:spPr>
          <a:xfrm>
            <a:off x="1823700" y="1148025"/>
            <a:ext cx="5012400" cy="874500"/>
          </a:xfrm>
          <a:prstGeom prst="rect">
            <a:avLst/>
          </a:prstGeom>
          <a:solidFill>
            <a:srgbClr val="EFFEF9"/>
          </a:solidFill>
          <a:ln cap="flat" cmpd="sng" w="9525">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l">
              <a:spcBef>
                <a:spcPts val="0"/>
              </a:spcBef>
              <a:spcAft>
                <a:spcPts val="0"/>
              </a:spcAft>
              <a:buNone/>
            </a:pPr>
            <a:r>
              <a:rPr b="1" lang="en">
                <a:solidFill>
                  <a:srgbClr val="000000"/>
                </a:solidFill>
                <a:latin typeface="Plus Jakarta Sans"/>
                <a:ea typeface="Plus Jakarta Sans"/>
                <a:cs typeface="Plus Jakarta Sans"/>
                <a:sym typeface="Plus Jakarta Sans"/>
              </a:rPr>
              <a:t>Quick Definition: </a:t>
            </a:r>
            <a:r>
              <a:rPr lang="en">
                <a:solidFill>
                  <a:srgbClr val="000000"/>
                </a:solidFill>
                <a:latin typeface="Plus Jakarta Sans"/>
                <a:ea typeface="Plus Jakarta Sans"/>
                <a:cs typeface="Plus Jakarta Sans"/>
                <a:sym typeface="Plus Jakarta Sans"/>
              </a:rPr>
              <a:t>Thinking historically means identifying both the similarities and the differences between the people, places, events, and ideas studied in history.</a:t>
            </a:r>
            <a:endParaRPr sz="1200">
              <a:solidFill>
                <a:srgbClr val="000000"/>
              </a:solidFill>
              <a:latin typeface="Inter"/>
              <a:ea typeface="Inter"/>
              <a:cs typeface="Inter"/>
              <a:sym typeface="Inter"/>
            </a:endParaRPr>
          </a:p>
        </p:txBody>
      </p:sp>
      <p:graphicFrame>
        <p:nvGraphicFramePr>
          <p:cNvPr id="239" name="Google Shape;239;p34"/>
          <p:cNvGraphicFramePr/>
          <p:nvPr/>
        </p:nvGraphicFramePr>
        <p:xfrm>
          <a:off x="440575" y="7225500"/>
          <a:ext cx="3000000" cy="3000000"/>
        </p:xfrm>
        <a:graphic>
          <a:graphicData uri="http://schemas.openxmlformats.org/drawingml/2006/table">
            <a:tbl>
              <a:tblPr>
                <a:noFill/>
                <a:tableStyleId>{C0299ADE-58C8-491D-BF9D-36077B730839}</a:tableStyleId>
              </a:tblPr>
              <a:tblGrid>
                <a:gridCol w="3417150"/>
                <a:gridCol w="3417150"/>
              </a:tblGrid>
              <a:tr h="472825">
                <a:tc>
                  <a:txBody>
                    <a:bodyPr/>
                    <a:lstStyle/>
                    <a:p>
                      <a:pPr indent="0" lvl="0" marL="0" rtl="0" algn="l">
                        <a:spcBef>
                          <a:spcPts val="0"/>
                        </a:spcBef>
                        <a:spcAft>
                          <a:spcPts val="0"/>
                        </a:spcAft>
                        <a:buNone/>
                      </a:pPr>
                      <a:r>
                        <a:rPr lang="en" sz="1100">
                          <a:latin typeface="Inter"/>
                          <a:ea typeface="Inter"/>
                          <a:cs typeface="Inter"/>
                          <a:sym typeface="Inter"/>
                        </a:rPr>
                        <a:t>When things look very different from each other, why is it still important to find similarities?</a:t>
                      </a:r>
                      <a:endParaRPr sz="1100">
                        <a:latin typeface="Inter"/>
                        <a:ea typeface="Inter"/>
                        <a:cs typeface="Inter"/>
                        <a:sym typeface="Inter"/>
                      </a:endParaRPr>
                    </a:p>
                  </a:txBody>
                  <a:tcPr marT="109725" marB="1097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Inter"/>
                          <a:ea typeface="Inter"/>
                          <a:cs typeface="Inter"/>
                          <a:sym typeface="Inter"/>
                        </a:rPr>
                        <a:t>How can comparing historical moments help us better understand them?</a:t>
                      </a:r>
                      <a:endParaRPr sz="1100">
                        <a:latin typeface="Inter"/>
                        <a:ea typeface="Inter"/>
                        <a:cs typeface="Inter"/>
                        <a:sym typeface="Inter"/>
                      </a:endParaRPr>
                    </a:p>
                  </a:txBody>
                  <a:tcPr marT="109725" marB="1097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321525">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It helps us identify shared patterns, connections, or universal themes. This can lead to a deeper understanding of how people or events are influenced by similar needs, challenges, or motivations. Recognizing similarities can also help us relate to and empathize with others, bridging gaps between cultures or time periods.</a:t>
                      </a:r>
                      <a:endParaRPr b="1" sz="1100">
                        <a:solidFill>
                          <a:srgbClr val="E95C3D"/>
                        </a:solidFill>
                        <a:latin typeface="Inter"/>
                        <a:ea typeface="Inter"/>
                        <a:cs typeface="Inter"/>
                        <a:sym typeface="Inter"/>
                      </a:endParaRPr>
                    </a:p>
                  </a:txBody>
                  <a:tcPr marT="109725" marB="1097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It allows us to see how different contexts shaped similar events, like revolutions or social movements. It highlights cause-and-effect relationships, patterns, and consequences, helping us understand why events happened and how they influenced each other. </a:t>
                      </a:r>
                      <a:endParaRPr b="1" sz="1100">
                        <a:solidFill>
                          <a:srgbClr val="E95C3D"/>
                        </a:solidFill>
                        <a:latin typeface="Inter"/>
                        <a:ea typeface="Inter"/>
                        <a:cs typeface="Inter"/>
                        <a:sym typeface="Inter"/>
                      </a:endParaRPr>
                    </a:p>
                  </a:txBody>
                  <a:tcPr marT="109725" marB="1097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240" name="Google Shape;240;p34"/>
          <p:cNvSpPr txBox="1"/>
          <p:nvPr/>
        </p:nvSpPr>
        <p:spPr>
          <a:xfrm>
            <a:off x="440575" y="6654963"/>
            <a:ext cx="1138200" cy="400200"/>
          </a:xfrm>
          <a:prstGeom prst="rect">
            <a:avLst/>
          </a:prstGeom>
          <a:noFill/>
          <a:ln cap="flat" cmpd="sng" w="19050">
            <a:solidFill>
              <a:schemeClr val="accent1"/>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Practice!</a:t>
            </a:r>
            <a:endParaRPr b="1">
              <a:latin typeface="Plus Jakarta Sans"/>
              <a:ea typeface="Plus Jakarta Sans"/>
              <a:cs typeface="Plus Jakarta Sans"/>
              <a:sym typeface="Plus Jakarta Sans"/>
            </a:endParaRPr>
          </a:p>
        </p:txBody>
      </p:sp>
      <p:sp>
        <p:nvSpPr>
          <p:cNvPr id="241" name="Google Shape;241;p34"/>
          <p:cNvSpPr txBox="1"/>
          <p:nvPr/>
        </p:nvSpPr>
        <p:spPr>
          <a:xfrm>
            <a:off x="680163" y="2255862"/>
            <a:ext cx="2163300" cy="438000"/>
          </a:xfrm>
          <a:prstGeom prst="rect">
            <a:avLst/>
          </a:prstGeom>
          <a:noFill/>
          <a:ln cap="flat" cmpd="sng" w="9525">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lang="en">
                <a:latin typeface="Inter"/>
                <a:ea typeface="Inter"/>
                <a:cs typeface="Inter"/>
                <a:sym typeface="Inter"/>
              </a:rPr>
              <a:t>Historical Moment 1</a:t>
            </a:r>
            <a:endParaRPr>
              <a:latin typeface="Inter"/>
              <a:ea typeface="Inter"/>
              <a:cs typeface="Inter"/>
              <a:sym typeface="Inter"/>
            </a:endParaRPr>
          </a:p>
        </p:txBody>
      </p:sp>
      <p:graphicFrame>
        <p:nvGraphicFramePr>
          <p:cNvPr id="242" name="Google Shape;242;p34"/>
          <p:cNvGraphicFramePr/>
          <p:nvPr/>
        </p:nvGraphicFramePr>
        <p:xfrm>
          <a:off x="680163" y="3261025"/>
          <a:ext cx="3000000" cy="3000000"/>
        </p:xfrm>
        <a:graphic>
          <a:graphicData uri="http://schemas.openxmlformats.org/drawingml/2006/table">
            <a:tbl>
              <a:tblPr>
                <a:noFill/>
                <a:tableStyleId>{C0299ADE-58C8-491D-BF9D-36077B730839}</a:tableStyleId>
              </a:tblPr>
              <a:tblGrid>
                <a:gridCol w="1591700"/>
                <a:gridCol w="1591700"/>
                <a:gridCol w="1404450"/>
                <a:gridCol w="1778950"/>
              </a:tblGrid>
              <a:tr h="523550">
                <a:tc gridSpan="3">
                  <a:txBody>
                    <a:bodyPr/>
                    <a:lstStyle/>
                    <a:p>
                      <a:pPr indent="0" lvl="0" marL="0" rtl="0" algn="ctr">
                        <a:spcBef>
                          <a:spcPts val="0"/>
                        </a:spcBef>
                        <a:spcAft>
                          <a:spcPts val="0"/>
                        </a:spcAft>
                        <a:buNone/>
                      </a:pPr>
                      <a:r>
                        <a:rPr lang="en">
                          <a:latin typeface="Inter"/>
                          <a:ea typeface="Inter"/>
                          <a:cs typeface="Inter"/>
                          <a:sym typeface="Inter"/>
                        </a:rPr>
                        <a:t>Even when difficult, historians look for multiple similarities when comparing historical moments.</a:t>
                      </a:r>
                      <a:endParaRPr>
                        <a:latin typeface="Inter"/>
                        <a:ea typeface="Inter"/>
                        <a:cs typeface="Inter"/>
                        <a:sym typeface="Inter"/>
                      </a:endParaRPr>
                    </a:p>
                  </a:txBody>
                  <a:tcPr marT="109725" marB="1097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a:txBody>
                    <a:bodyPr/>
                    <a:lstStyle/>
                    <a:p>
                      <a:pPr indent="0" lvl="0" marL="0" rtl="0" algn="l">
                        <a:spcBef>
                          <a:spcPts val="0"/>
                        </a:spcBef>
                        <a:spcAft>
                          <a:spcPts val="0"/>
                        </a:spcAft>
                        <a:buNone/>
                      </a:pPr>
                      <a:r>
                        <a:rPr lang="en" sz="1000">
                          <a:latin typeface="Inter SemiBold"/>
                          <a:ea typeface="Inter SemiBold"/>
                          <a:cs typeface="Inter SemiBold"/>
                          <a:sym typeface="Inter SemiBold"/>
                        </a:rPr>
                        <a:t>1.</a:t>
                      </a:r>
                      <a:endParaRPr sz="1000">
                        <a:latin typeface="Inter SemiBold"/>
                        <a:ea typeface="Inter SemiBold"/>
                        <a:cs typeface="Inter SemiBold"/>
                        <a:sym typeface="Inter SemiBold"/>
                      </a:endParaRPr>
                    </a:p>
                    <a:p>
                      <a:pPr indent="0" lvl="0" marL="0" rtl="0" algn="l">
                        <a:spcBef>
                          <a:spcPts val="0"/>
                        </a:spcBef>
                        <a:spcAft>
                          <a:spcPts val="0"/>
                        </a:spcAft>
                        <a:buNone/>
                      </a:pPr>
                      <a:r>
                        <a:rPr lang="en" sz="1000">
                          <a:latin typeface="Inter SemiBold"/>
                          <a:ea typeface="Inter SemiBold"/>
                          <a:cs typeface="Inter SemiBold"/>
                          <a:sym typeface="Inter SemiBold"/>
                        </a:rPr>
                        <a:t>2.</a:t>
                      </a:r>
                      <a:endParaRPr sz="1000">
                        <a:latin typeface="Inter SemiBold"/>
                        <a:ea typeface="Inter SemiBold"/>
                        <a:cs typeface="Inter SemiBold"/>
                        <a:sym typeface="Inter SemiBold"/>
                      </a:endParaRPr>
                    </a:p>
                    <a:p>
                      <a:pPr indent="0" lvl="0" marL="0" rtl="0" algn="l">
                        <a:spcBef>
                          <a:spcPts val="0"/>
                        </a:spcBef>
                        <a:spcAft>
                          <a:spcPts val="0"/>
                        </a:spcAft>
                        <a:buNone/>
                      </a:pPr>
                      <a:r>
                        <a:rPr lang="en" sz="1000">
                          <a:latin typeface="Inter SemiBold"/>
                          <a:ea typeface="Inter SemiBold"/>
                          <a:cs typeface="Inter SemiBold"/>
                          <a:sym typeface="Inter SemiBold"/>
                        </a:rPr>
                        <a:t>3.</a:t>
                      </a:r>
                      <a:endParaRPr sz="1000">
                        <a:latin typeface="Inter SemiBold"/>
                        <a:ea typeface="Inter SemiBold"/>
                        <a:cs typeface="Inter SemiBold"/>
                        <a:sym typeface="Inter SemiBold"/>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graphicFrame>
        <p:nvGraphicFramePr>
          <p:cNvPr id="243" name="Google Shape;243;p34"/>
          <p:cNvGraphicFramePr/>
          <p:nvPr/>
        </p:nvGraphicFramePr>
        <p:xfrm>
          <a:off x="469075" y="4890375"/>
          <a:ext cx="3000000" cy="3000000"/>
        </p:xfrm>
        <a:graphic>
          <a:graphicData uri="http://schemas.openxmlformats.org/drawingml/2006/table">
            <a:tbl>
              <a:tblPr>
                <a:noFill/>
                <a:tableStyleId>{C0299ADE-58C8-491D-BF9D-36077B730839}</a:tableStyleId>
              </a:tblPr>
              <a:tblGrid>
                <a:gridCol w="1719625"/>
                <a:gridCol w="3268675"/>
                <a:gridCol w="1846025"/>
              </a:tblGrid>
              <a:tr h="200450">
                <a:tc gridSpan="3" rowSpan="2">
                  <a:txBody>
                    <a:bodyPr/>
                    <a:lstStyle/>
                    <a:p>
                      <a:pPr indent="0" lvl="0" marL="0" rtl="0" algn="ctr">
                        <a:spcBef>
                          <a:spcPts val="0"/>
                        </a:spcBef>
                        <a:spcAft>
                          <a:spcPts val="0"/>
                        </a:spcAft>
                        <a:buNone/>
                      </a:pPr>
                      <a:r>
                        <a:rPr lang="en" sz="1100">
                          <a:latin typeface="Inter"/>
                          <a:ea typeface="Inter"/>
                          <a:cs typeface="Inter"/>
                          <a:sym typeface="Inter"/>
                        </a:rPr>
                        <a:t>When identifying differences between historical moments, it is helpful to name the specific factor that makes them different. For instance:</a:t>
                      </a:r>
                      <a:endParaRPr sz="1100">
                        <a:latin typeface="Inter"/>
                        <a:ea typeface="Inter"/>
                        <a:cs typeface="Inter"/>
                        <a:sym typeface="Inter"/>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rowSpan="2" hMerge="1"/>
                <a:tc rowSpan="2" hMerge="1"/>
              </a:tr>
              <a:tr h="162725">
                <a:tc gridSpan="3" vMerge="1"/>
                <a:tc hMerge="1" vMerge="1"/>
                <a:tc hMerge="1" vMerge="1"/>
              </a:tr>
              <a:tr h="339850">
                <a:tc>
                  <a:txBody>
                    <a:bodyPr/>
                    <a:lstStyle/>
                    <a:p>
                      <a:pPr indent="0" lvl="0" marL="0" rtl="0" algn="l">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Abolition Movement from 1830s-1865.</a:t>
                      </a:r>
                      <a:endParaRPr sz="1100">
                        <a:latin typeface="Inter"/>
                        <a:ea typeface="Inter"/>
                        <a:cs typeface="Inter"/>
                        <a:sym typeface="Inter"/>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The Abolition and Civil Rights Movements are </a:t>
                      </a:r>
                      <a:r>
                        <a:rPr b="1" lang="en" sz="1100">
                          <a:solidFill>
                            <a:srgbClr val="000000"/>
                          </a:solidFill>
                          <a:latin typeface="Inter"/>
                          <a:ea typeface="Inter"/>
                          <a:cs typeface="Inter"/>
                          <a:sym typeface="Inter"/>
                        </a:rPr>
                        <a:t>different in regards to: </a:t>
                      </a:r>
                      <a:r>
                        <a:rPr lang="en" sz="1100">
                          <a:solidFill>
                            <a:srgbClr val="000000"/>
                          </a:solidFill>
                          <a:latin typeface="Inter"/>
                          <a:ea typeface="Inter"/>
                          <a:cs typeface="Inter"/>
                          <a:sym typeface="Inter"/>
                        </a:rPr>
                        <a:t>their time period.</a:t>
                      </a:r>
                      <a:endParaRPr sz="1100">
                        <a:latin typeface="Inter"/>
                        <a:ea typeface="Inter"/>
                        <a:cs typeface="Inter"/>
                        <a:sym typeface="Inter"/>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Civil Rights Movement from 1950s-1960s.</a:t>
                      </a:r>
                      <a:endParaRPr sz="1100">
                        <a:latin typeface="Inter"/>
                        <a:ea typeface="Inter"/>
                        <a:cs typeface="Inter"/>
                        <a:sym typeface="Inter"/>
                      </a:endParaRPr>
                    </a:p>
                  </a:txBody>
                  <a:tcPr marT="109725" marB="1097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244" name="Google Shape;244;p34"/>
          <p:cNvSpPr/>
          <p:nvPr/>
        </p:nvSpPr>
        <p:spPr>
          <a:xfrm rot="-5400000">
            <a:off x="3731413" y="262462"/>
            <a:ext cx="2643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45" name="Google Shape;245;p34"/>
          <p:cNvSpPr txBox="1"/>
          <p:nvPr/>
        </p:nvSpPr>
        <p:spPr>
          <a:xfrm>
            <a:off x="3177013" y="2584587"/>
            <a:ext cx="1373100" cy="400200"/>
          </a:xfrm>
          <a:prstGeom prst="rect">
            <a:avLst/>
          </a:prstGeom>
          <a:noFill/>
          <a:ln cap="flat" cmpd="sng" w="19050">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lang="en" sz="1600">
                <a:latin typeface="Inter"/>
                <a:ea typeface="Inter"/>
                <a:cs typeface="Inter"/>
                <a:sym typeface="Inter"/>
              </a:rPr>
              <a:t>Similarities</a:t>
            </a:r>
            <a:endParaRPr sz="1600">
              <a:latin typeface="Inter"/>
              <a:ea typeface="Inter"/>
              <a:cs typeface="Inter"/>
              <a:sym typeface="Inter"/>
            </a:endParaRPr>
          </a:p>
        </p:txBody>
      </p:sp>
      <p:sp>
        <p:nvSpPr>
          <p:cNvPr id="246" name="Google Shape;246;p34"/>
          <p:cNvSpPr txBox="1"/>
          <p:nvPr/>
        </p:nvSpPr>
        <p:spPr>
          <a:xfrm>
            <a:off x="2495963" y="4213938"/>
            <a:ext cx="2720100" cy="400200"/>
          </a:xfrm>
          <a:prstGeom prst="rect">
            <a:avLst/>
          </a:prstGeom>
          <a:noFill/>
          <a:ln cap="flat" cmpd="sng" w="19050">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Clr>
                <a:srgbClr val="000000"/>
              </a:buClr>
              <a:buSzPts val="1200"/>
              <a:buFont typeface="Arial"/>
              <a:buNone/>
            </a:pPr>
            <a:r>
              <a:rPr lang="en" sz="1600">
                <a:solidFill>
                  <a:srgbClr val="000000"/>
                </a:solidFill>
                <a:latin typeface="Inter"/>
                <a:ea typeface="Inter"/>
                <a:cs typeface="Inter"/>
                <a:sym typeface="Inter"/>
              </a:rPr>
              <a:t>Different in regards to...</a:t>
            </a:r>
            <a:endParaRPr sz="1700">
              <a:latin typeface="Inter"/>
              <a:ea typeface="Inter"/>
              <a:cs typeface="Inter"/>
              <a:sym typeface="Inter"/>
            </a:endParaRPr>
          </a:p>
        </p:txBody>
      </p:sp>
      <p:sp>
        <p:nvSpPr>
          <p:cNvPr id="247" name="Google Shape;247;p34"/>
          <p:cNvSpPr txBox="1"/>
          <p:nvPr/>
        </p:nvSpPr>
        <p:spPr>
          <a:xfrm>
            <a:off x="4806238" y="2255862"/>
            <a:ext cx="2163300" cy="438000"/>
          </a:xfrm>
          <a:prstGeom prst="rect">
            <a:avLst/>
          </a:prstGeom>
          <a:noFill/>
          <a:ln cap="flat" cmpd="sng" w="9525">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lang="en">
                <a:latin typeface="Inter"/>
                <a:ea typeface="Inter"/>
                <a:cs typeface="Inter"/>
                <a:sym typeface="Inter"/>
              </a:rPr>
              <a:t>Historical Moment 2</a:t>
            </a:r>
            <a:endParaRPr>
              <a:latin typeface="Inter"/>
              <a:ea typeface="Inter"/>
              <a:cs typeface="Inter"/>
              <a:sym typeface="Inter"/>
            </a:endParaRPr>
          </a:p>
        </p:txBody>
      </p:sp>
      <p:sp>
        <p:nvSpPr>
          <p:cNvPr id="248" name="Google Shape;248;p34"/>
          <p:cNvSpPr/>
          <p:nvPr/>
        </p:nvSpPr>
        <p:spPr>
          <a:xfrm rot="-5400000">
            <a:off x="3731413" y="1871700"/>
            <a:ext cx="2643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109725" lIns="91425" spcFirstLastPara="1" rIns="91425" wrap="square" tIns="10972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49" name="Google Shape;249;p34"/>
          <p:cNvSpPr txBox="1"/>
          <p:nvPr/>
        </p:nvSpPr>
        <p:spPr>
          <a:xfrm>
            <a:off x="2271825" y="6248415"/>
            <a:ext cx="4883100" cy="676500"/>
          </a:xfrm>
          <a:prstGeom prst="rect">
            <a:avLst/>
          </a:prstGeom>
          <a:solidFill>
            <a:srgbClr val="EFFEF9"/>
          </a:solidFill>
          <a:ln cap="flat" cmpd="sng" w="9525">
            <a:solidFill>
              <a:srgbClr val="000000"/>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lnSpc>
                <a:spcPct val="100000"/>
              </a:lnSpc>
              <a:spcBef>
                <a:spcPts val="0"/>
              </a:spcBef>
              <a:spcAft>
                <a:spcPts val="0"/>
              </a:spcAft>
              <a:buNone/>
            </a:pPr>
            <a:r>
              <a:rPr lang="en" sz="1200">
                <a:latin typeface="Plus Jakarta Sans"/>
                <a:ea typeface="Plus Jakarta Sans"/>
                <a:cs typeface="Plus Jakarta Sans"/>
                <a:sym typeface="Plus Jakarta Sans"/>
              </a:rPr>
              <a:t>When our comparisons include both similarities and differences, we avoid being too absolute in our assessment of the past. We </a:t>
            </a:r>
            <a:r>
              <a:rPr lang="en" sz="1200">
                <a:latin typeface="Plus Jakarta Sans"/>
                <a:ea typeface="Plus Jakarta Sans"/>
                <a:cs typeface="Plus Jakarta Sans"/>
                <a:sym typeface="Plus Jakarta Sans"/>
              </a:rPr>
              <a:t>leave</a:t>
            </a:r>
            <a:r>
              <a:rPr lang="en" sz="1200">
                <a:latin typeface="Plus Jakarta Sans"/>
                <a:ea typeface="Plus Jakarta Sans"/>
                <a:cs typeface="Plus Jakarta Sans"/>
                <a:sym typeface="Plus Jakarta Sans"/>
              </a:rPr>
              <a:t> room for complexity and nuance.</a:t>
            </a:r>
            <a:endParaRPr sz="1200">
              <a:latin typeface="Plus Jakarta Sans"/>
              <a:ea typeface="Plus Jakarta Sans"/>
              <a:cs typeface="Plus Jakarta Sans"/>
              <a:sym typeface="Plus Jakarta Sans"/>
            </a:endParaRPr>
          </a:p>
        </p:txBody>
      </p:sp>
      <p:pic>
        <p:nvPicPr>
          <p:cNvPr id="250" name="Google Shape;250;p34"/>
          <p:cNvPicPr preferRelativeResize="0"/>
          <p:nvPr/>
        </p:nvPicPr>
        <p:blipFill>
          <a:blip r:embed="rId5">
            <a:alphaModFix/>
          </a:blip>
          <a:stretch>
            <a:fillRect/>
          </a:stretch>
        </p:blipFill>
        <p:spPr>
          <a:xfrm>
            <a:off x="673225" y="1150575"/>
            <a:ext cx="874500" cy="874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4" name="Shape 254"/>
        <p:cNvGrpSpPr/>
        <p:nvPr/>
      </p:nvGrpSpPr>
      <p:grpSpPr>
        <a:xfrm>
          <a:off x="0" y="0"/>
          <a:ext cx="0" cy="0"/>
          <a:chOff x="0" y="0"/>
          <a:chExt cx="0" cy="0"/>
        </a:xfrm>
      </p:grpSpPr>
      <p:sp>
        <p:nvSpPr>
          <p:cNvPr id="255" name="Google Shape;255;p3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200">
                <a:solidFill>
                  <a:schemeClr val="dk1"/>
                </a:solidFill>
                <a:latin typeface="Halant"/>
                <a:ea typeface="Halant"/>
                <a:cs typeface="Halant"/>
                <a:sym typeface="Halant"/>
              </a:rPr>
              <a:t>     Aztecs &amp; Inca Comparison Documents (Exemplar)</a:t>
            </a:r>
            <a:endParaRPr sz="2200">
              <a:solidFill>
                <a:schemeClr val="dk1"/>
              </a:solidFill>
              <a:latin typeface="Halant"/>
              <a:ea typeface="Halant"/>
              <a:cs typeface="Halant"/>
              <a:sym typeface="Halant"/>
            </a:endParaRPr>
          </a:p>
        </p:txBody>
      </p:sp>
      <p:pic>
        <p:nvPicPr>
          <p:cNvPr id="256" name="Google Shape;256;p3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57" name="Google Shape;257;p3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58" name="Google Shape;258;p3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59" name="Google Shape;259;p35"/>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260" name="Google Shape;260;p35"/>
          <p:cNvSpPr txBox="1"/>
          <p:nvPr/>
        </p:nvSpPr>
        <p:spPr>
          <a:xfrm>
            <a:off x="594300" y="655288"/>
            <a:ext cx="6583800" cy="6741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1</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Aztecs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this scribe viewed human sacrifice.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261" name="Google Shape;261;p35"/>
          <p:cNvSpPr txBox="1"/>
          <p:nvPr/>
        </p:nvSpPr>
        <p:spPr>
          <a:xfrm>
            <a:off x="587250" y="2060000"/>
            <a:ext cx="6597900" cy="260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Young scribe’s impressions of sacrifice ritual (as told to Friar Bernardino de Sahagun several years later), 1529.</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When I saw this ceremony last year as a member of the priestly school, I was amazed by the physical beauty of the enemy warrior who was killed at the end of the festival. This seasoned warrior, whom we change from a human into the god Tezcatlipoca, can have no blemish upon his body, and he is treated like our most royal family member during the long year leading up to his sacrifice. During that time he is given all the finest luxuries from the nobles’ storehouses, including foods, clothes, teachers, women, and instruction…</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Many of us become attached to this living god, and a terrible sadness comes over some of the women when, at the end of the year, he is taken to Chalco and dismembered in public view.</a:t>
            </a:r>
            <a:endParaRPr sz="1200">
              <a:solidFill>
                <a:schemeClr val="dk1"/>
              </a:solidFill>
              <a:latin typeface="Inter"/>
              <a:ea typeface="Inter"/>
              <a:cs typeface="Inter"/>
              <a:sym typeface="Inter"/>
            </a:endParaRPr>
          </a:p>
        </p:txBody>
      </p:sp>
      <p:sp>
        <p:nvSpPr>
          <p:cNvPr id="262" name="Google Shape;262;p35"/>
          <p:cNvSpPr txBox="1"/>
          <p:nvPr/>
        </p:nvSpPr>
        <p:spPr>
          <a:xfrm>
            <a:off x="587300" y="52107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Human sacrifice performed warrior as god</a:t>
            </a:r>
            <a:endParaRPr b="1" sz="1200">
              <a:solidFill>
                <a:srgbClr val="E95C3D"/>
              </a:solidFill>
              <a:latin typeface="Inter"/>
              <a:ea typeface="Inter"/>
              <a:cs typeface="Inter"/>
              <a:sym typeface="Inter"/>
            </a:endParaRPr>
          </a:p>
        </p:txBody>
      </p:sp>
      <p:sp>
        <p:nvSpPr>
          <p:cNvPr id="263" name="Google Shape;263;p35"/>
          <p:cNvSpPr txBox="1"/>
          <p:nvPr/>
        </p:nvSpPr>
        <p:spPr>
          <a:xfrm>
            <a:off x="587250" y="6258500"/>
            <a:ext cx="6597900" cy="2768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This young scribe viewed human sacrifice as something that was saddening. He talks about how the enemy warrior was treated very well, as a god, during the preparation leading up to his </a:t>
            </a:r>
            <a:r>
              <a:rPr b="1" lang="en" sz="1200">
                <a:solidFill>
                  <a:srgbClr val="E95C3D"/>
                </a:solidFill>
                <a:latin typeface="Inter"/>
                <a:ea typeface="Inter"/>
                <a:cs typeface="Inter"/>
                <a:sym typeface="Inter"/>
              </a:rPr>
              <a:t>sacrificial</a:t>
            </a:r>
            <a:r>
              <a:rPr b="1" lang="en" sz="1200">
                <a:solidFill>
                  <a:srgbClr val="E95C3D"/>
                </a:solidFill>
                <a:latin typeface="Inter"/>
                <a:ea typeface="Inter"/>
                <a:cs typeface="Inter"/>
                <a:sym typeface="Inter"/>
              </a:rPr>
              <a:t> moment. Then he notes that once he is “dismembered in public view” many are sad by the loss of the </a:t>
            </a:r>
            <a:r>
              <a:rPr b="1" lang="en" sz="1200">
                <a:solidFill>
                  <a:srgbClr val="E95C3D"/>
                </a:solidFill>
                <a:latin typeface="Inter"/>
                <a:ea typeface="Inter"/>
                <a:cs typeface="Inter"/>
                <a:sym typeface="Inter"/>
              </a:rPr>
              <a:t>living</a:t>
            </a:r>
            <a:r>
              <a:rPr b="1" lang="en" sz="1200">
                <a:solidFill>
                  <a:srgbClr val="E95C3D"/>
                </a:solidFill>
                <a:latin typeface="Inter"/>
                <a:ea typeface="Inter"/>
                <a:cs typeface="Inter"/>
                <a:sym typeface="Inter"/>
              </a:rPr>
              <a:t> god they grew close to.</a:t>
            </a:r>
            <a:endParaRPr b="1" sz="1200">
              <a:solidFill>
                <a:srgbClr val="E95C3D"/>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7" name="Shape 267"/>
        <p:cNvGrpSpPr/>
        <p:nvPr/>
      </p:nvGrpSpPr>
      <p:grpSpPr>
        <a:xfrm>
          <a:off x="0" y="0"/>
          <a:ext cx="0" cy="0"/>
          <a:chOff x="0" y="0"/>
          <a:chExt cx="0" cy="0"/>
        </a:xfrm>
      </p:grpSpPr>
      <p:sp>
        <p:nvSpPr>
          <p:cNvPr id="268" name="Google Shape;268;p3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200">
                <a:solidFill>
                  <a:schemeClr val="dk1"/>
                </a:solidFill>
                <a:latin typeface="Halant"/>
                <a:ea typeface="Halant"/>
                <a:cs typeface="Halant"/>
                <a:sym typeface="Halant"/>
              </a:rPr>
              <a:t>     Aztecs &amp; Inca Comparison Documents (Exemplar)</a:t>
            </a:r>
            <a:endParaRPr sz="2400">
              <a:solidFill>
                <a:schemeClr val="dk1"/>
              </a:solidFill>
              <a:latin typeface="Halant"/>
              <a:ea typeface="Halant"/>
              <a:cs typeface="Halant"/>
              <a:sym typeface="Halant"/>
            </a:endParaRPr>
          </a:p>
        </p:txBody>
      </p:sp>
      <p:pic>
        <p:nvPicPr>
          <p:cNvPr id="269" name="Google Shape;269;p3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70" name="Google Shape;270;p3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71" name="Google Shape;271;p3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72" name="Google Shape;272;p36"/>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273" name="Google Shape;273;p36"/>
          <p:cNvSpPr txBox="1"/>
          <p:nvPr/>
        </p:nvSpPr>
        <p:spPr>
          <a:xfrm>
            <a:off x="594300" y="655288"/>
            <a:ext cx="6583800" cy="9928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2</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Aztecs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Describe how human sacrifice is presented in this image.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274" name="Google Shape;274;p36"/>
          <p:cNvSpPr txBox="1"/>
          <p:nvPr/>
        </p:nvSpPr>
        <p:spPr>
          <a:xfrm>
            <a:off x="587250" y="2060000"/>
            <a:ext cx="6597900" cy="4784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Unknown Aztec artist, </a:t>
            </a:r>
            <a:r>
              <a:rPr i="1" lang="en" sz="1200">
                <a:solidFill>
                  <a:schemeClr val="dk1"/>
                </a:solidFill>
                <a:latin typeface="Halant"/>
                <a:ea typeface="Halant"/>
                <a:cs typeface="Halant"/>
                <a:sym typeface="Halant"/>
              </a:rPr>
              <a:t>Codex Mendoza</a:t>
            </a:r>
            <a:r>
              <a:rPr lang="en" sz="1200">
                <a:solidFill>
                  <a:schemeClr val="dk1"/>
                </a:solidFill>
                <a:latin typeface="Halant"/>
                <a:ea typeface="Halant"/>
                <a:cs typeface="Halant"/>
                <a:sym typeface="Halant"/>
              </a:rPr>
              <a:t>, 1542. Public Domain.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Note: The Codex Mendoza was commissioned by the Spanish viceroy of Mexico in 1541 to provide King Charles V a clearer idea of his new subjects.  The artwork was drawn by Aztec artists with text written by Spanish priests.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275" name="Google Shape;275;p36"/>
          <p:cNvSpPr txBox="1"/>
          <p:nvPr/>
        </p:nvSpPr>
        <p:spPr>
          <a:xfrm>
            <a:off x="587300" y="7572975"/>
            <a:ext cx="6597900" cy="431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Human sacrifice made to honor gods</a:t>
            </a:r>
            <a:endParaRPr b="1" sz="1200">
              <a:solidFill>
                <a:srgbClr val="E95C3D"/>
              </a:solidFill>
              <a:latin typeface="Inter"/>
              <a:ea typeface="Inter"/>
              <a:cs typeface="Inter"/>
              <a:sym typeface="Inter"/>
            </a:endParaRPr>
          </a:p>
        </p:txBody>
      </p:sp>
      <p:pic>
        <p:nvPicPr>
          <p:cNvPr id="276" name="Google Shape;276;p36"/>
          <p:cNvPicPr preferRelativeResize="0"/>
          <p:nvPr/>
        </p:nvPicPr>
        <p:blipFill rotWithShape="1">
          <a:blip r:embed="rId5">
            <a:alphaModFix/>
          </a:blip>
          <a:srcRect b="0" l="10649" r="13008" t="0"/>
          <a:stretch/>
        </p:blipFill>
        <p:spPr>
          <a:xfrm>
            <a:off x="1446287" y="3105000"/>
            <a:ext cx="4879926" cy="3595351"/>
          </a:xfrm>
          <a:prstGeom prst="rect">
            <a:avLst/>
          </a:prstGeom>
          <a:noFill/>
          <a:ln>
            <a:noFill/>
          </a:ln>
        </p:spPr>
      </p:pic>
      <p:sp>
        <p:nvSpPr>
          <p:cNvPr id="277" name="Google Shape;277;p36"/>
          <p:cNvSpPr txBox="1"/>
          <p:nvPr/>
        </p:nvSpPr>
        <p:spPr>
          <a:xfrm>
            <a:off x="587300" y="8332875"/>
            <a:ext cx="6597900" cy="93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Human sacrifice is presented as something that is organized and has clear religious reasonings behind it. As the image is drawn by an Aztec artist, they are less likely to have exaggerated the conditions of the human sacrifices. It is important that they show the heart being sacrificed to the god.</a:t>
            </a:r>
            <a:endParaRPr b="1" sz="1200">
              <a:solidFill>
                <a:srgbClr val="E95C3D"/>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81" name="Shape 281"/>
        <p:cNvGrpSpPr/>
        <p:nvPr/>
      </p:nvGrpSpPr>
      <p:grpSpPr>
        <a:xfrm>
          <a:off x="0" y="0"/>
          <a:ext cx="0" cy="0"/>
          <a:chOff x="0" y="0"/>
          <a:chExt cx="0" cy="0"/>
        </a:xfrm>
      </p:grpSpPr>
      <p:sp>
        <p:nvSpPr>
          <p:cNvPr id="282" name="Google Shape;282;p3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200">
                <a:solidFill>
                  <a:schemeClr val="dk1"/>
                </a:solidFill>
                <a:latin typeface="Halant"/>
                <a:ea typeface="Halant"/>
                <a:cs typeface="Halant"/>
                <a:sym typeface="Halant"/>
              </a:rPr>
              <a:t>     Aztecs &amp; Inca Comparison Documents (Exemplar)</a:t>
            </a:r>
            <a:endParaRPr sz="2400">
              <a:solidFill>
                <a:schemeClr val="dk1"/>
              </a:solidFill>
              <a:latin typeface="Halant"/>
              <a:ea typeface="Halant"/>
              <a:cs typeface="Halant"/>
              <a:sym typeface="Halant"/>
            </a:endParaRPr>
          </a:p>
        </p:txBody>
      </p:sp>
      <p:pic>
        <p:nvPicPr>
          <p:cNvPr id="283" name="Google Shape;283;p3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84" name="Google Shape;284;p3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85" name="Google Shape;285;p3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86" name="Google Shape;286;p37"/>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287" name="Google Shape;287;p37"/>
          <p:cNvSpPr txBox="1"/>
          <p:nvPr/>
        </p:nvSpPr>
        <p:spPr>
          <a:xfrm>
            <a:off x="594300" y="655288"/>
            <a:ext cx="6583800" cy="8865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3</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Aztecs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the tribute system worked in your own words.</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288" name="Google Shape;288;p37"/>
          <p:cNvSpPr txBox="1"/>
          <p:nvPr/>
        </p:nvSpPr>
        <p:spPr>
          <a:xfrm>
            <a:off x="587250" y="2060000"/>
            <a:ext cx="3142800" cy="260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Page from the Matricula de Tributos, circa 1542. Public Domain.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Note: The Aztecs, like many civilizations, demanded tribute from conquered territories. Tribute was payment in goods and/ or services rather than in currency.</a:t>
            </a:r>
            <a:r>
              <a:rPr lang="en" sz="1200">
                <a:solidFill>
                  <a:schemeClr val="dk2"/>
                </a:solidFill>
                <a:latin typeface="Inter"/>
                <a:ea typeface="Inter"/>
                <a:cs typeface="Inter"/>
                <a:sym typeface="Inter"/>
              </a:rPr>
              <a:t> </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289" name="Google Shape;289;p37"/>
          <p:cNvSpPr txBox="1"/>
          <p:nvPr/>
        </p:nvSpPr>
        <p:spPr>
          <a:xfrm>
            <a:off x="587300" y="64299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Aztecs conquered  tribute collect goods services</a:t>
            </a:r>
            <a:endParaRPr b="1" sz="1200">
              <a:solidFill>
                <a:srgbClr val="E95C3D"/>
              </a:solidFill>
              <a:latin typeface="Inter"/>
              <a:ea typeface="Inter"/>
              <a:cs typeface="Inter"/>
              <a:sym typeface="Inter"/>
            </a:endParaRPr>
          </a:p>
        </p:txBody>
      </p:sp>
      <p:pic>
        <p:nvPicPr>
          <p:cNvPr id="290" name="Google Shape;290;p37"/>
          <p:cNvPicPr preferRelativeResize="0"/>
          <p:nvPr/>
        </p:nvPicPr>
        <p:blipFill>
          <a:blip r:embed="rId5">
            <a:alphaModFix/>
          </a:blip>
          <a:stretch>
            <a:fillRect/>
          </a:stretch>
        </p:blipFill>
        <p:spPr>
          <a:xfrm>
            <a:off x="4047950" y="2060000"/>
            <a:ext cx="2709425" cy="3877374"/>
          </a:xfrm>
          <a:prstGeom prst="rect">
            <a:avLst/>
          </a:prstGeom>
          <a:noFill/>
          <a:ln>
            <a:noFill/>
          </a:ln>
        </p:spPr>
      </p:pic>
      <p:sp>
        <p:nvSpPr>
          <p:cNvPr id="291" name="Google Shape;291;p37"/>
          <p:cNvSpPr txBox="1"/>
          <p:nvPr/>
        </p:nvSpPr>
        <p:spPr>
          <a:xfrm>
            <a:off x="587250" y="7505375"/>
            <a:ext cx="6597900" cy="163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In the expansion of their empire, the Aztecs used the tribute system to essentially tax the conquered peoples. They had to pay the Aztecs in goods and labor. Oftentimes the goods included luxury items that were made by skilled artisans.</a:t>
            </a:r>
            <a:endParaRPr b="1" sz="1200">
              <a:solidFill>
                <a:srgbClr val="E95C3D"/>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95" name="Shape 295"/>
        <p:cNvGrpSpPr/>
        <p:nvPr/>
      </p:nvGrpSpPr>
      <p:grpSpPr>
        <a:xfrm>
          <a:off x="0" y="0"/>
          <a:ext cx="0" cy="0"/>
          <a:chOff x="0" y="0"/>
          <a:chExt cx="0" cy="0"/>
        </a:xfrm>
      </p:grpSpPr>
      <p:sp>
        <p:nvSpPr>
          <p:cNvPr id="296" name="Google Shape;296;p3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200">
                <a:solidFill>
                  <a:schemeClr val="dk1"/>
                </a:solidFill>
                <a:latin typeface="Halant"/>
                <a:ea typeface="Halant"/>
                <a:cs typeface="Halant"/>
                <a:sym typeface="Halant"/>
              </a:rPr>
              <a:t>     Aztecs &amp; Inca Comparison Documents (Exemplar)</a:t>
            </a:r>
            <a:endParaRPr sz="2400">
              <a:solidFill>
                <a:schemeClr val="dk1"/>
              </a:solidFill>
              <a:latin typeface="Halant"/>
              <a:ea typeface="Halant"/>
              <a:cs typeface="Halant"/>
              <a:sym typeface="Halant"/>
            </a:endParaRPr>
          </a:p>
        </p:txBody>
      </p:sp>
      <p:pic>
        <p:nvPicPr>
          <p:cNvPr id="297" name="Google Shape;297;p3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98" name="Google Shape;298;p3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99" name="Google Shape;299;p3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00" name="Google Shape;300;p38"/>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301" name="Google Shape;301;p38"/>
          <p:cNvSpPr txBox="1"/>
          <p:nvPr/>
        </p:nvSpPr>
        <p:spPr>
          <a:xfrm>
            <a:off x="594300" y="655288"/>
            <a:ext cx="6583800" cy="8653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4</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Incas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the significance of the Inca Roads to maintaining power in the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302" name="Google Shape;302;p38"/>
          <p:cNvSpPr txBox="1"/>
          <p:nvPr/>
        </p:nvSpPr>
        <p:spPr>
          <a:xfrm>
            <a:off x="587250" y="2060000"/>
            <a:ext cx="3142800" cy="260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Manco Capac, “Map of Inca Road System,” April 21, 2008. Licensed under the </a:t>
            </a:r>
            <a:r>
              <a:rPr lang="en" sz="1200">
                <a:solidFill>
                  <a:schemeClr val="dk1"/>
                </a:solidFill>
                <a:uFill>
                  <a:noFill/>
                </a:uFill>
                <a:latin typeface="Halant"/>
                <a:ea typeface="Halant"/>
                <a:cs typeface="Halant"/>
                <a:sym typeface="Halant"/>
                <a:hlinkClick r:id="rId5">
                  <a:extLst>
                    <a:ext uri="{A12FA001-AC4F-418D-AE19-62706E023703}">
                      <ahyp:hlinkClr val="tx"/>
                    </a:ext>
                  </a:extLst>
                </a:hlinkClick>
              </a:rPr>
              <a:t>Creative Commons</a:t>
            </a:r>
            <a:r>
              <a:rPr lang="en" sz="1200">
                <a:solidFill>
                  <a:schemeClr val="dk1"/>
                </a:solidFill>
                <a:latin typeface="Halant"/>
                <a:ea typeface="Halant"/>
                <a:cs typeface="Halant"/>
                <a:sym typeface="Halant"/>
              </a:rPr>
              <a:t> Attribution-Share Alike 3.0 Unported license.</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050">
              <a:solidFill>
                <a:srgbClr val="202122"/>
              </a:solidFill>
              <a:highlight>
                <a:srgbClr val="F9F9F9"/>
              </a:highlight>
            </a:endParaRPr>
          </a:p>
          <a:p>
            <a:pPr indent="0" lvl="0" marL="0" rtl="0" algn="l">
              <a:spcBef>
                <a:spcPts val="0"/>
              </a:spcBef>
              <a:spcAft>
                <a:spcPts val="0"/>
              </a:spcAft>
              <a:buNone/>
            </a:pPr>
            <a:r>
              <a:rPr lang="en" sz="1200">
                <a:solidFill>
                  <a:schemeClr val="dk1"/>
                </a:solidFill>
                <a:latin typeface="Inter"/>
                <a:ea typeface="Inter"/>
                <a:cs typeface="Inter"/>
                <a:sym typeface="Inter"/>
              </a:rPr>
              <a:t>Note: </a:t>
            </a:r>
            <a:r>
              <a:rPr lang="en" sz="1200">
                <a:solidFill>
                  <a:schemeClr val="dk1"/>
                </a:solidFill>
                <a:latin typeface="Inter"/>
                <a:ea typeface="Inter"/>
                <a:cs typeface="Inter"/>
                <a:sym typeface="Inter"/>
              </a:rPr>
              <a:t>For the Incans, the Incan Road was a way to administer their empire. It was there to help them transport goods, communicate, and served as a way to divide the empire into four different provinces.</a:t>
            </a:r>
            <a:endParaRPr sz="1200">
              <a:solidFill>
                <a:schemeClr val="dk1"/>
              </a:solidFill>
              <a:latin typeface="Inter"/>
              <a:ea typeface="Inter"/>
              <a:cs typeface="Inter"/>
              <a:sym typeface="Inter"/>
            </a:endParaRPr>
          </a:p>
        </p:txBody>
      </p:sp>
      <p:sp>
        <p:nvSpPr>
          <p:cNvPr id="303" name="Google Shape;303;p38"/>
          <p:cNvSpPr txBox="1"/>
          <p:nvPr/>
        </p:nvSpPr>
        <p:spPr>
          <a:xfrm>
            <a:off x="587300" y="64299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Roads connect empire transportation trade communication</a:t>
            </a:r>
            <a:endParaRPr b="1" sz="1200">
              <a:solidFill>
                <a:srgbClr val="E95C3D"/>
              </a:solidFill>
              <a:latin typeface="Inter"/>
              <a:ea typeface="Inter"/>
              <a:cs typeface="Inter"/>
              <a:sym typeface="Inter"/>
            </a:endParaRPr>
          </a:p>
        </p:txBody>
      </p:sp>
      <p:sp>
        <p:nvSpPr>
          <p:cNvPr id="304" name="Google Shape;304;p38"/>
          <p:cNvSpPr txBox="1"/>
          <p:nvPr/>
        </p:nvSpPr>
        <p:spPr>
          <a:xfrm>
            <a:off x="587250" y="7505375"/>
            <a:ext cx="6597900" cy="163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complex system of the Inca roads made it possible for the large empire to remain connected. Not only did this help to foster long-distance trade, but it also made it easier to effectively transport military for further conquest, move around resources as needed, easily communicate within the empire, and collect taxes.</a:t>
            </a:r>
            <a:endParaRPr b="1" sz="1200">
              <a:solidFill>
                <a:srgbClr val="E95C3D"/>
              </a:solidFill>
              <a:latin typeface="Inter"/>
              <a:ea typeface="Inter"/>
              <a:cs typeface="Inter"/>
              <a:sym typeface="Inter"/>
            </a:endParaRPr>
          </a:p>
        </p:txBody>
      </p:sp>
      <p:pic>
        <p:nvPicPr>
          <p:cNvPr id="305" name="Google Shape;305;p38"/>
          <p:cNvPicPr preferRelativeResize="0"/>
          <p:nvPr/>
        </p:nvPicPr>
        <p:blipFill>
          <a:blip r:embed="rId6">
            <a:alphaModFix/>
          </a:blip>
          <a:stretch>
            <a:fillRect/>
          </a:stretch>
        </p:blipFill>
        <p:spPr>
          <a:xfrm>
            <a:off x="4350100" y="1702375"/>
            <a:ext cx="2738154" cy="4227225"/>
          </a:xfrm>
          <a:prstGeom prst="rect">
            <a:avLst/>
          </a:prstGeom>
          <a:noFill/>
          <a:ln cap="flat" cmpd="sng" w="9525">
            <a:solidFill>
              <a:srgbClr val="595959"/>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9" name="Shape 309"/>
        <p:cNvGrpSpPr/>
        <p:nvPr/>
      </p:nvGrpSpPr>
      <p:grpSpPr>
        <a:xfrm>
          <a:off x="0" y="0"/>
          <a:ext cx="0" cy="0"/>
          <a:chOff x="0" y="0"/>
          <a:chExt cx="0" cy="0"/>
        </a:xfrm>
      </p:grpSpPr>
      <p:sp>
        <p:nvSpPr>
          <p:cNvPr id="310" name="Google Shape;310;p3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200">
                <a:solidFill>
                  <a:schemeClr val="dk1"/>
                </a:solidFill>
                <a:latin typeface="Halant"/>
                <a:ea typeface="Halant"/>
                <a:cs typeface="Halant"/>
                <a:sym typeface="Halant"/>
              </a:rPr>
              <a:t>     Aztecs &amp; Inca Comparison Documents (Exemplar)</a:t>
            </a:r>
            <a:endParaRPr sz="2400">
              <a:solidFill>
                <a:schemeClr val="dk1"/>
              </a:solidFill>
              <a:latin typeface="Halant"/>
              <a:ea typeface="Halant"/>
              <a:cs typeface="Halant"/>
              <a:sym typeface="Halant"/>
            </a:endParaRPr>
          </a:p>
        </p:txBody>
      </p:sp>
      <p:pic>
        <p:nvPicPr>
          <p:cNvPr id="311" name="Google Shape;311;p3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12" name="Google Shape;312;p3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13" name="Google Shape;313;p3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14" name="Google Shape;314;p39"/>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315" name="Google Shape;315;p39"/>
          <p:cNvSpPr txBox="1"/>
          <p:nvPr/>
        </p:nvSpPr>
        <p:spPr>
          <a:xfrm>
            <a:off x="594300" y="655288"/>
            <a:ext cx="6583800" cy="8653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5</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Incas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religion played a key role in human sacrifices.</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316" name="Google Shape;316;p39"/>
          <p:cNvSpPr txBox="1"/>
          <p:nvPr/>
        </p:nvSpPr>
        <p:spPr>
          <a:xfrm>
            <a:off x="587300" y="64299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Human sacrifice gods important maintain empire</a:t>
            </a:r>
            <a:endParaRPr b="1" sz="1200">
              <a:solidFill>
                <a:srgbClr val="E95C3D"/>
              </a:solidFill>
              <a:latin typeface="Inter"/>
              <a:ea typeface="Inter"/>
              <a:cs typeface="Inter"/>
              <a:sym typeface="Inter"/>
            </a:endParaRPr>
          </a:p>
        </p:txBody>
      </p:sp>
      <p:sp>
        <p:nvSpPr>
          <p:cNvPr id="317" name="Google Shape;317;p39"/>
          <p:cNvSpPr txBox="1"/>
          <p:nvPr/>
        </p:nvSpPr>
        <p:spPr>
          <a:xfrm>
            <a:off x="587250" y="7505375"/>
            <a:ext cx="6597900" cy="163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Human sacrifice was used as a way to appease the gods and honor them so that in turn the empire would be successful and prosperous. </a:t>
            </a:r>
            <a:endParaRPr b="1" sz="1200">
              <a:solidFill>
                <a:srgbClr val="E95C3D"/>
              </a:solidFill>
              <a:latin typeface="Inter"/>
              <a:ea typeface="Inter"/>
              <a:cs typeface="Inter"/>
              <a:sym typeface="Inter"/>
            </a:endParaRPr>
          </a:p>
        </p:txBody>
      </p:sp>
      <p:sp>
        <p:nvSpPr>
          <p:cNvPr id="318" name="Google Shape;318;p39"/>
          <p:cNvSpPr txBox="1"/>
          <p:nvPr/>
        </p:nvSpPr>
        <p:spPr>
          <a:xfrm>
            <a:off x="587250" y="2060000"/>
            <a:ext cx="3142800" cy="35733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Grooverpedro, "The Maiden", licensed under the Creative Commons Attribution 2.0 Generic license.</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Note: The “Ice Maiden” was one of three Incan children found mummified on top of a 20,000 foot tall volcano in Peru.  These children consumed significant amounts of coca leaf and corn beer before their sacrifices.  They were often chosen from poorer backgrounds, but treated like nobility as they were prepared for sacrifice. Child sacrifice in the Inca Empire was known as </a:t>
            </a:r>
            <a:r>
              <a:rPr i="1" lang="en" sz="1200">
                <a:solidFill>
                  <a:schemeClr val="dk1"/>
                </a:solidFill>
                <a:latin typeface="Inter"/>
                <a:ea typeface="Inter"/>
                <a:cs typeface="Inter"/>
                <a:sym typeface="Inter"/>
              </a:rPr>
              <a:t>capacocha</a:t>
            </a:r>
            <a:r>
              <a:rPr lang="en" sz="1200">
                <a:solidFill>
                  <a:schemeClr val="dk1"/>
                </a:solidFill>
                <a:latin typeface="Inter"/>
                <a:ea typeface="Inter"/>
                <a:cs typeface="Inter"/>
                <a:sym typeface="Inter"/>
              </a:rPr>
              <a:t>.  It was considered an honor to be chosen, and they were seen as offerings to the gods (especially</a:t>
            </a:r>
            <a:r>
              <a:rPr i="1" lang="en" sz="1200">
                <a:solidFill>
                  <a:schemeClr val="dk1"/>
                </a:solidFill>
                <a:latin typeface="Inter"/>
                <a:ea typeface="Inter"/>
                <a:cs typeface="Inter"/>
                <a:sym typeface="Inter"/>
              </a:rPr>
              <a:t> Inti</a:t>
            </a:r>
            <a:r>
              <a:rPr lang="en" sz="1200">
                <a:solidFill>
                  <a:schemeClr val="dk1"/>
                </a:solidFill>
                <a:latin typeface="Inter"/>
                <a:ea typeface="Inter"/>
                <a:cs typeface="Inter"/>
                <a:sym typeface="Inter"/>
              </a:rPr>
              <a:t>, the Sun God) to prevent natural disasters.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pic>
        <p:nvPicPr>
          <p:cNvPr id="319" name="Google Shape;319;p39"/>
          <p:cNvPicPr preferRelativeResize="0"/>
          <p:nvPr/>
        </p:nvPicPr>
        <p:blipFill>
          <a:blip r:embed="rId5">
            <a:alphaModFix/>
          </a:blip>
          <a:stretch>
            <a:fillRect/>
          </a:stretch>
        </p:blipFill>
        <p:spPr>
          <a:xfrm>
            <a:off x="3936325" y="2359425"/>
            <a:ext cx="3248874" cy="26697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23" name="Shape 323"/>
        <p:cNvGrpSpPr/>
        <p:nvPr/>
      </p:nvGrpSpPr>
      <p:grpSpPr>
        <a:xfrm>
          <a:off x="0" y="0"/>
          <a:ext cx="0" cy="0"/>
          <a:chOff x="0" y="0"/>
          <a:chExt cx="0" cy="0"/>
        </a:xfrm>
      </p:grpSpPr>
      <p:sp>
        <p:nvSpPr>
          <p:cNvPr id="324" name="Google Shape;324;p4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200">
                <a:solidFill>
                  <a:schemeClr val="dk1"/>
                </a:solidFill>
                <a:latin typeface="Halant"/>
                <a:ea typeface="Halant"/>
                <a:cs typeface="Halant"/>
                <a:sym typeface="Halant"/>
              </a:rPr>
              <a:t>     Aztecs &amp; Inca Comparison Documents (Exemplar)</a:t>
            </a:r>
            <a:endParaRPr sz="2400">
              <a:solidFill>
                <a:schemeClr val="dk1"/>
              </a:solidFill>
              <a:latin typeface="Halant"/>
              <a:ea typeface="Halant"/>
              <a:cs typeface="Halant"/>
              <a:sym typeface="Halant"/>
            </a:endParaRPr>
          </a:p>
        </p:txBody>
      </p:sp>
      <p:pic>
        <p:nvPicPr>
          <p:cNvPr id="325" name="Google Shape;325;p4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26" name="Google Shape;326;p4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27" name="Google Shape;327;p4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28" name="Google Shape;328;p40"/>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329" name="Google Shape;329;p40"/>
          <p:cNvSpPr txBox="1"/>
          <p:nvPr/>
        </p:nvSpPr>
        <p:spPr>
          <a:xfrm>
            <a:off x="594300" y="655288"/>
            <a:ext cx="6583800" cy="8865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6</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Incas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this system helped the old and sick.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this system helped with war.</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330" name="Google Shape;330;p40"/>
          <p:cNvSpPr txBox="1"/>
          <p:nvPr/>
        </p:nvSpPr>
        <p:spPr>
          <a:xfrm>
            <a:off x="587250" y="2060000"/>
            <a:ext cx="6597900" cy="3493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Pedro de Cieza de </a:t>
            </a:r>
            <a:r>
              <a:rPr lang="en" sz="1200">
                <a:solidFill>
                  <a:schemeClr val="dk1"/>
                </a:solidFill>
                <a:latin typeface="Halant"/>
                <a:ea typeface="Halant"/>
                <a:cs typeface="Halant"/>
                <a:sym typeface="Halant"/>
              </a:rPr>
              <a:t>León</a:t>
            </a:r>
            <a:r>
              <a:rPr lang="en" sz="1200">
                <a:solidFill>
                  <a:schemeClr val="dk1"/>
                </a:solidFill>
                <a:latin typeface="Halant"/>
                <a:ea typeface="Halant"/>
                <a:cs typeface="Halant"/>
                <a:sym typeface="Halant"/>
              </a:rPr>
              <a:t>, </a:t>
            </a:r>
            <a:r>
              <a:rPr i="1" lang="en" sz="1200">
                <a:solidFill>
                  <a:schemeClr val="dk1"/>
                </a:solidFill>
                <a:latin typeface="Halant"/>
                <a:ea typeface="Halant"/>
                <a:cs typeface="Halant"/>
                <a:sym typeface="Halant"/>
              </a:rPr>
              <a:t>Chronicles of the Inca</a:t>
            </a:r>
            <a:r>
              <a:rPr lang="en" sz="1200">
                <a:solidFill>
                  <a:schemeClr val="dk1"/>
                </a:solidFill>
                <a:latin typeface="Halant"/>
                <a:ea typeface="Halant"/>
                <a:cs typeface="Halant"/>
                <a:sym typeface="Halant"/>
              </a:rPr>
              <a:t>, 1542</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As this kingdom was so vast, in each of the many provinces there were many storehouses filled with supplies and other needful things; thus, in times of war, wherever the armies went they drew upon the contents of these storehouses, without ever touching the supplies of their confederates or laying a finger on what they had in their settlements....Then the storehouses were filled up once more with the tributes paid the Inca. If there came a lean year, the storehouses were opened and the provinces were lent what they needed in the way of supplies; then, in a year of abundance, they paid back all they had received. No one who was lazy or tried to live by the work of others was tolerated; everyone had to work. Thus on certain days each lord went to his lands and took the plow in hand and cultivated the earth, and did other things. Even the Incas themselves did this to set an example. And under their system there was none such in all the kingdom, for, if he had his health, he worked and lacked for nothing; and if he was ill, he received what he needed from the storehouses. And no rich man could deck himself out in more finery than the poor, or wear different clothing, except the rulers and the headmen, who, to maintain their dignity, were allowed great freedom and privilege.</a:t>
            </a:r>
            <a:endParaRPr sz="1200">
              <a:solidFill>
                <a:schemeClr val="dk1"/>
              </a:solidFill>
              <a:latin typeface="Inter"/>
              <a:ea typeface="Inter"/>
              <a:cs typeface="Inter"/>
              <a:sym typeface="Inter"/>
            </a:endParaRPr>
          </a:p>
        </p:txBody>
      </p:sp>
      <p:sp>
        <p:nvSpPr>
          <p:cNvPr id="331" name="Google Shape;331;p40"/>
          <p:cNvSpPr txBox="1"/>
          <p:nvPr/>
        </p:nvSpPr>
        <p:spPr>
          <a:xfrm>
            <a:off x="587300" y="59727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Collection resources distributed all work hard</a:t>
            </a:r>
            <a:endParaRPr b="1" sz="1200">
              <a:solidFill>
                <a:srgbClr val="E95C3D"/>
              </a:solidFill>
              <a:latin typeface="Inter"/>
              <a:ea typeface="Inter"/>
              <a:cs typeface="Inter"/>
              <a:sym typeface="Inter"/>
            </a:endParaRPr>
          </a:p>
        </p:txBody>
      </p:sp>
      <p:sp>
        <p:nvSpPr>
          <p:cNvPr id="332" name="Google Shape;332;p40"/>
          <p:cNvSpPr txBox="1"/>
          <p:nvPr/>
        </p:nvSpPr>
        <p:spPr>
          <a:xfrm>
            <a:off x="587250" y="7046075"/>
            <a:ext cx="6597900" cy="947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system meant that the empire worked together to provide all the </a:t>
            </a:r>
            <a:r>
              <a:rPr b="1" lang="en" sz="1200">
                <a:solidFill>
                  <a:srgbClr val="E95C3D"/>
                </a:solidFill>
                <a:latin typeface="Inter"/>
                <a:ea typeface="Inter"/>
                <a:cs typeface="Inter"/>
                <a:sym typeface="Inter"/>
              </a:rPr>
              <a:t>resources</a:t>
            </a:r>
            <a:r>
              <a:rPr b="1" lang="en" sz="1200">
                <a:solidFill>
                  <a:srgbClr val="E95C3D"/>
                </a:solidFill>
                <a:latin typeface="Inter"/>
                <a:ea typeface="Inter"/>
                <a:cs typeface="Inter"/>
                <a:sym typeface="Inter"/>
              </a:rPr>
              <a:t> it needed to be successful. Therefore, if someone was sick or old, they had already put in the work in the system and were able to </a:t>
            </a:r>
            <a:r>
              <a:rPr b="1" lang="en" sz="1200">
                <a:solidFill>
                  <a:srgbClr val="E95C3D"/>
                </a:solidFill>
                <a:latin typeface="Inter"/>
                <a:ea typeface="Inter"/>
                <a:cs typeface="Inter"/>
                <a:sym typeface="Inter"/>
              </a:rPr>
              <a:t>benefit</a:t>
            </a:r>
            <a:r>
              <a:rPr b="1" lang="en" sz="1200">
                <a:solidFill>
                  <a:srgbClr val="E95C3D"/>
                </a:solidFill>
                <a:latin typeface="Inter"/>
                <a:ea typeface="Inter"/>
                <a:cs typeface="Inter"/>
                <a:sym typeface="Inter"/>
              </a:rPr>
              <a:t> from it so they still had what they needed.</a:t>
            </a:r>
            <a:endParaRPr b="1" sz="1200">
              <a:solidFill>
                <a:srgbClr val="E95C3D"/>
              </a:solidFill>
              <a:latin typeface="Inter"/>
              <a:ea typeface="Inter"/>
              <a:cs typeface="Inter"/>
              <a:sym typeface="Inter"/>
            </a:endParaRPr>
          </a:p>
        </p:txBody>
      </p:sp>
      <p:sp>
        <p:nvSpPr>
          <p:cNvPr id="333" name="Google Shape;333;p40"/>
          <p:cNvSpPr txBox="1"/>
          <p:nvPr/>
        </p:nvSpPr>
        <p:spPr>
          <a:xfrm>
            <a:off x="587250" y="8341475"/>
            <a:ext cx="6597900" cy="947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It made it easy to acquire the necessary supplies for the military in different parts of the empire in a way that did not put undue strain on the rest of the population in that region.</a:t>
            </a:r>
            <a:endParaRPr b="1" sz="1200">
              <a:solidFill>
                <a:srgbClr val="E95C3D"/>
              </a:solidFill>
              <a:latin typeface="Inter"/>
              <a:ea typeface="Inter"/>
              <a:cs typeface="Inter"/>
              <a:sym typeface="Inte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37" name="Shape 337"/>
        <p:cNvGrpSpPr/>
        <p:nvPr/>
      </p:nvGrpSpPr>
      <p:grpSpPr>
        <a:xfrm>
          <a:off x="0" y="0"/>
          <a:ext cx="0" cy="0"/>
          <a:chOff x="0" y="0"/>
          <a:chExt cx="0" cy="0"/>
        </a:xfrm>
      </p:grpSpPr>
      <p:sp>
        <p:nvSpPr>
          <p:cNvPr id="338" name="Google Shape;338;p41"/>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 (Exemplar)</a:t>
            </a:r>
            <a:endParaRPr sz="2500">
              <a:solidFill>
                <a:schemeClr val="dk1"/>
              </a:solidFill>
              <a:latin typeface="Plus Jakarta Sans"/>
              <a:ea typeface="Plus Jakarta Sans"/>
              <a:cs typeface="Plus Jakarta Sans"/>
              <a:sym typeface="Plus Jakarta Sans"/>
            </a:endParaRPr>
          </a:p>
        </p:txBody>
      </p:sp>
      <p:sp>
        <p:nvSpPr>
          <p:cNvPr id="339" name="Google Shape;339;p4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340" name="Google Shape;340;p41"/>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341" name="Google Shape;341;p4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42" name="Google Shape;342;p41"/>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343" name="Google Shape;343;p41"/>
          <p:cNvSpPr txBox="1"/>
          <p:nvPr/>
        </p:nvSpPr>
        <p:spPr>
          <a:xfrm>
            <a:off x="503838" y="2163829"/>
            <a:ext cx="2298600" cy="798000"/>
          </a:xfrm>
          <a:prstGeom prst="rect">
            <a:avLst/>
          </a:prstGeom>
          <a:noFill/>
          <a:ln cap="flat" cmpd="sng" w="19050">
            <a:solidFill>
              <a:srgbClr val="9E9E9E"/>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1800">
                <a:solidFill>
                  <a:schemeClr val="dk1"/>
                </a:solidFill>
                <a:latin typeface="Inter"/>
                <a:ea typeface="Inter"/>
                <a:cs typeface="Inter"/>
                <a:sym typeface="Inter"/>
              </a:rPr>
              <a:t>Aztecs</a:t>
            </a:r>
            <a:endParaRPr b="1" sz="1800">
              <a:solidFill>
                <a:schemeClr val="dk1"/>
              </a:solidFill>
              <a:latin typeface="Inter"/>
              <a:ea typeface="Inter"/>
              <a:cs typeface="Inter"/>
              <a:sym typeface="Inter"/>
            </a:endParaRPr>
          </a:p>
        </p:txBody>
      </p:sp>
      <p:sp>
        <p:nvSpPr>
          <p:cNvPr id="344" name="Google Shape;344;p41"/>
          <p:cNvSpPr txBox="1"/>
          <p:nvPr/>
        </p:nvSpPr>
        <p:spPr>
          <a:xfrm>
            <a:off x="4970083" y="2163831"/>
            <a:ext cx="2298600" cy="798000"/>
          </a:xfrm>
          <a:prstGeom prst="rect">
            <a:avLst/>
          </a:prstGeom>
          <a:noFill/>
          <a:ln cap="flat" cmpd="sng" w="19050">
            <a:solidFill>
              <a:srgbClr val="9E9E9E"/>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1800">
                <a:latin typeface="Inter"/>
                <a:ea typeface="Inter"/>
                <a:cs typeface="Inter"/>
                <a:sym typeface="Inter"/>
              </a:rPr>
              <a:t>Inkas</a:t>
            </a:r>
            <a:endParaRPr b="1" sz="1800">
              <a:latin typeface="Inter"/>
              <a:ea typeface="Inter"/>
              <a:cs typeface="Inter"/>
              <a:sym typeface="Inter"/>
            </a:endParaRPr>
          </a:p>
        </p:txBody>
      </p:sp>
      <p:graphicFrame>
        <p:nvGraphicFramePr>
          <p:cNvPr id="345" name="Google Shape;345;p41"/>
          <p:cNvGraphicFramePr/>
          <p:nvPr/>
        </p:nvGraphicFramePr>
        <p:xfrm>
          <a:off x="503824" y="3910029"/>
          <a:ext cx="3000000" cy="3000000"/>
        </p:xfrm>
        <a:graphic>
          <a:graphicData uri="http://schemas.openxmlformats.org/drawingml/2006/table">
            <a:tbl>
              <a:tblPr>
                <a:noFill/>
                <a:tableStyleId>{C0299ADE-58C8-491D-BF9D-36077B730839}</a:tableStyleId>
              </a:tblPr>
              <a:tblGrid>
                <a:gridCol w="2254925"/>
                <a:gridCol w="2254925"/>
                <a:gridCol w="2254925"/>
              </a:tblGrid>
              <a:tr h="1119175">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1</a:t>
                      </a:r>
                      <a:endParaRPr sz="1800">
                        <a:latin typeface="Inter SemiBold"/>
                        <a:ea typeface="Inter SemiBold"/>
                        <a:cs typeface="Inter SemiBold"/>
                        <a:sym typeface="Inter SemiBold"/>
                      </a:endParaRPr>
                    </a:p>
                    <a:p>
                      <a:pPr indent="0" lvl="0" marL="0" rtl="0" algn="ctr">
                        <a:spcBef>
                          <a:spcPts val="0"/>
                        </a:spcBef>
                        <a:spcAft>
                          <a:spcPts val="0"/>
                        </a:spcAft>
                        <a:buNone/>
                      </a:pPr>
                      <a:r>
                        <a:rPr b="1" lang="en" sz="1200">
                          <a:solidFill>
                            <a:srgbClr val="E95C3D"/>
                          </a:solidFill>
                          <a:latin typeface="Inter"/>
                          <a:ea typeface="Inter"/>
                          <a:cs typeface="Inter"/>
                          <a:sym typeface="Inter"/>
                        </a:rPr>
                        <a:t>Both civilizations developed advanced agricultural techniques to sustain large populations.</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2</a:t>
                      </a:r>
                      <a:endParaRPr sz="1800">
                        <a:latin typeface="Inter SemiBold"/>
                        <a:ea typeface="Inter SemiBold"/>
                        <a:cs typeface="Inter SemiBold"/>
                        <a:sym typeface="Inter SemiBold"/>
                      </a:endParaRPr>
                    </a:p>
                    <a:p>
                      <a:pPr indent="0" lvl="0" marL="0" rtl="0" algn="ctr">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Both governments were centralized and led by powerful rulers.</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3</a:t>
                      </a:r>
                      <a:endParaRPr sz="1800">
                        <a:latin typeface="Inter SemiBold"/>
                        <a:ea typeface="Inter SemiBold"/>
                        <a:cs typeface="Inter SemiBold"/>
                        <a:sym typeface="Inter SemiBold"/>
                      </a:endParaRPr>
                    </a:p>
                    <a:p>
                      <a:pPr indent="0" lvl="0" marL="0" rtl="0" algn="ctr">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Both civilizations had polytheistic religions that included human sacrifice and elaborate ceremonies.</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346" name="Google Shape;346;p41"/>
          <p:cNvGraphicFramePr/>
          <p:nvPr/>
        </p:nvGraphicFramePr>
        <p:xfrm>
          <a:off x="503824" y="6474548"/>
          <a:ext cx="3000000" cy="3000000"/>
        </p:xfrm>
        <a:graphic>
          <a:graphicData uri="http://schemas.openxmlformats.org/drawingml/2006/table">
            <a:tbl>
              <a:tblPr>
                <a:noFill/>
                <a:tableStyleId>{C0299ADE-58C8-491D-BF9D-36077B730839}</a:tableStyleId>
              </a:tblPr>
              <a:tblGrid>
                <a:gridCol w="2579025"/>
                <a:gridCol w="1616500"/>
                <a:gridCol w="2569225"/>
              </a:tblGrid>
              <a:tr h="85262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Aztec were located in the Valley of Mexico in Central America.</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500">
                          <a:solidFill>
                            <a:srgbClr val="E95C3D"/>
                          </a:solidFill>
                          <a:latin typeface="Inter"/>
                          <a:ea typeface="Inter"/>
                          <a:cs typeface="Inter"/>
                          <a:sym typeface="Inter"/>
                        </a:rPr>
                        <a:t>Location</a:t>
                      </a:r>
                      <a:endParaRPr b="1" sz="1500">
                        <a:solidFill>
                          <a:srgbClr val="E95C3D"/>
                        </a:solidFill>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Inka ruled across the Andean mountains in South America.</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Aztec were a loose confederation of city-states who maintained an alliance.</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500">
                          <a:solidFill>
                            <a:srgbClr val="E95C3D"/>
                          </a:solidFill>
                          <a:latin typeface="Inter"/>
                          <a:ea typeface="Inter"/>
                          <a:cs typeface="Inter"/>
                          <a:sym typeface="Inter"/>
                        </a:rPr>
                        <a:t>Political Structure</a:t>
                      </a:r>
                      <a:endParaRPr b="1" sz="1500">
                        <a:solidFill>
                          <a:srgbClr val="E95C3D"/>
                        </a:solidFill>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Inka sought to assimilate conquered peoples into the Inka empire.</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Aztec employed a detailed and sophisticated tribute system that most often involved goods.</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500">
                          <a:solidFill>
                            <a:srgbClr val="E95C3D"/>
                          </a:solidFill>
                          <a:latin typeface="Inter"/>
                          <a:ea typeface="Inter"/>
                          <a:cs typeface="Inter"/>
                          <a:sym typeface="Inter"/>
                        </a:rPr>
                        <a:t>Economic Policy</a:t>
                      </a:r>
                      <a:endParaRPr b="1" sz="1500">
                        <a:solidFill>
                          <a:srgbClr val="E95C3D"/>
                        </a:solidFill>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Inka employed the mit’a system that most often collected taxes in the form of labor.</a:t>
                      </a:r>
                      <a:endParaRPr b="1" sz="12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347" name="Google Shape;347;p41"/>
          <p:cNvSpPr/>
          <p:nvPr/>
        </p:nvSpPr>
        <p:spPr>
          <a:xfrm rot="-5400000">
            <a:off x="3411863" y="545679"/>
            <a:ext cx="9795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348" name="Google Shape;348;p41"/>
          <p:cNvSpPr/>
          <p:nvPr/>
        </p:nvSpPr>
        <p:spPr>
          <a:xfrm rot="-5400000">
            <a:off x="3596213" y="3304133"/>
            <a:ext cx="6108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349" name="Google Shape;349;p41"/>
          <p:cNvSpPr txBox="1"/>
          <p:nvPr/>
        </p:nvSpPr>
        <p:spPr>
          <a:xfrm>
            <a:off x="3199613" y="2411540"/>
            <a:ext cx="1373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700">
                <a:latin typeface="Inter"/>
                <a:ea typeface="Inter"/>
                <a:cs typeface="Inter"/>
                <a:sym typeface="Inter"/>
              </a:rPr>
              <a:t>Similarities</a:t>
            </a:r>
            <a:endParaRPr sz="1700">
              <a:latin typeface="Inter"/>
              <a:ea typeface="Inter"/>
              <a:cs typeface="Inter"/>
              <a:sym typeface="Inter"/>
            </a:endParaRPr>
          </a:p>
        </p:txBody>
      </p:sp>
      <p:sp>
        <p:nvSpPr>
          <p:cNvPr id="350" name="Google Shape;350;p41"/>
          <p:cNvSpPr txBox="1"/>
          <p:nvPr/>
        </p:nvSpPr>
        <p:spPr>
          <a:xfrm>
            <a:off x="2541553" y="5345018"/>
            <a:ext cx="2720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600">
                <a:solidFill>
                  <a:schemeClr val="dk1"/>
                </a:solidFill>
                <a:latin typeface="Inter"/>
                <a:ea typeface="Inter"/>
                <a:cs typeface="Inter"/>
                <a:sym typeface="Inter"/>
              </a:rPr>
              <a:t>Different in regards to...</a:t>
            </a:r>
            <a:endParaRPr sz="1600">
              <a:solidFill>
                <a:schemeClr val="dk1"/>
              </a:solidFill>
              <a:latin typeface="Inter"/>
              <a:ea typeface="Inter"/>
              <a:cs typeface="Inter"/>
              <a:sym typeface="Inter"/>
            </a:endParaRPr>
          </a:p>
          <a:p>
            <a:pPr indent="0" lvl="0" marL="0" rtl="0" algn="ctr">
              <a:spcBef>
                <a:spcPts val="0"/>
              </a:spcBef>
              <a:spcAft>
                <a:spcPts val="0"/>
              </a:spcAft>
              <a:buNone/>
            </a:pPr>
            <a:r>
              <a:t/>
            </a:r>
            <a:endParaRPr sz="1700">
              <a:latin typeface="Inter"/>
              <a:ea typeface="Inter"/>
              <a:cs typeface="Inter"/>
              <a:sym typeface="Inter"/>
            </a:endParaRPr>
          </a:p>
        </p:txBody>
      </p:sp>
      <p:sp>
        <p:nvSpPr>
          <p:cNvPr id="351" name="Google Shape;351;p41"/>
          <p:cNvSpPr txBox="1"/>
          <p:nvPr/>
        </p:nvSpPr>
        <p:spPr>
          <a:xfrm>
            <a:off x="966600" y="1165650"/>
            <a:ext cx="60912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a:t>
            </a:r>
            <a:r>
              <a:rPr lang="en" sz="1200">
                <a:solidFill>
                  <a:schemeClr val="dk1"/>
                </a:solidFill>
                <a:latin typeface="Plus Jakarta Sans"/>
                <a:ea typeface="Plus Jakarta Sans"/>
                <a:cs typeface="Plus Jakarta Sans"/>
                <a:sym typeface="Plus Jakarta Sans"/>
              </a:rPr>
              <a:t>Identify three ways that the Aztecs and Inkas are similar. Next, identify three ways in which they differ. In the middle of the differences table, identify how they are different from each other.</a:t>
            </a:r>
            <a:endParaRPr sz="1200">
              <a:latin typeface="Plus Jakarta Sans"/>
              <a:ea typeface="Plus Jakarta Sans"/>
              <a:cs typeface="Plus Jakarta Sans"/>
              <a:sym typeface="Plus Jakarta Sans"/>
            </a:endParaRPr>
          </a:p>
        </p:txBody>
      </p:sp>
      <p:pic>
        <p:nvPicPr>
          <p:cNvPr id="352" name="Google Shape;352;p41"/>
          <p:cNvPicPr preferRelativeResize="0"/>
          <p:nvPr/>
        </p:nvPicPr>
        <p:blipFill>
          <a:blip r:embed="rId5">
            <a:alphaModFix/>
          </a:blip>
          <a:stretch>
            <a:fillRect/>
          </a:stretch>
        </p:blipFill>
        <p:spPr>
          <a:xfrm>
            <a:off x="342975" y="1165660"/>
            <a:ext cx="674458" cy="67445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pic>
        <p:nvPicPr>
          <p:cNvPr id="357" name="Google Shape;357;p42"/>
          <p:cNvPicPr preferRelativeResize="0"/>
          <p:nvPr/>
        </p:nvPicPr>
        <p:blipFill rotWithShape="1">
          <a:blip r:embed="rId3">
            <a:alphaModFix/>
          </a:blip>
          <a:srcRect b="9755" l="30779" r="30629" t="15377"/>
          <a:stretch/>
        </p:blipFill>
        <p:spPr>
          <a:xfrm>
            <a:off x="0" y="0"/>
            <a:ext cx="7772401" cy="1005003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0" name="Shape 120"/>
        <p:cNvGrpSpPr/>
        <p:nvPr/>
      </p:nvGrpSpPr>
      <p:grpSpPr>
        <a:xfrm>
          <a:off x="0" y="0"/>
          <a:ext cx="0" cy="0"/>
          <a:chOff x="0" y="0"/>
          <a:chExt cx="0" cy="0"/>
        </a:xfrm>
      </p:grpSpPr>
      <p:sp>
        <p:nvSpPr>
          <p:cNvPr id="121" name="Google Shape;121;p2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     Aztec &amp; Inka Comparison Documents</a:t>
            </a:r>
            <a:endParaRPr sz="2400">
              <a:solidFill>
                <a:schemeClr val="dk1"/>
              </a:solidFill>
              <a:latin typeface="Halant"/>
              <a:ea typeface="Halant"/>
              <a:cs typeface="Halant"/>
              <a:sym typeface="Halant"/>
            </a:endParaRPr>
          </a:p>
        </p:txBody>
      </p:sp>
      <p:pic>
        <p:nvPicPr>
          <p:cNvPr id="122" name="Google Shape;122;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3" name="Google Shape;123;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4" name="Google Shape;124;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5" name="Google Shape;125;p26"/>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26" name="Google Shape;126;p26"/>
          <p:cNvSpPr txBox="1"/>
          <p:nvPr/>
        </p:nvSpPr>
        <p:spPr>
          <a:xfrm>
            <a:off x="594300" y="655288"/>
            <a:ext cx="6583800" cy="6741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1</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Aztecs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this scribe viewed human sacrifice.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127" name="Google Shape;127;p26"/>
          <p:cNvSpPr txBox="1"/>
          <p:nvPr/>
        </p:nvSpPr>
        <p:spPr>
          <a:xfrm>
            <a:off x="587250" y="2060000"/>
            <a:ext cx="6597900" cy="260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Young scribe’s impressions of sacrifice ritual (as told to Friar Bernardino de Sahagun several years later), 1529.</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When I saw this ceremony last year as a member of the priestly school, I was amazed by the physical beauty of the enemy warrior who was killed at the end of the festival. This seasoned warrior, whom we change from a human into the god Tezcatlipoca, can have no blemish upon his body, and he is treated like our most royal family member during the long year leading up to his sacrifice. During that time he is given all the finest luxuries from the nobles’ storehouses, including foods, clothes, teachers, women, and instruction…</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Many of us become attached to this living god, and a terrible sadness comes over some of the women when, at the end of the year, he is taken to Chalco and dismembered in public view.</a:t>
            </a:r>
            <a:endParaRPr sz="1200">
              <a:solidFill>
                <a:schemeClr val="dk1"/>
              </a:solidFill>
              <a:latin typeface="Inter"/>
              <a:ea typeface="Inter"/>
              <a:cs typeface="Inter"/>
              <a:sym typeface="Inter"/>
            </a:endParaRPr>
          </a:p>
        </p:txBody>
      </p:sp>
      <p:sp>
        <p:nvSpPr>
          <p:cNvPr id="128" name="Google Shape;128;p26"/>
          <p:cNvSpPr txBox="1"/>
          <p:nvPr/>
        </p:nvSpPr>
        <p:spPr>
          <a:xfrm>
            <a:off x="587300" y="52107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29" name="Google Shape;129;p26"/>
          <p:cNvSpPr txBox="1"/>
          <p:nvPr/>
        </p:nvSpPr>
        <p:spPr>
          <a:xfrm>
            <a:off x="587250" y="6258500"/>
            <a:ext cx="6597900" cy="2768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3" name="Shape 133"/>
        <p:cNvGrpSpPr/>
        <p:nvPr/>
      </p:nvGrpSpPr>
      <p:grpSpPr>
        <a:xfrm>
          <a:off x="0" y="0"/>
          <a:ext cx="0" cy="0"/>
          <a:chOff x="0" y="0"/>
          <a:chExt cx="0" cy="0"/>
        </a:xfrm>
      </p:grpSpPr>
      <p:sp>
        <p:nvSpPr>
          <p:cNvPr id="134" name="Google Shape;134;p2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200">
                <a:solidFill>
                  <a:schemeClr val="dk1"/>
                </a:solidFill>
                <a:latin typeface="Halant"/>
                <a:ea typeface="Halant"/>
                <a:cs typeface="Halant"/>
                <a:sym typeface="Halant"/>
              </a:rPr>
              <a:t>     Aztecs &amp; Inca Comparison Documents</a:t>
            </a:r>
            <a:endParaRPr sz="2400">
              <a:solidFill>
                <a:schemeClr val="dk1"/>
              </a:solidFill>
              <a:latin typeface="Halant"/>
              <a:ea typeface="Halant"/>
              <a:cs typeface="Halant"/>
              <a:sym typeface="Halant"/>
            </a:endParaRPr>
          </a:p>
        </p:txBody>
      </p:sp>
      <p:pic>
        <p:nvPicPr>
          <p:cNvPr id="135" name="Google Shape;135;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6" name="Google Shape;136;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7" name="Google Shape;137;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8" name="Google Shape;138;p27"/>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39" name="Google Shape;139;p27"/>
          <p:cNvSpPr txBox="1"/>
          <p:nvPr/>
        </p:nvSpPr>
        <p:spPr>
          <a:xfrm>
            <a:off x="594300" y="655288"/>
            <a:ext cx="6583800" cy="9928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2</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Aztecs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Describe how human sacrifice is presented in this image.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140" name="Google Shape;140;p27"/>
          <p:cNvSpPr txBox="1"/>
          <p:nvPr/>
        </p:nvSpPr>
        <p:spPr>
          <a:xfrm>
            <a:off x="587250" y="2060000"/>
            <a:ext cx="6597900" cy="4784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Unknown Aztec artist, </a:t>
            </a:r>
            <a:r>
              <a:rPr i="1" lang="en" sz="1200">
                <a:solidFill>
                  <a:schemeClr val="dk1"/>
                </a:solidFill>
                <a:latin typeface="Halant"/>
                <a:ea typeface="Halant"/>
                <a:cs typeface="Halant"/>
                <a:sym typeface="Halant"/>
              </a:rPr>
              <a:t>Codex Mendoza</a:t>
            </a:r>
            <a:r>
              <a:rPr lang="en" sz="1200">
                <a:solidFill>
                  <a:schemeClr val="dk1"/>
                </a:solidFill>
                <a:latin typeface="Halant"/>
                <a:ea typeface="Halant"/>
                <a:cs typeface="Halant"/>
                <a:sym typeface="Halant"/>
              </a:rPr>
              <a:t>, 1542. Public Domain.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Note: The Codex Mendoza was commissioned by the Spanish viceroy of Mexico in 1541 to provide King Charles V a clearer idea of his new subjects.  The artwork was drawn by Aztec artists with text written by Spanish priests.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41" name="Google Shape;141;p27"/>
          <p:cNvSpPr txBox="1"/>
          <p:nvPr/>
        </p:nvSpPr>
        <p:spPr>
          <a:xfrm>
            <a:off x="587300" y="7572975"/>
            <a:ext cx="6597900" cy="431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p:txBody>
      </p:sp>
      <p:pic>
        <p:nvPicPr>
          <p:cNvPr id="142" name="Google Shape;142;p27"/>
          <p:cNvPicPr preferRelativeResize="0"/>
          <p:nvPr/>
        </p:nvPicPr>
        <p:blipFill rotWithShape="1">
          <a:blip r:embed="rId5">
            <a:alphaModFix/>
          </a:blip>
          <a:srcRect b="0" l="10649" r="13008" t="0"/>
          <a:stretch/>
        </p:blipFill>
        <p:spPr>
          <a:xfrm>
            <a:off x="1446287" y="3105000"/>
            <a:ext cx="4879926" cy="3595351"/>
          </a:xfrm>
          <a:prstGeom prst="rect">
            <a:avLst/>
          </a:prstGeom>
          <a:noFill/>
          <a:ln>
            <a:noFill/>
          </a:ln>
        </p:spPr>
      </p:pic>
      <p:sp>
        <p:nvSpPr>
          <p:cNvPr id="143" name="Google Shape;143;p27"/>
          <p:cNvSpPr txBox="1"/>
          <p:nvPr/>
        </p:nvSpPr>
        <p:spPr>
          <a:xfrm>
            <a:off x="587300" y="8332875"/>
            <a:ext cx="6597900" cy="935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7" name="Shape 147"/>
        <p:cNvGrpSpPr/>
        <p:nvPr/>
      </p:nvGrpSpPr>
      <p:grpSpPr>
        <a:xfrm>
          <a:off x="0" y="0"/>
          <a:ext cx="0" cy="0"/>
          <a:chOff x="0" y="0"/>
          <a:chExt cx="0" cy="0"/>
        </a:xfrm>
      </p:grpSpPr>
      <p:sp>
        <p:nvSpPr>
          <p:cNvPr id="148" name="Google Shape;148;p2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     Aztecs &amp; Inca Comparison Documents</a:t>
            </a:r>
            <a:endParaRPr sz="2400">
              <a:solidFill>
                <a:schemeClr val="dk1"/>
              </a:solidFill>
              <a:latin typeface="Halant"/>
              <a:ea typeface="Halant"/>
              <a:cs typeface="Halant"/>
              <a:sym typeface="Halant"/>
            </a:endParaRPr>
          </a:p>
        </p:txBody>
      </p:sp>
      <p:pic>
        <p:nvPicPr>
          <p:cNvPr id="149" name="Google Shape;149;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0" name="Google Shape;150;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1" name="Google Shape;151;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2" name="Google Shape;152;p28"/>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53" name="Google Shape;153;p28"/>
          <p:cNvSpPr txBox="1"/>
          <p:nvPr/>
        </p:nvSpPr>
        <p:spPr>
          <a:xfrm>
            <a:off x="594300" y="655288"/>
            <a:ext cx="6583800" cy="8865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3</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Aztecs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the tribute system worked in your own words.</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154" name="Google Shape;154;p28"/>
          <p:cNvSpPr txBox="1"/>
          <p:nvPr/>
        </p:nvSpPr>
        <p:spPr>
          <a:xfrm>
            <a:off x="587250" y="2060000"/>
            <a:ext cx="3142800" cy="260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Page from the Matricula de Tributos, circa 1542. Public Domain. </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Note: The Aztecs, like many civilizations, demanded tribute from conquered territories. Tribute was payment in goods and/ or services rather than in currency.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55" name="Google Shape;155;p28"/>
          <p:cNvSpPr txBox="1"/>
          <p:nvPr/>
        </p:nvSpPr>
        <p:spPr>
          <a:xfrm>
            <a:off x="587300" y="64299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56" name="Google Shape;156;p28"/>
          <p:cNvPicPr preferRelativeResize="0"/>
          <p:nvPr/>
        </p:nvPicPr>
        <p:blipFill>
          <a:blip r:embed="rId5">
            <a:alphaModFix/>
          </a:blip>
          <a:stretch>
            <a:fillRect/>
          </a:stretch>
        </p:blipFill>
        <p:spPr>
          <a:xfrm>
            <a:off x="4047950" y="2060000"/>
            <a:ext cx="2709425" cy="3877374"/>
          </a:xfrm>
          <a:prstGeom prst="rect">
            <a:avLst/>
          </a:prstGeom>
          <a:noFill/>
          <a:ln>
            <a:noFill/>
          </a:ln>
        </p:spPr>
      </p:pic>
      <p:sp>
        <p:nvSpPr>
          <p:cNvPr id="157" name="Google Shape;157;p28"/>
          <p:cNvSpPr txBox="1"/>
          <p:nvPr/>
        </p:nvSpPr>
        <p:spPr>
          <a:xfrm>
            <a:off x="587250" y="7505375"/>
            <a:ext cx="6597900" cy="163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1" name="Shape 161"/>
        <p:cNvGrpSpPr/>
        <p:nvPr/>
      </p:nvGrpSpPr>
      <p:grpSpPr>
        <a:xfrm>
          <a:off x="0" y="0"/>
          <a:ext cx="0" cy="0"/>
          <a:chOff x="0" y="0"/>
          <a:chExt cx="0" cy="0"/>
        </a:xfrm>
      </p:grpSpPr>
      <p:sp>
        <p:nvSpPr>
          <p:cNvPr id="162" name="Google Shape;162;p2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     Aztecs &amp; Inca Comparison Documents</a:t>
            </a:r>
            <a:endParaRPr sz="2400">
              <a:solidFill>
                <a:schemeClr val="dk1"/>
              </a:solidFill>
              <a:latin typeface="Halant"/>
              <a:ea typeface="Halant"/>
              <a:cs typeface="Halant"/>
              <a:sym typeface="Halant"/>
            </a:endParaRPr>
          </a:p>
        </p:txBody>
      </p:sp>
      <p:pic>
        <p:nvPicPr>
          <p:cNvPr id="163" name="Google Shape;163;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4" name="Google Shape;164;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5" name="Google Shape;165;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66" name="Google Shape;166;p29"/>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67" name="Google Shape;167;p29"/>
          <p:cNvSpPr txBox="1"/>
          <p:nvPr/>
        </p:nvSpPr>
        <p:spPr>
          <a:xfrm>
            <a:off x="594300" y="655288"/>
            <a:ext cx="6583800" cy="8653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4</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Incas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the significance of the Inca Roads to maintaining power in the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168" name="Google Shape;168;p29"/>
          <p:cNvSpPr txBox="1"/>
          <p:nvPr/>
        </p:nvSpPr>
        <p:spPr>
          <a:xfrm>
            <a:off x="587250" y="2060000"/>
            <a:ext cx="3142800" cy="260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Manco Capac, “Map of Inca Road System,” April 21, 2008. Licensed under the </a:t>
            </a:r>
            <a:r>
              <a:rPr lang="en" sz="1200">
                <a:solidFill>
                  <a:schemeClr val="dk1"/>
                </a:solidFill>
                <a:uFill>
                  <a:noFill/>
                </a:uFill>
                <a:latin typeface="Halant"/>
                <a:ea typeface="Halant"/>
                <a:cs typeface="Halant"/>
                <a:sym typeface="Halant"/>
                <a:hlinkClick r:id="rId5">
                  <a:extLst>
                    <a:ext uri="{A12FA001-AC4F-418D-AE19-62706E023703}">
                      <ahyp:hlinkClr val="tx"/>
                    </a:ext>
                  </a:extLst>
                </a:hlinkClick>
              </a:rPr>
              <a:t>Creative Commons</a:t>
            </a:r>
            <a:r>
              <a:rPr lang="en" sz="1200">
                <a:solidFill>
                  <a:schemeClr val="dk1"/>
                </a:solidFill>
                <a:latin typeface="Halant"/>
                <a:ea typeface="Halant"/>
                <a:cs typeface="Halant"/>
                <a:sym typeface="Halant"/>
              </a:rPr>
              <a:t> Attribution-Share Alike 3.0 Unported license.</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050">
              <a:solidFill>
                <a:srgbClr val="202122"/>
              </a:solidFill>
              <a:highlight>
                <a:srgbClr val="F9F9F9"/>
              </a:highlight>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Note: For the Incans, the Incan Road was a way to administer their empire. It was there to help them transport goods, communicate, and served as a way to divide the empire into four different provinces.</a:t>
            </a:r>
            <a:endParaRPr sz="1200">
              <a:solidFill>
                <a:schemeClr val="dk1"/>
              </a:solidFill>
              <a:latin typeface="Inter"/>
              <a:ea typeface="Inter"/>
              <a:cs typeface="Inter"/>
              <a:sym typeface="Inter"/>
            </a:endParaRPr>
          </a:p>
        </p:txBody>
      </p:sp>
      <p:sp>
        <p:nvSpPr>
          <p:cNvPr id="169" name="Google Shape;169;p29"/>
          <p:cNvSpPr txBox="1"/>
          <p:nvPr/>
        </p:nvSpPr>
        <p:spPr>
          <a:xfrm>
            <a:off x="587300" y="64299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70" name="Google Shape;170;p29"/>
          <p:cNvSpPr txBox="1"/>
          <p:nvPr/>
        </p:nvSpPr>
        <p:spPr>
          <a:xfrm>
            <a:off x="587250" y="7505375"/>
            <a:ext cx="6597900" cy="163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71" name="Google Shape;171;p29"/>
          <p:cNvPicPr preferRelativeResize="0"/>
          <p:nvPr/>
        </p:nvPicPr>
        <p:blipFill>
          <a:blip r:embed="rId6">
            <a:alphaModFix/>
          </a:blip>
          <a:stretch>
            <a:fillRect/>
          </a:stretch>
        </p:blipFill>
        <p:spPr>
          <a:xfrm>
            <a:off x="4350100" y="1702375"/>
            <a:ext cx="2738154" cy="4227225"/>
          </a:xfrm>
          <a:prstGeom prst="rect">
            <a:avLst/>
          </a:prstGeom>
          <a:noFill/>
          <a:ln cap="flat" cmpd="sng" w="9525">
            <a:solidFill>
              <a:srgbClr val="595959"/>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5" name="Shape 175"/>
        <p:cNvGrpSpPr/>
        <p:nvPr/>
      </p:nvGrpSpPr>
      <p:grpSpPr>
        <a:xfrm>
          <a:off x="0" y="0"/>
          <a:ext cx="0" cy="0"/>
          <a:chOff x="0" y="0"/>
          <a:chExt cx="0" cy="0"/>
        </a:xfrm>
      </p:grpSpPr>
      <p:sp>
        <p:nvSpPr>
          <p:cNvPr id="176" name="Google Shape;176;p3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     Aztecs &amp; Inca Comparison Documents</a:t>
            </a:r>
            <a:endParaRPr sz="2400">
              <a:solidFill>
                <a:schemeClr val="dk1"/>
              </a:solidFill>
              <a:latin typeface="Halant"/>
              <a:ea typeface="Halant"/>
              <a:cs typeface="Halant"/>
              <a:sym typeface="Halant"/>
            </a:endParaRPr>
          </a:p>
        </p:txBody>
      </p:sp>
      <p:pic>
        <p:nvPicPr>
          <p:cNvPr id="177" name="Google Shape;177;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8" name="Google Shape;178;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9" name="Google Shape;179;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80" name="Google Shape;180;p30"/>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81" name="Google Shape;181;p30"/>
          <p:cNvSpPr txBox="1"/>
          <p:nvPr/>
        </p:nvSpPr>
        <p:spPr>
          <a:xfrm>
            <a:off x="594300" y="655288"/>
            <a:ext cx="6583800" cy="8653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5</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Incas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religion played a key role in human sacrifices.</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182" name="Google Shape;182;p30"/>
          <p:cNvSpPr txBox="1"/>
          <p:nvPr/>
        </p:nvSpPr>
        <p:spPr>
          <a:xfrm>
            <a:off x="587250" y="2060000"/>
            <a:ext cx="3142800" cy="35733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Grooverpedro, "The Maiden", licensed under the Creative Commons Attribution 2.0 Generic license.</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Note: </a:t>
            </a:r>
            <a:r>
              <a:rPr lang="en" sz="1200">
                <a:solidFill>
                  <a:schemeClr val="dk1"/>
                </a:solidFill>
                <a:latin typeface="Inter"/>
                <a:ea typeface="Inter"/>
                <a:cs typeface="Inter"/>
                <a:sym typeface="Inter"/>
              </a:rPr>
              <a:t>The “Ice Maiden” was one of three Incan children found mummified on top of a 20,000 foot tall volcano in Peru.  These </a:t>
            </a:r>
            <a:r>
              <a:rPr lang="en" sz="1200">
                <a:solidFill>
                  <a:schemeClr val="dk1"/>
                </a:solidFill>
                <a:latin typeface="Inter"/>
                <a:ea typeface="Inter"/>
                <a:cs typeface="Inter"/>
                <a:sym typeface="Inter"/>
              </a:rPr>
              <a:t>children consumed significant amounts of coca leaf and corn beer before their sacrifices.  They were often chosen from poorer backgrounds, but treated like nobility as they were prepared for sacrifice. Child sacrifice in the Inca Empire was known as </a:t>
            </a:r>
            <a:r>
              <a:rPr i="1" lang="en" sz="1200">
                <a:solidFill>
                  <a:schemeClr val="dk1"/>
                </a:solidFill>
                <a:latin typeface="Inter"/>
                <a:ea typeface="Inter"/>
                <a:cs typeface="Inter"/>
                <a:sym typeface="Inter"/>
              </a:rPr>
              <a:t>capacocha</a:t>
            </a:r>
            <a:r>
              <a:rPr lang="en" sz="1200">
                <a:solidFill>
                  <a:schemeClr val="dk1"/>
                </a:solidFill>
                <a:latin typeface="Inter"/>
                <a:ea typeface="Inter"/>
                <a:cs typeface="Inter"/>
                <a:sym typeface="Inter"/>
              </a:rPr>
              <a:t>.  It was considered an honor to be chosen, and they were seen as offerings to the gods (especially</a:t>
            </a:r>
            <a:r>
              <a:rPr i="1" lang="en" sz="1200">
                <a:solidFill>
                  <a:schemeClr val="dk1"/>
                </a:solidFill>
                <a:latin typeface="Inter"/>
                <a:ea typeface="Inter"/>
                <a:cs typeface="Inter"/>
                <a:sym typeface="Inter"/>
              </a:rPr>
              <a:t> Inti</a:t>
            </a:r>
            <a:r>
              <a:rPr lang="en" sz="1200">
                <a:solidFill>
                  <a:schemeClr val="dk1"/>
                </a:solidFill>
                <a:latin typeface="Inter"/>
                <a:ea typeface="Inter"/>
                <a:cs typeface="Inter"/>
                <a:sym typeface="Inter"/>
              </a:rPr>
              <a:t>, the Sun God) to prevent natural disasters.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83" name="Google Shape;183;p30"/>
          <p:cNvSpPr txBox="1"/>
          <p:nvPr/>
        </p:nvSpPr>
        <p:spPr>
          <a:xfrm>
            <a:off x="587300" y="64299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84" name="Google Shape;184;p30"/>
          <p:cNvSpPr txBox="1"/>
          <p:nvPr/>
        </p:nvSpPr>
        <p:spPr>
          <a:xfrm>
            <a:off x="587250" y="7505375"/>
            <a:ext cx="6597900" cy="163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185" name="Google Shape;185;p30"/>
          <p:cNvPicPr preferRelativeResize="0"/>
          <p:nvPr/>
        </p:nvPicPr>
        <p:blipFill>
          <a:blip r:embed="rId5">
            <a:alphaModFix/>
          </a:blip>
          <a:stretch>
            <a:fillRect/>
          </a:stretch>
        </p:blipFill>
        <p:spPr>
          <a:xfrm>
            <a:off x="3936325" y="2359425"/>
            <a:ext cx="3248874" cy="26697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9" name="Shape 189"/>
        <p:cNvGrpSpPr/>
        <p:nvPr/>
      </p:nvGrpSpPr>
      <p:grpSpPr>
        <a:xfrm>
          <a:off x="0" y="0"/>
          <a:ext cx="0" cy="0"/>
          <a:chOff x="0" y="0"/>
          <a:chExt cx="0" cy="0"/>
        </a:xfrm>
      </p:grpSpPr>
      <p:sp>
        <p:nvSpPr>
          <p:cNvPr id="190" name="Google Shape;190;p3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     Aztecs &amp; Inca Comparison Documents</a:t>
            </a:r>
            <a:endParaRPr sz="2400">
              <a:solidFill>
                <a:schemeClr val="dk1"/>
              </a:solidFill>
              <a:latin typeface="Halant"/>
              <a:ea typeface="Halant"/>
              <a:cs typeface="Halant"/>
              <a:sym typeface="Halant"/>
            </a:endParaRPr>
          </a:p>
        </p:txBody>
      </p:sp>
      <p:pic>
        <p:nvPicPr>
          <p:cNvPr id="191" name="Google Shape;191;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2" name="Google Shape;192;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3" name="Google Shape;193;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94" name="Google Shape;194;p31"/>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95" name="Google Shape;195;p31"/>
          <p:cNvSpPr txBox="1"/>
          <p:nvPr/>
        </p:nvSpPr>
        <p:spPr>
          <a:xfrm>
            <a:off x="594300" y="655288"/>
            <a:ext cx="6583800" cy="8865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a partner, examine the documents below and answer the questions that follow.</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Supporting Question: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Aztec and Inka systems of governance differ in managing their empires?</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Document 6</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Say-it-in-6: How does this document demonstrate how the Incas administered their empire?</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this system helped the old and sick.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r>
              <a:rPr lang="en" sz="1200">
                <a:solidFill>
                  <a:schemeClr val="dk1"/>
                </a:solidFill>
                <a:latin typeface="Inter"/>
                <a:ea typeface="Inter"/>
                <a:cs typeface="Inter"/>
                <a:sym typeface="Inter"/>
              </a:rPr>
              <a:t>Explain how this system helped with war.</a:t>
            </a:r>
            <a:endParaRPr sz="1200">
              <a:solidFill>
                <a:schemeClr val="dk1"/>
              </a:solidFill>
              <a:latin typeface="Inter"/>
              <a:ea typeface="Inter"/>
              <a:cs typeface="Inter"/>
              <a:sym typeface="Inter"/>
            </a:endParaRPr>
          </a:p>
          <a:p>
            <a:pPr indent="0" lvl="0" marL="0" rtl="0" algn="ctr">
              <a:lnSpc>
                <a:spcPct val="115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
        <p:nvSpPr>
          <p:cNvPr id="196" name="Google Shape;196;p31"/>
          <p:cNvSpPr txBox="1"/>
          <p:nvPr/>
        </p:nvSpPr>
        <p:spPr>
          <a:xfrm>
            <a:off x="587250" y="2060000"/>
            <a:ext cx="6597900" cy="3493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Pedro de Cieza de León, </a:t>
            </a:r>
            <a:r>
              <a:rPr i="1" lang="en" sz="1200">
                <a:solidFill>
                  <a:schemeClr val="dk1"/>
                </a:solidFill>
                <a:latin typeface="Halant"/>
                <a:ea typeface="Halant"/>
                <a:cs typeface="Halant"/>
                <a:sym typeface="Halant"/>
              </a:rPr>
              <a:t>Chronicles of the Inca</a:t>
            </a:r>
            <a:r>
              <a:rPr lang="en" sz="1200">
                <a:solidFill>
                  <a:schemeClr val="dk1"/>
                </a:solidFill>
                <a:latin typeface="Halant"/>
                <a:ea typeface="Halant"/>
                <a:cs typeface="Halant"/>
                <a:sym typeface="Halant"/>
              </a:rPr>
              <a:t>, 1542</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As this kingdom was so vast, in each of the many provinces there were many storehouses filled with supplies an</a:t>
            </a:r>
            <a:r>
              <a:rPr lang="en" sz="1200">
                <a:solidFill>
                  <a:schemeClr val="dk1"/>
                </a:solidFill>
                <a:latin typeface="Inter"/>
                <a:ea typeface="Inter"/>
                <a:cs typeface="Inter"/>
                <a:sym typeface="Inter"/>
              </a:rPr>
              <a:t>d </a:t>
            </a:r>
            <a:r>
              <a:rPr lang="en" sz="1200">
                <a:solidFill>
                  <a:schemeClr val="dk1"/>
                </a:solidFill>
                <a:latin typeface="Inter"/>
                <a:ea typeface="Inter"/>
                <a:cs typeface="Inter"/>
                <a:sym typeface="Inter"/>
              </a:rPr>
              <a:t>other needful things; thus, in times of war, wherever the armies went they drew upon the contents of these storehouses, without ever touching the supplies of their confederates or laying a finger on what they had in their settlements....Then the storehouses were filled up once more with the tributes paid the Inca. If there came a lean year, the storehouses were opened and the provinces were lent what they needed in the way of supplies; then, in a year of abundance, they paid back all they had received. No one who was lazy or tried to live by the work of others was tolerated; everyone had to work. Thus on certain days each lord went to his lands and took the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plow in hand and cultivated the earth, and did other things. Even the Incas themselves did this to set an example. And under their system there was none such in all the kingdom, for, if he had his health, he worked and lacked for nothing; and if he was ill, he received what he needed from the storehouses. And no rich man could deck himself out in more finery than the poor, or wear different clothing, except the rulers and the headmen, who, to maintain their dignity, were allowed great freedom and privilege.</a:t>
            </a:r>
            <a:endParaRPr sz="1200">
              <a:solidFill>
                <a:schemeClr val="dk1"/>
              </a:solidFill>
              <a:latin typeface="Inter"/>
              <a:ea typeface="Inter"/>
              <a:cs typeface="Inter"/>
              <a:sym typeface="Inter"/>
            </a:endParaRPr>
          </a:p>
        </p:txBody>
      </p:sp>
      <p:sp>
        <p:nvSpPr>
          <p:cNvPr id="197" name="Google Shape;197;p31"/>
          <p:cNvSpPr txBox="1"/>
          <p:nvPr/>
        </p:nvSpPr>
        <p:spPr>
          <a:xfrm>
            <a:off x="587300" y="5972775"/>
            <a:ext cx="6597900" cy="709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98" name="Google Shape;198;p31"/>
          <p:cNvSpPr txBox="1"/>
          <p:nvPr/>
        </p:nvSpPr>
        <p:spPr>
          <a:xfrm>
            <a:off x="587250" y="7046075"/>
            <a:ext cx="6597900" cy="947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99" name="Google Shape;199;p31"/>
          <p:cNvSpPr txBox="1"/>
          <p:nvPr/>
        </p:nvSpPr>
        <p:spPr>
          <a:xfrm>
            <a:off x="587250" y="8341475"/>
            <a:ext cx="6597900" cy="947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3" name="Shape 203"/>
        <p:cNvGrpSpPr/>
        <p:nvPr/>
      </p:nvGrpSpPr>
      <p:grpSpPr>
        <a:xfrm>
          <a:off x="0" y="0"/>
          <a:ext cx="0" cy="0"/>
          <a:chOff x="0" y="0"/>
          <a:chExt cx="0" cy="0"/>
        </a:xfrm>
      </p:grpSpPr>
      <p:sp>
        <p:nvSpPr>
          <p:cNvPr id="204" name="Google Shape;204;p32"/>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a:t>
            </a:r>
            <a:endParaRPr sz="2500">
              <a:solidFill>
                <a:schemeClr val="dk1"/>
              </a:solidFill>
              <a:latin typeface="Plus Jakarta Sans"/>
              <a:ea typeface="Plus Jakarta Sans"/>
              <a:cs typeface="Plus Jakarta Sans"/>
              <a:sym typeface="Plus Jakarta Sans"/>
            </a:endParaRPr>
          </a:p>
        </p:txBody>
      </p:sp>
      <p:sp>
        <p:nvSpPr>
          <p:cNvPr id="205" name="Google Shape;205;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06" name="Google Shape;206;p32"/>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07" name="Google Shape;207;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08" name="Google Shape;208;p32"/>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09" name="Google Shape;209;p32"/>
          <p:cNvSpPr txBox="1"/>
          <p:nvPr/>
        </p:nvSpPr>
        <p:spPr>
          <a:xfrm>
            <a:off x="503838" y="2163829"/>
            <a:ext cx="2298600" cy="798000"/>
          </a:xfrm>
          <a:prstGeom prst="rect">
            <a:avLst/>
          </a:prstGeom>
          <a:noFill/>
          <a:ln cap="flat" cmpd="sng" w="19050">
            <a:solidFill>
              <a:srgbClr val="9E9E9E"/>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1800">
                <a:solidFill>
                  <a:schemeClr val="dk1"/>
                </a:solidFill>
                <a:latin typeface="Inter"/>
                <a:ea typeface="Inter"/>
                <a:cs typeface="Inter"/>
                <a:sym typeface="Inter"/>
              </a:rPr>
              <a:t>Aztecs</a:t>
            </a:r>
            <a:endParaRPr b="1" sz="1800">
              <a:solidFill>
                <a:schemeClr val="dk1"/>
              </a:solidFill>
              <a:latin typeface="Inter"/>
              <a:ea typeface="Inter"/>
              <a:cs typeface="Inter"/>
              <a:sym typeface="Inter"/>
            </a:endParaRPr>
          </a:p>
        </p:txBody>
      </p:sp>
      <p:sp>
        <p:nvSpPr>
          <p:cNvPr id="210" name="Google Shape;210;p32"/>
          <p:cNvSpPr txBox="1"/>
          <p:nvPr/>
        </p:nvSpPr>
        <p:spPr>
          <a:xfrm>
            <a:off x="4970083" y="2163831"/>
            <a:ext cx="2298600" cy="798000"/>
          </a:xfrm>
          <a:prstGeom prst="rect">
            <a:avLst/>
          </a:prstGeom>
          <a:noFill/>
          <a:ln cap="flat" cmpd="sng" w="19050">
            <a:solidFill>
              <a:srgbClr val="9E9E9E"/>
            </a:solidFill>
            <a:prstDash val="solid"/>
            <a:round/>
            <a:headEnd len="sm" w="sm" type="none"/>
            <a:tailEnd len="sm" w="sm" type="none"/>
          </a:ln>
        </p:spPr>
        <p:txBody>
          <a:bodyPr anchorCtr="0" anchor="ctr" bIns="119600" lIns="119600" spcFirstLastPara="1" rIns="119600" wrap="square" tIns="119600">
            <a:noAutofit/>
          </a:bodyPr>
          <a:lstStyle/>
          <a:p>
            <a:pPr indent="0" lvl="0" marL="0" rtl="0" algn="ctr">
              <a:spcBef>
                <a:spcPts val="0"/>
              </a:spcBef>
              <a:spcAft>
                <a:spcPts val="0"/>
              </a:spcAft>
              <a:buNone/>
            </a:pPr>
            <a:r>
              <a:rPr b="1" lang="en" sz="1800">
                <a:latin typeface="Inter"/>
                <a:ea typeface="Inter"/>
                <a:cs typeface="Inter"/>
                <a:sym typeface="Inter"/>
              </a:rPr>
              <a:t>Inkas</a:t>
            </a:r>
            <a:endParaRPr b="1" sz="1800">
              <a:latin typeface="Inter"/>
              <a:ea typeface="Inter"/>
              <a:cs typeface="Inter"/>
              <a:sym typeface="Inter"/>
            </a:endParaRPr>
          </a:p>
        </p:txBody>
      </p:sp>
      <p:graphicFrame>
        <p:nvGraphicFramePr>
          <p:cNvPr id="211" name="Google Shape;211;p32"/>
          <p:cNvGraphicFramePr/>
          <p:nvPr/>
        </p:nvGraphicFramePr>
        <p:xfrm>
          <a:off x="503824" y="3910029"/>
          <a:ext cx="3000000" cy="3000000"/>
        </p:xfrm>
        <a:graphic>
          <a:graphicData uri="http://schemas.openxmlformats.org/drawingml/2006/table">
            <a:tbl>
              <a:tblPr>
                <a:noFill/>
                <a:tableStyleId>{C0299ADE-58C8-491D-BF9D-36077B730839}</a:tableStyleId>
              </a:tblPr>
              <a:tblGrid>
                <a:gridCol w="2254925"/>
                <a:gridCol w="2254925"/>
                <a:gridCol w="2254925"/>
              </a:tblGrid>
              <a:tr h="1119175">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1</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2</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3</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212" name="Google Shape;212;p32"/>
          <p:cNvGraphicFramePr/>
          <p:nvPr/>
        </p:nvGraphicFramePr>
        <p:xfrm>
          <a:off x="503824" y="6474548"/>
          <a:ext cx="3000000" cy="3000000"/>
        </p:xfrm>
        <a:graphic>
          <a:graphicData uri="http://schemas.openxmlformats.org/drawingml/2006/table">
            <a:tbl>
              <a:tblPr>
                <a:noFill/>
                <a:tableStyleId>{C0299ADE-58C8-491D-BF9D-36077B730839}</a:tableStyleId>
              </a:tblPr>
              <a:tblGrid>
                <a:gridCol w="2579025"/>
                <a:gridCol w="1616500"/>
                <a:gridCol w="2569225"/>
              </a:tblGrid>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sz="1500">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213" name="Google Shape;213;p32"/>
          <p:cNvSpPr/>
          <p:nvPr/>
        </p:nvSpPr>
        <p:spPr>
          <a:xfrm rot="-5400000">
            <a:off x="3411863" y="545679"/>
            <a:ext cx="9795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14" name="Google Shape;214;p32"/>
          <p:cNvSpPr/>
          <p:nvPr/>
        </p:nvSpPr>
        <p:spPr>
          <a:xfrm rot="-5400000">
            <a:off x="3596213" y="3304133"/>
            <a:ext cx="6108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15" name="Google Shape;215;p32"/>
          <p:cNvSpPr txBox="1"/>
          <p:nvPr/>
        </p:nvSpPr>
        <p:spPr>
          <a:xfrm>
            <a:off x="3199613" y="2411540"/>
            <a:ext cx="1373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700">
                <a:latin typeface="Inter"/>
                <a:ea typeface="Inter"/>
                <a:cs typeface="Inter"/>
                <a:sym typeface="Inter"/>
              </a:rPr>
              <a:t>Similarities</a:t>
            </a:r>
            <a:endParaRPr sz="1700">
              <a:latin typeface="Inter"/>
              <a:ea typeface="Inter"/>
              <a:cs typeface="Inter"/>
              <a:sym typeface="Inter"/>
            </a:endParaRPr>
          </a:p>
        </p:txBody>
      </p:sp>
      <p:sp>
        <p:nvSpPr>
          <p:cNvPr id="216" name="Google Shape;216;p32"/>
          <p:cNvSpPr txBox="1"/>
          <p:nvPr/>
        </p:nvSpPr>
        <p:spPr>
          <a:xfrm>
            <a:off x="2541553" y="5345018"/>
            <a:ext cx="2720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600">
                <a:solidFill>
                  <a:schemeClr val="dk1"/>
                </a:solidFill>
                <a:latin typeface="Inter"/>
                <a:ea typeface="Inter"/>
                <a:cs typeface="Inter"/>
                <a:sym typeface="Inter"/>
              </a:rPr>
              <a:t>Different in regards to...</a:t>
            </a:r>
            <a:endParaRPr sz="1600">
              <a:solidFill>
                <a:schemeClr val="dk1"/>
              </a:solidFill>
              <a:latin typeface="Inter"/>
              <a:ea typeface="Inter"/>
              <a:cs typeface="Inter"/>
              <a:sym typeface="Inter"/>
            </a:endParaRPr>
          </a:p>
          <a:p>
            <a:pPr indent="0" lvl="0" marL="0" rtl="0" algn="ctr">
              <a:spcBef>
                <a:spcPts val="0"/>
              </a:spcBef>
              <a:spcAft>
                <a:spcPts val="0"/>
              </a:spcAft>
              <a:buNone/>
            </a:pPr>
            <a:r>
              <a:t/>
            </a:r>
            <a:endParaRPr sz="1700">
              <a:latin typeface="Inter"/>
              <a:ea typeface="Inter"/>
              <a:cs typeface="Inter"/>
              <a:sym typeface="Inter"/>
            </a:endParaRPr>
          </a:p>
        </p:txBody>
      </p:sp>
      <p:sp>
        <p:nvSpPr>
          <p:cNvPr id="217" name="Google Shape;217;p32"/>
          <p:cNvSpPr txBox="1"/>
          <p:nvPr/>
        </p:nvSpPr>
        <p:spPr>
          <a:xfrm>
            <a:off x="966600" y="1165650"/>
            <a:ext cx="60912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Identify three ways that the Aztecs and Inkas are similar. Next, identify three ways in which they differ. In the middle of the differences table, identify how they are different from each other.</a:t>
            </a:r>
            <a:endParaRPr sz="1200">
              <a:latin typeface="Plus Jakarta Sans"/>
              <a:ea typeface="Plus Jakarta Sans"/>
              <a:cs typeface="Plus Jakarta Sans"/>
              <a:sym typeface="Plus Jakarta Sans"/>
            </a:endParaRPr>
          </a:p>
        </p:txBody>
      </p:sp>
      <p:pic>
        <p:nvPicPr>
          <p:cNvPr id="218" name="Google Shape;218;p32"/>
          <p:cNvPicPr preferRelativeResize="0"/>
          <p:nvPr/>
        </p:nvPicPr>
        <p:blipFill>
          <a:blip r:embed="rId5">
            <a:alphaModFix/>
          </a:blip>
          <a:stretch>
            <a:fillRect/>
          </a:stretch>
        </p:blipFill>
        <p:spPr>
          <a:xfrm>
            <a:off x="342975" y="1165660"/>
            <a:ext cx="674458" cy="67445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2" name="Shape 222"/>
        <p:cNvGrpSpPr/>
        <p:nvPr/>
      </p:nvGrpSpPr>
      <p:grpSpPr>
        <a:xfrm>
          <a:off x="0" y="0"/>
          <a:ext cx="0" cy="0"/>
          <a:chOff x="0" y="0"/>
          <a:chExt cx="0" cy="0"/>
        </a:xfrm>
      </p:grpSpPr>
      <p:sp>
        <p:nvSpPr>
          <p:cNvPr id="223" name="Google Shape;223;p3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300">
                <a:solidFill>
                  <a:schemeClr val="dk1"/>
                </a:solidFill>
                <a:latin typeface="Halant"/>
                <a:ea typeface="Halant"/>
                <a:cs typeface="Halant"/>
                <a:sym typeface="Halant"/>
              </a:rPr>
              <a:t>         Aztecs &amp; Inca Comparison Infographic Instructions</a:t>
            </a:r>
            <a:endParaRPr sz="2300">
              <a:solidFill>
                <a:schemeClr val="dk1"/>
              </a:solidFill>
              <a:latin typeface="Halant"/>
              <a:ea typeface="Halant"/>
              <a:cs typeface="Halant"/>
              <a:sym typeface="Halant"/>
            </a:endParaRPr>
          </a:p>
        </p:txBody>
      </p:sp>
      <p:pic>
        <p:nvPicPr>
          <p:cNvPr id="224" name="Google Shape;224;p3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5" name="Google Shape;225;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6" name="Google Shape;226;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27" name="Google Shape;227;p33"/>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228" name="Google Shape;228;p33"/>
          <p:cNvSpPr txBox="1"/>
          <p:nvPr/>
        </p:nvSpPr>
        <p:spPr>
          <a:xfrm>
            <a:off x="594300" y="655288"/>
            <a:ext cx="6583800" cy="2068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200">
                <a:solidFill>
                  <a:schemeClr val="dk1"/>
                </a:solidFill>
                <a:latin typeface="Inter"/>
                <a:ea typeface="Inter"/>
                <a:cs typeface="Inter"/>
                <a:sym typeface="Inter"/>
              </a:rPr>
              <a:t>Instructions: </a:t>
            </a:r>
            <a:r>
              <a:rPr lang="en" sz="1200">
                <a:solidFill>
                  <a:schemeClr val="dk1"/>
                </a:solidFill>
                <a:latin typeface="Inter"/>
                <a:ea typeface="Inter"/>
                <a:cs typeface="Inter"/>
                <a:sym typeface="Inter"/>
              </a:rPr>
              <a:t>Using your knowledge of the Aztecs and Incas as well as the sources you just examined, create an infographic that </a:t>
            </a:r>
            <a:r>
              <a:rPr lang="en" sz="1200">
                <a:solidFill>
                  <a:schemeClr val="dk1"/>
                </a:solidFill>
                <a:latin typeface="Inter"/>
                <a:ea typeface="Inter"/>
                <a:cs typeface="Inter"/>
                <a:sym typeface="Inter"/>
              </a:rPr>
              <a:t>examines</a:t>
            </a:r>
            <a:r>
              <a:rPr lang="en" sz="1200">
                <a:solidFill>
                  <a:schemeClr val="dk1"/>
                </a:solidFill>
                <a:latin typeface="Inter"/>
                <a:ea typeface="Inter"/>
                <a:cs typeface="Inter"/>
                <a:sym typeface="Inter"/>
              </a:rPr>
              <a:t> three comparisons of the two empires. You need to include at least ONE similarity and at least ONE difference.</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lang="en" sz="1200">
                <a:solidFill>
                  <a:schemeClr val="dk1"/>
                </a:solidFill>
                <a:latin typeface="Inter"/>
                <a:ea typeface="Inter"/>
                <a:cs typeface="Inter"/>
                <a:sym typeface="Inter"/>
              </a:rPr>
              <a:t>For each comparison you make, you need at least one image and a short description.</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lang="en" sz="1200">
                <a:solidFill>
                  <a:schemeClr val="dk1"/>
                </a:solidFill>
                <a:latin typeface="Inter"/>
                <a:ea typeface="Inter"/>
                <a:cs typeface="Inter"/>
                <a:sym typeface="Inter"/>
              </a:rPr>
              <a:t>Your infographic should be organized and colorful. You can create this product on a digital platform such as Canva or PowerPoint, or you can make it on paper.</a:t>
            </a:r>
            <a:r>
              <a:rPr b="1" lang="en" sz="1200">
                <a:solidFill>
                  <a:schemeClr val="dk1"/>
                </a:solidFill>
                <a:latin typeface="Inter"/>
                <a:ea typeface="Inter"/>
                <a:cs typeface="Inter"/>
                <a:sym typeface="Inter"/>
              </a:rPr>
              <a:t> </a:t>
            </a:r>
            <a:endParaRPr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