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Halant"/>
      <p:bold r:id="rId19"/>
    </p:embeddedFont>
    <p:embeddedFont>
      <p:font typeface="Inter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11" Type="http://schemas.openxmlformats.org/officeDocument/2006/relationships/slide" Target="slides/slide5.xml"/><Relationship Id="rId22" Type="http://schemas.openxmlformats.org/officeDocument/2006/relationships/font" Target="fonts/Inter-italic.fntdata"/><Relationship Id="rId10" Type="http://schemas.openxmlformats.org/officeDocument/2006/relationships/slide" Target="slides/slide4.xml"/><Relationship Id="rId21" Type="http://schemas.openxmlformats.org/officeDocument/2006/relationships/font" Target="fonts/Inter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Inter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Halant-bold.fntdata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0b14b2567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30b14b2567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1efdac4ecf_0_7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31efdac4ecf_0_7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1efdac4ecf_0_8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31efdac4ecf_0_8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1efdac4ecf_0_8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31efdac4ecf_0_8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0b14b2567b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30b14b2567b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1efdac4ecf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1efdac4ecf_0_10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efdac4ecf_0_9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31efdac4ecf_0_9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1efdac4ecf_0_4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31efdac4ecf_0_40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1efdac4ecf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1efdac4ecf_0_20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1efdac4ecf_0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31efdac4ecf_0_3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1efdac4ecf_0_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31efdac4ecf_0_5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0b14b2567b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30b14b2567b_0_2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_1">
  <p:cSld name="SECTION_HEADER_1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/>
          <p:nvPr/>
        </p:nvSpPr>
        <p:spPr>
          <a:xfrm flipH="1">
            <a:off x="7595938" y="4602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7" name="Google Shape;127;p25"/>
          <p:cNvSpPr/>
          <p:nvPr/>
        </p:nvSpPr>
        <p:spPr>
          <a:xfrm flipH="1" rot="10800000">
            <a:off x="466425" y="35583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28" name="Google Shape;128;p25"/>
          <p:cNvSpPr txBox="1"/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9" name="Google Shape;129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17.png"/><Relationship Id="rId5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reativecommons.org/licenses/by-sa/3.0/deed.en" TargetMode="External"/><Relationship Id="rId6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hyperlink" Target="https://en.wikipedia.org/wiki/Category:Wikigraphists" TargetMode="External"/><Relationship Id="rId5" Type="http://schemas.openxmlformats.org/officeDocument/2006/relationships/hyperlink" Target="https://fr.wikipedia.org/wiki/Wikip%C3%A9dia:Atelier_graphique" TargetMode="External"/><Relationship Id="rId6" Type="http://schemas.openxmlformats.org/officeDocument/2006/relationships/hyperlink" Target="https://en.wikipedia.org/wiki/en:Creative_Commons" TargetMode="External"/><Relationship Id="rId7" Type="http://schemas.openxmlformats.org/officeDocument/2006/relationships/hyperlink" Target="https://creativecommons.org/licenses/by-sa/3.0/deed.en" TargetMode="External"/><Relationship Id="rId8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reativecommons.org/licenses/by/2.0/deed.en" TargetMode="External"/><Relationship Id="rId6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hyperlink" Target="https://en.wikipedia.org/wiki/Category:Wikigraphists" TargetMode="External"/><Relationship Id="rId6" Type="http://schemas.openxmlformats.org/officeDocument/2006/relationships/hyperlink" Target="https://fr.wikipedia.org/wiki/Wikip%C3%A9dia:Atelier_graphique" TargetMode="External"/><Relationship Id="rId7" Type="http://schemas.openxmlformats.org/officeDocument/2006/relationships/hyperlink" Target="https://en.wikipedia.org/wiki/en:Creative_Commons" TargetMode="External"/><Relationship Id="rId8" Type="http://schemas.openxmlformats.org/officeDocument/2006/relationships/hyperlink" Target="https://creativecommons.org/licenses/by-sa/3.0/deed.en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oogle Shape;134;p26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35" name="Google Shape;135;p26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36" name="Google Shape;136;p26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37" name="Google Shape;137;p26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8" name="Google Shape;138;p26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39" name="Google Shape;139;p26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40" name="Google Shape;140;p26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1" name="Google Shape;141;p26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42" name="Google Shape;142;p26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43" name="Google Shape;143;p26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4" name="Google Shape;144;p26"/>
          <p:cNvSpPr txBox="1"/>
          <p:nvPr/>
        </p:nvSpPr>
        <p:spPr>
          <a:xfrm>
            <a:off x="2236732" y="1871427"/>
            <a:ext cx="7040100" cy="10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AZTECS</a:t>
            </a:r>
            <a:endParaRPr sz="700"/>
          </a:p>
        </p:txBody>
      </p:sp>
      <p:sp>
        <p:nvSpPr>
          <p:cNvPr id="145" name="Google Shape;145;p26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" name="Google Shape;146;p26"/>
          <p:cNvSpPr txBox="1"/>
          <p:nvPr/>
        </p:nvSpPr>
        <p:spPr>
          <a:xfrm>
            <a:off x="2483250" y="2871913"/>
            <a:ext cx="673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" sz="26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Americas- Colonization &amp; Conquest</a:t>
            </a:r>
            <a:endParaRPr sz="400"/>
          </a:p>
        </p:txBody>
      </p:sp>
      <p:sp>
        <p:nvSpPr>
          <p:cNvPr id="147" name="Google Shape;147;p26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26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49" name="Google Shape;149;p26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0" name="Google Shape;150;p26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35"/>
          <p:cNvPicPr preferRelativeResize="0"/>
          <p:nvPr/>
        </p:nvPicPr>
        <p:blipFill rotWithShape="1">
          <a:blip r:embed="rId3">
            <a:alphaModFix/>
          </a:blip>
          <a:srcRect b="8182" l="0" r="0" t="7889"/>
          <a:stretch/>
        </p:blipFill>
        <p:spPr>
          <a:xfrm>
            <a:off x="5941575" y="1293538"/>
            <a:ext cx="2912701" cy="162942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0" name="Google Shape;330;p35"/>
          <p:cNvSpPr txBox="1"/>
          <p:nvPr/>
        </p:nvSpPr>
        <p:spPr>
          <a:xfrm>
            <a:off x="514350" y="438150"/>
            <a:ext cx="74154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ANALYSIS DIRECTIONS</a:t>
            </a:r>
            <a:endParaRPr sz="700">
              <a:solidFill>
                <a:schemeClr val="dk1"/>
              </a:solidFill>
            </a:endParaRPr>
          </a:p>
        </p:txBody>
      </p:sp>
      <p:grpSp>
        <p:nvGrpSpPr>
          <p:cNvPr id="331" name="Google Shape;331;p35"/>
          <p:cNvGrpSpPr/>
          <p:nvPr/>
        </p:nvGrpSpPr>
        <p:grpSpPr>
          <a:xfrm>
            <a:off x="740917" y="1744710"/>
            <a:ext cx="4634583" cy="552704"/>
            <a:chOff x="1481835" y="2575020"/>
            <a:chExt cx="9269165" cy="1105408"/>
          </a:xfrm>
        </p:grpSpPr>
        <p:grpSp>
          <p:nvGrpSpPr>
            <p:cNvPr id="332" name="Google Shape;332;p35"/>
            <p:cNvGrpSpPr/>
            <p:nvPr/>
          </p:nvGrpSpPr>
          <p:grpSpPr>
            <a:xfrm>
              <a:off x="1481835" y="2575020"/>
              <a:ext cx="1105500" cy="1105408"/>
              <a:chOff x="1704735" y="2780838"/>
              <a:chExt cx="1105500" cy="1105408"/>
            </a:xfrm>
          </p:grpSpPr>
          <p:grpSp>
            <p:nvGrpSpPr>
              <p:cNvPr id="333" name="Google Shape;333;p35"/>
              <p:cNvGrpSpPr/>
              <p:nvPr/>
            </p:nvGrpSpPr>
            <p:grpSpPr>
              <a:xfrm>
                <a:off x="1704735" y="2780838"/>
                <a:ext cx="1105408" cy="1105408"/>
                <a:chOff x="0" y="-56030"/>
                <a:chExt cx="812800" cy="812800"/>
              </a:xfrm>
            </p:grpSpPr>
            <p:sp>
              <p:nvSpPr>
                <p:cNvPr id="334" name="Google Shape;334;p35"/>
                <p:cNvSpPr/>
                <p:nvPr/>
              </p:nvSpPr>
              <p:spPr>
                <a:xfrm>
                  <a:off x="0" y="-5603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5" name="Google Shape;335;p35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36" name="Google Shape;336;p35"/>
              <p:cNvSpPr txBox="1"/>
              <p:nvPr/>
            </p:nvSpPr>
            <p:spPr>
              <a:xfrm>
                <a:off x="1704735" y="2954974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1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37" name="Google Shape;337;p35"/>
            <p:cNvSpPr txBox="1"/>
            <p:nvPr/>
          </p:nvSpPr>
          <p:spPr>
            <a:xfrm>
              <a:off x="2765600" y="2912174"/>
              <a:ext cx="79854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View the sources in the Gallery Walk</a:t>
              </a:r>
              <a:endParaRPr sz="1400"/>
            </a:p>
          </p:txBody>
        </p:sp>
      </p:grpSp>
      <p:grpSp>
        <p:nvGrpSpPr>
          <p:cNvPr id="338" name="Google Shape;338;p35"/>
          <p:cNvGrpSpPr/>
          <p:nvPr/>
        </p:nvGrpSpPr>
        <p:grpSpPr>
          <a:xfrm>
            <a:off x="740917" y="2499600"/>
            <a:ext cx="4634583" cy="677400"/>
            <a:chOff x="740917" y="2495404"/>
            <a:chExt cx="4634583" cy="677400"/>
          </a:xfrm>
        </p:grpSpPr>
        <p:grpSp>
          <p:nvGrpSpPr>
            <p:cNvPr id="339" name="Google Shape;339;p35"/>
            <p:cNvGrpSpPr/>
            <p:nvPr/>
          </p:nvGrpSpPr>
          <p:grpSpPr>
            <a:xfrm>
              <a:off x="740917" y="2557677"/>
              <a:ext cx="552750" cy="552704"/>
              <a:chOff x="1704735" y="4837365"/>
              <a:chExt cx="1105500" cy="1105408"/>
            </a:xfrm>
          </p:grpSpPr>
          <p:grpSp>
            <p:nvGrpSpPr>
              <p:cNvPr id="340" name="Google Shape;340;p35"/>
              <p:cNvGrpSpPr/>
              <p:nvPr/>
            </p:nvGrpSpPr>
            <p:grpSpPr>
              <a:xfrm>
                <a:off x="1704735" y="4837365"/>
                <a:ext cx="1105408" cy="1105408"/>
                <a:chOff x="0" y="-56030"/>
                <a:chExt cx="812800" cy="812800"/>
              </a:xfrm>
            </p:grpSpPr>
            <p:sp>
              <p:nvSpPr>
                <p:cNvPr id="341" name="Google Shape;341;p35"/>
                <p:cNvSpPr/>
                <p:nvPr/>
              </p:nvSpPr>
              <p:spPr>
                <a:xfrm>
                  <a:off x="0" y="-5603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2" name="Google Shape;342;p35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43" name="Google Shape;343;p35"/>
              <p:cNvSpPr txBox="1"/>
              <p:nvPr/>
            </p:nvSpPr>
            <p:spPr>
              <a:xfrm>
                <a:off x="1704735" y="5011502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2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44" name="Google Shape;344;p35"/>
            <p:cNvSpPr txBox="1"/>
            <p:nvPr/>
          </p:nvSpPr>
          <p:spPr>
            <a:xfrm>
              <a:off x="1382800" y="2495404"/>
              <a:ext cx="3992700" cy="67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Determine what </a:t>
              </a:r>
              <a:r>
                <a:rPr lang="en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factors</a:t>
              </a:r>
              <a:r>
                <a:rPr lang="en" sz="14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(s) it illustrates </a:t>
              </a:r>
              <a:endParaRPr sz="14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(</a:t>
              </a:r>
              <a:r>
                <a:rPr lang="en" sz="10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Alliance Formation, Military Strength and Strategy, Tributary System &amp; Administrative Control, Geographic Advantage, Religious Integration, Trade Networks, Agricultural Innovations)</a:t>
              </a:r>
              <a:endParaRPr sz="1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345" name="Google Shape;345;p35"/>
          <p:cNvGrpSpPr/>
          <p:nvPr/>
        </p:nvGrpSpPr>
        <p:grpSpPr>
          <a:xfrm>
            <a:off x="740917" y="3379186"/>
            <a:ext cx="4634583" cy="552704"/>
            <a:chOff x="1481835" y="6390971"/>
            <a:chExt cx="9269165" cy="1105408"/>
          </a:xfrm>
        </p:grpSpPr>
        <p:grpSp>
          <p:nvGrpSpPr>
            <p:cNvPr id="346" name="Google Shape;346;p35"/>
            <p:cNvGrpSpPr/>
            <p:nvPr/>
          </p:nvGrpSpPr>
          <p:grpSpPr>
            <a:xfrm>
              <a:off x="1481835" y="6390971"/>
              <a:ext cx="1105500" cy="1105408"/>
              <a:chOff x="1704735" y="6893895"/>
              <a:chExt cx="1105500" cy="1105408"/>
            </a:xfrm>
          </p:grpSpPr>
          <p:grpSp>
            <p:nvGrpSpPr>
              <p:cNvPr id="347" name="Google Shape;347;p35"/>
              <p:cNvGrpSpPr/>
              <p:nvPr/>
            </p:nvGrpSpPr>
            <p:grpSpPr>
              <a:xfrm>
                <a:off x="1704735" y="6893895"/>
                <a:ext cx="1105408" cy="1105408"/>
                <a:chOff x="0" y="0"/>
                <a:chExt cx="812800" cy="812800"/>
              </a:xfrm>
            </p:grpSpPr>
            <p:sp>
              <p:nvSpPr>
                <p:cNvPr id="348" name="Google Shape;348;p35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9" name="Google Shape;349;p35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50" name="Google Shape;350;p35"/>
              <p:cNvSpPr txBox="1"/>
              <p:nvPr/>
            </p:nvSpPr>
            <p:spPr>
              <a:xfrm>
                <a:off x="1704735" y="7068030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3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51" name="Google Shape;351;p35"/>
            <p:cNvSpPr txBox="1"/>
            <p:nvPr/>
          </p:nvSpPr>
          <p:spPr>
            <a:xfrm>
              <a:off x="2765600" y="6512725"/>
              <a:ext cx="7985400" cy="86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Make observations about the image (What do you see or read? Look carefully at the details)</a:t>
              </a:r>
              <a:endParaRPr sz="1400"/>
            </a:p>
          </p:txBody>
        </p:sp>
      </p:grpSp>
      <p:grpSp>
        <p:nvGrpSpPr>
          <p:cNvPr id="352" name="Google Shape;352;p3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53" name="Google Shape;353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4" name="Google Shape;354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6" name="Google Shape;356;p3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sp>
        <p:nvSpPr>
          <p:cNvPr id="357" name="Google Shape;357;p35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8" name="Google Shape;358;p35"/>
          <p:cNvSpPr/>
          <p:nvPr/>
        </p:nvSpPr>
        <p:spPr>
          <a:xfrm>
            <a:off x="782211" y="-8205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9" name="Google Shape;359;p35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360" name="Google Shape;360;p35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361" name="Google Shape;361;p35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2" name="Google Shape;362;p3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363" name="Google Shape;363;p35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4" name="Google Shape;364;p3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65" name="Google Shape;365;p35"/>
          <p:cNvGrpSpPr/>
          <p:nvPr/>
        </p:nvGrpSpPr>
        <p:grpSpPr>
          <a:xfrm>
            <a:off x="740917" y="4134075"/>
            <a:ext cx="4634583" cy="646500"/>
            <a:chOff x="1481835" y="8420551"/>
            <a:chExt cx="9269165" cy="1293000"/>
          </a:xfrm>
        </p:grpSpPr>
        <p:grpSp>
          <p:nvGrpSpPr>
            <p:cNvPr id="366" name="Google Shape;366;p35"/>
            <p:cNvGrpSpPr/>
            <p:nvPr/>
          </p:nvGrpSpPr>
          <p:grpSpPr>
            <a:xfrm>
              <a:off x="1481835" y="8514347"/>
              <a:ext cx="1105500" cy="1105408"/>
              <a:chOff x="1704735" y="6893895"/>
              <a:chExt cx="1105500" cy="1105408"/>
            </a:xfrm>
          </p:grpSpPr>
          <p:grpSp>
            <p:nvGrpSpPr>
              <p:cNvPr id="367" name="Google Shape;367;p35"/>
              <p:cNvGrpSpPr/>
              <p:nvPr/>
            </p:nvGrpSpPr>
            <p:grpSpPr>
              <a:xfrm>
                <a:off x="1704735" y="6893895"/>
                <a:ext cx="1105408" cy="1105408"/>
                <a:chOff x="0" y="0"/>
                <a:chExt cx="812800" cy="812800"/>
              </a:xfrm>
            </p:grpSpPr>
            <p:sp>
              <p:nvSpPr>
                <p:cNvPr id="368" name="Google Shape;368;p35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69" name="Google Shape;369;p35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370" name="Google Shape;370;p35"/>
              <p:cNvSpPr txBox="1"/>
              <p:nvPr/>
            </p:nvSpPr>
            <p:spPr>
              <a:xfrm>
                <a:off x="1704735" y="7068030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500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4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71" name="Google Shape;371;p35"/>
            <p:cNvSpPr txBox="1"/>
            <p:nvPr/>
          </p:nvSpPr>
          <p:spPr>
            <a:xfrm>
              <a:off x="2765600" y="8420551"/>
              <a:ext cx="7985400" cy="12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Draw inferences from the image (Go beyond your observations and consider what could mean or symbolize)</a:t>
              </a:r>
              <a:endParaRPr sz="1400"/>
            </a:p>
          </p:txBody>
        </p:sp>
      </p:grpSp>
      <p:pic>
        <p:nvPicPr>
          <p:cNvPr id="372" name="Google Shape;372;p35"/>
          <p:cNvPicPr preferRelativeResize="0"/>
          <p:nvPr/>
        </p:nvPicPr>
        <p:blipFill rotWithShape="1">
          <a:blip r:embed="rId5">
            <a:alphaModFix/>
          </a:blip>
          <a:srcRect b="0" l="24616" r="24534" t="0"/>
          <a:stretch/>
        </p:blipFill>
        <p:spPr>
          <a:xfrm>
            <a:off x="5554974" y="2609072"/>
            <a:ext cx="1970698" cy="2583153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" name="Google Shape;377;p3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78" name="Google Shape;378;p3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9" name="Google Shape;379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0" name="Google Shape;380;p3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1" name="Google Shape;381;p3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382" name="Google Shape;382;p36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3" name="Google Shape;383;p3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84" name="Google Shape;384;p3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5" name="Google Shape;385;p3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6" name="Google Shape;386;p3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7" name="Google Shape;387;p3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88" name="Google Shape;388;p3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9" name="Google Shape;389;p3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90" name="Google Shape;390;p36"/>
          <p:cNvSpPr txBox="1"/>
          <p:nvPr/>
        </p:nvSpPr>
        <p:spPr>
          <a:xfrm>
            <a:off x="956550" y="227588"/>
            <a:ext cx="7230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SOURCE 1</a:t>
            </a:r>
            <a:endParaRPr sz="300"/>
          </a:p>
        </p:txBody>
      </p:sp>
      <p:pic>
        <p:nvPicPr>
          <p:cNvPr id="391" name="Google Shape;39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8475" y="227600"/>
            <a:ext cx="3107975" cy="4456276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6"/>
          <p:cNvSpPr txBox="1"/>
          <p:nvPr/>
        </p:nvSpPr>
        <p:spPr>
          <a:xfrm>
            <a:off x="3802625" y="1175250"/>
            <a:ext cx="5040900" cy="30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Date: 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Mid-16th Century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Folio (page) 64 of </a:t>
            </a:r>
            <a:r>
              <a:rPr i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Codex Mendoza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Artist: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Aztec scribes and artists under Spanish supervision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Description: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Shows a commoner advancing through the ranks by taking captives in war. Each attire can be achieved by taking a certain number of captives.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Public Domain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Google Shape;397;p3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98" name="Google Shape;398;p3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99" name="Google Shape;399;p3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0" name="Google Shape;400;p3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1" name="Google Shape;401;p3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402" name="Google Shape;402;p37"/>
          <p:cNvSpPr/>
          <p:nvPr/>
        </p:nvSpPr>
        <p:spPr>
          <a:xfrm>
            <a:off x="-824453" y="-20114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3" name="Google Shape;403;p3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404" name="Google Shape;404;p3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05" name="Google Shape;405;p3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06" name="Google Shape;406;p3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7" name="Google Shape;407;p3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408" name="Google Shape;408;p3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9" name="Google Shape;409;p3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10" name="Google Shape;410;p37"/>
          <p:cNvSpPr txBox="1"/>
          <p:nvPr/>
        </p:nvSpPr>
        <p:spPr>
          <a:xfrm>
            <a:off x="956550" y="227588"/>
            <a:ext cx="7230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sz="300"/>
          </a:p>
        </p:txBody>
      </p:sp>
      <p:sp>
        <p:nvSpPr>
          <p:cNvPr id="411" name="Google Shape;411;p37"/>
          <p:cNvSpPr txBox="1"/>
          <p:nvPr/>
        </p:nvSpPr>
        <p:spPr>
          <a:xfrm>
            <a:off x="5028900" y="1025475"/>
            <a:ext cx="3894000" cy="3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1: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With your group, move to a station.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2: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the source.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Step 3: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Answer the questions.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Note: 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Each source will address at least one of the following topics. After analyzing each source, you will determine which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factors were addressed</a:t>
            </a:r>
            <a:r>
              <a:rPr lang="en" sz="1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.</a:t>
            </a:r>
            <a:endParaRPr sz="1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Alliance Formation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Military Strength and Strategy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Tributary System &amp; Administrative Control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Geographic Advantage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Religious Integration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Trade Networks</a:t>
            </a:r>
            <a:endParaRPr sz="1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190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200"/>
              <a:buFont typeface="Inter"/>
              <a:buAutoNum type="arabicParenR"/>
            </a:pPr>
            <a:r>
              <a:rPr lang="en" sz="1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Agricultural Innovations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12" name="Google Shape;41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750" y="951075"/>
            <a:ext cx="4753051" cy="2673599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37"/>
          <p:cNvSpPr txBox="1"/>
          <p:nvPr/>
        </p:nvSpPr>
        <p:spPr>
          <a:xfrm>
            <a:off x="190800" y="3697225"/>
            <a:ext cx="47619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This image represents the movement of a gallery walk. </a:t>
            </a:r>
            <a:endParaRPr i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Our class will just have 8 sources to investigate.</a:t>
            </a:r>
            <a:endParaRPr i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/>
        </p:nvSpPr>
        <p:spPr>
          <a:xfrm>
            <a:off x="895670" y="1981390"/>
            <a:ext cx="73527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factors facilitated Aztec dominance in Mesoamerica?</a:t>
            </a:r>
            <a:endParaRPr i="1" sz="2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" name="Google Shape;157;p2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58" name="Google Shape;158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59" name="Google Shape;159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0" name="Google Shape;160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1" name="Google Shape;161;p2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62" name="Google Shape;162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" name="Google Shape;163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4" name="Google Shape;164;p27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165" name="Google Shape;165;p2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66" name="Google Shape;166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7" name="Google Shape;167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9" name="Google Shape;169;p2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70" name="Google Shape;170;p27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 txBox="1"/>
          <p:nvPr/>
        </p:nvSpPr>
        <p:spPr>
          <a:xfrm>
            <a:off x="514350" y="2095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 EMPIRE</a:t>
            </a:r>
            <a:endParaRPr sz="700"/>
          </a:p>
        </p:txBody>
      </p:sp>
      <p:sp>
        <p:nvSpPr>
          <p:cNvPr id="176" name="Google Shape;176;p28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7" name="Google Shape;177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8" name="Google Shape;178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9" name="Google Shape;179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0" name="Google Shape;180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1" name="Google Shape;181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/>
            </a:p>
          </p:txBody>
        </p:sp>
      </p:grpSp>
      <p:sp>
        <p:nvSpPr>
          <p:cNvPr id="182" name="Google Shape;182;p28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3" name="Google Shape;183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84" name="Google Shape;184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5" name="Google Shape;185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6" name="Google Shape;186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7" name="Google Shape;187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88" name="Google Shape;188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9" name="Google Shape;189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90" name="Google Shape;190;p28"/>
          <p:cNvSpPr txBox="1"/>
          <p:nvPr/>
        </p:nvSpPr>
        <p:spPr>
          <a:xfrm>
            <a:off x="384375" y="1714500"/>
            <a:ext cx="3733200" cy="25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14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800">
                <a:latin typeface="Inter"/>
                <a:ea typeface="Inter"/>
                <a:cs typeface="Inter"/>
                <a:sym typeface="Inter"/>
              </a:rPr>
              <a:t>Who were the Triple Alliance/Mexica?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A coalition formed by three groups to form the Aztec Empire </a:t>
            </a:r>
            <a:endParaRPr b="1" sz="18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1" name="Google Shape;191;p28"/>
          <p:cNvSpPr txBox="1"/>
          <p:nvPr/>
        </p:nvSpPr>
        <p:spPr>
          <a:xfrm>
            <a:off x="4674169" y="4157238"/>
            <a:ext cx="3276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The Aztec Empire, 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9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2" name="Google Shape;192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74169" y="1593900"/>
            <a:ext cx="3276900" cy="247210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8"/>
          <p:cNvSpPr/>
          <p:nvPr/>
        </p:nvSpPr>
        <p:spPr>
          <a:xfrm rot="-678965">
            <a:off x="179276" y="892530"/>
            <a:ext cx="1643551" cy="722021"/>
          </a:xfrm>
          <a:prstGeom prst="horizontalScroll">
            <a:avLst>
              <a:gd fmla="val 12500" name="adj"/>
            </a:avLst>
          </a:prstGeom>
          <a:solidFill>
            <a:srgbClr val="38E0A4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Inter"/>
                <a:ea typeface="Inter"/>
                <a:cs typeface="Inter"/>
                <a:sym typeface="Inter"/>
              </a:rPr>
              <a:t>Follow along  on your Pre-Reading Notes Guide!</a:t>
            </a:r>
            <a:endParaRPr sz="11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/>
          <p:nvPr/>
        </p:nvSpPr>
        <p:spPr>
          <a:xfrm>
            <a:off x="514350" y="209550"/>
            <a:ext cx="8115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 sz="700"/>
          </a:p>
        </p:txBody>
      </p:sp>
      <p:sp>
        <p:nvSpPr>
          <p:cNvPr id="199" name="Google Shape;199;p29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0" name="Google Shape;200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01" name="Google Shape;201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2" name="Google Shape;202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/>
            </a:p>
          </p:txBody>
        </p:sp>
      </p:grpSp>
      <p:sp>
        <p:nvSpPr>
          <p:cNvPr id="205" name="Google Shape;205;p29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6" name="Google Shape;206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07" name="Google Shape;207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8" name="Google Shape;208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9" name="Google Shape;209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0" name="Google Shape;210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11" name="Google Shape;211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2" name="Google Shape;212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3" name="Google Shape;213;p29"/>
          <p:cNvSpPr txBox="1"/>
          <p:nvPr/>
        </p:nvSpPr>
        <p:spPr>
          <a:xfrm>
            <a:off x="873850" y="1701031"/>
            <a:ext cx="3409800" cy="21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14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800">
                <a:latin typeface="Inter"/>
                <a:ea typeface="Inter"/>
                <a:cs typeface="Inter"/>
                <a:sym typeface="Inter"/>
              </a:rPr>
              <a:t>What is a </a:t>
            </a:r>
            <a:r>
              <a:rPr i="1" lang="en" sz="1800">
                <a:latin typeface="Inter"/>
                <a:ea typeface="Inter"/>
                <a:cs typeface="Inter"/>
                <a:sym typeface="Inter"/>
              </a:rPr>
              <a:t>tlatoani</a:t>
            </a:r>
            <a:r>
              <a:rPr lang="en" sz="1800">
                <a:latin typeface="Inter"/>
                <a:ea typeface="Inter"/>
                <a:cs typeface="Inter"/>
                <a:sym typeface="Inter"/>
              </a:rPr>
              <a:t>?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political and military ruler of the Mexica</a:t>
            </a:r>
            <a:endParaRPr b="1" sz="18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29"/>
          <p:cNvSpPr txBox="1"/>
          <p:nvPr/>
        </p:nvSpPr>
        <p:spPr>
          <a:xfrm>
            <a:off x="4532363" y="4233438"/>
            <a:ext cx="3276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Nezahualpilli, ruler of Texcoco, 17th Century. 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5" name="Google Shape;21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0796" y="1519388"/>
            <a:ext cx="1800032" cy="2563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0"/>
          <p:cNvSpPr txBox="1"/>
          <p:nvPr/>
        </p:nvSpPr>
        <p:spPr>
          <a:xfrm>
            <a:off x="514350" y="2095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 EMPIRE</a:t>
            </a:r>
            <a:endParaRPr sz="700"/>
          </a:p>
        </p:txBody>
      </p:sp>
      <p:sp>
        <p:nvSpPr>
          <p:cNvPr id="221" name="Google Shape;221;p30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23" name="Google Shape;223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24" name="Google Shape;224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/>
            </a:p>
          </p:txBody>
        </p:sp>
      </p:grpSp>
      <p:sp>
        <p:nvSpPr>
          <p:cNvPr id="227" name="Google Shape;227;p30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8" name="Google Shape;228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9" name="Google Shape;229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30" name="Google Shape;230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31" name="Google Shape;231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2" name="Google Shape;232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33" name="Google Shape;233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4" name="Google Shape;234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5" name="Google Shape;235;p30"/>
          <p:cNvSpPr txBox="1"/>
          <p:nvPr/>
        </p:nvSpPr>
        <p:spPr>
          <a:xfrm>
            <a:off x="514350" y="1643750"/>
            <a:ext cx="3409800" cy="26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14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800">
                <a:latin typeface="Inter"/>
                <a:ea typeface="Inter"/>
                <a:cs typeface="Inter"/>
                <a:sym typeface="Inter"/>
              </a:rPr>
              <a:t>Who was Moctezuma?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</a:t>
            </a:r>
            <a:r>
              <a:rPr b="1" i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tlatoani</a:t>
            </a: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 of the Mexica from 1502 to 1520</a:t>
            </a:r>
            <a:endParaRPr b="1" sz="18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i="1" lang="en" sz="1200">
                <a:latin typeface="Inter"/>
                <a:ea typeface="Inter"/>
                <a:cs typeface="Inter"/>
                <a:sym typeface="Inter"/>
              </a:rPr>
              <a:t>Additional spellings of his name include: Montezuma, Motecuhzoma, Moteuczoma</a:t>
            </a:r>
            <a:endParaRPr i="1" sz="1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6" name="Google Shape;236;p30"/>
          <p:cNvSpPr txBox="1"/>
          <p:nvPr/>
        </p:nvSpPr>
        <p:spPr>
          <a:xfrm>
            <a:off x="4983175" y="4233438"/>
            <a:ext cx="3276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Durán Codex, Moctezuma II receiving the Huexotzinca embassy requesting for aid against the Tlaxcalans, 16th Century.</a:t>
            </a:r>
            <a:endParaRPr i="1"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7" name="Google Shape;23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4169" y="1593900"/>
            <a:ext cx="3894912" cy="2557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1"/>
          <p:cNvSpPr txBox="1"/>
          <p:nvPr/>
        </p:nvSpPr>
        <p:spPr>
          <a:xfrm>
            <a:off x="514350" y="2095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 EMPIRE</a:t>
            </a:r>
            <a:endParaRPr sz="700"/>
          </a:p>
        </p:txBody>
      </p:sp>
      <p:sp>
        <p:nvSpPr>
          <p:cNvPr id="243" name="Google Shape;243;p31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4" name="Google Shape;244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45" name="Google Shape;245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6" name="Google Shape;246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8" name="Google Shape;248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</p:grpSp>
      <p:sp>
        <p:nvSpPr>
          <p:cNvPr id="249" name="Google Shape;249;p31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50" name="Google Shape;250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51" name="Google Shape;251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52" name="Google Shape;252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3" name="Google Shape;253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55" name="Google Shape;255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7" name="Google Shape;257;p31"/>
          <p:cNvSpPr txBox="1"/>
          <p:nvPr/>
        </p:nvSpPr>
        <p:spPr>
          <a:xfrm>
            <a:off x="915325" y="1714500"/>
            <a:ext cx="3409800" cy="22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14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800">
                <a:latin typeface="Inter"/>
                <a:ea typeface="Inter"/>
                <a:cs typeface="Inter"/>
                <a:sym typeface="Inter"/>
              </a:rPr>
              <a:t>Who were the Tlaxcala?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A group of Nahua city-states allied with the Spanish against the Mexica</a:t>
            </a:r>
            <a:endParaRPr b="1" sz="18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8" name="Google Shape;258;p31"/>
          <p:cNvSpPr txBox="1"/>
          <p:nvPr/>
        </p:nvSpPr>
        <p:spPr>
          <a:xfrm>
            <a:off x="4740544" y="4157238"/>
            <a:ext cx="3276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Wikigraphists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of the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Graphic Lab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i="1"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Tlaxcala was surrounded by the Aztec Empire in 1519.</a:t>
            </a: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9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9" name="Google Shape;25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74169" y="1517700"/>
            <a:ext cx="3409650" cy="26295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0" name="Google Shape;260;p31"/>
          <p:cNvCxnSpPr/>
          <p:nvPr/>
        </p:nvCxnSpPr>
        <p:spPr>
          <a:xfrm flipH="1" rot="10800000">
            <a:off x="4018013" y="2458313"/>
            <a:ext cx="1614600" cy="5310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/>
        </p:nvSpPr>
        <p:spPr>
          <a:xfrm>
            <a:off x="514350" y="209550"/>
            <a:ext cx="8115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 EMPIRE</a:t>
            </a:r>
            <a:endParaRPr sz="700"/>
          </a:p>
        </p:txBody>
      </p:sp>
      <p:sp>
        <p:nvSpPr>
          <p:cNvPr id="266" name="Google Shape;266;p32"/>
          <p:cNvSpPr/>
          <p:nvPr/>
        </p:nvSpPr>
        <p:spPr>
          <a:xfrm>
            <a:off x="6882084" y="328581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7" name="Google Shape;267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68" name="Google Shape;268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9" name="Google Shape;269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" name="Google Shape;270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1" name="Google Shape;271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/>
            </a:p>
          </p:txBody>
        </p:sp>
      </p:grpSp>
      <p:sp>
        <p:nvSpPr>
          <p:cNvPr id="272" name="Google Shape;272;p32"/>
          <p:cNvSpPr/>
          <p:nvPr/>
        </p:nvSpPr>
        <p:spPr>
          <a:xfrm>
            <a:off x="-1314450" y="-72454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3" name="Google Shape;273;p32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74" name="Google Shape;274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75" name="Google Shape;275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6" name="Google Shape;276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7" name="Google Shape;277;p32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78" name="Google Shape;278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9" name="Google Shape;279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80" name="Google Shape;280;p32"/>
          <p:cNvSpPr txBox="1"/>
          <p:nvPr/>
        </p:nvSpPr>
        <p:spPr>
          <a:xfrm>
            <a:off x="757700" y="1714494"/>
            <a:ext cx="34098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14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800">
                <a:latin typeface="Inter"/>
                <a:ea typeface="Inter"/>
                <a:cs typeface="Inter"/>
                <a:sym typeface="Inter"/>
              </a:rPr>
              <a:t>Where was Tenochtitlan?</a:t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capital city of the Mexica was located on an island in Lake Texcoco</a:t>
            </a:r>
            <a:endParaRPr b="1" sz="18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t/>
            </a:r>
            <a:endParaRPr sz="14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1" name="Google Shape;281;p32"/>
          <p:cNvSpPr txBox="1"/>
          <p:nvPr/>
        </p:nvSpPr>
        <p:spPr>
          <a:xfrm>
            <a:off x="4878376" y="4233438"/>
            <a:ext cx="3276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A picture of Tenochtitlan and a model of the Templo Mayor at the National Museum of Anthropology of Mexico City</a:t>
            </a: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 2.0 Generic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9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82" name="Google Shape;282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57131" y="1517700"/>
            <a:ext cx="3519390" cy="2639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3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8" name="Google Shape;288;p33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89" name="Google Shape;289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0" name="Google Shape;290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33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93" name="Google Shape;293;p33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4" name="Google Shape;294;p33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95" name="Google Shape;295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6" name="Google Shape;296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7" name="Google Shape;297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8" name="Google Shape;298;p33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99" name="Google Shape;299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0" name="Google Shape;300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01" name="Google Shape;301;p33"/>
          <p:cNvSpPr txBox="1"/>
          <p:nvPr/>
        </p:nvSpPr>
        <p:spPr>
          <a:xfrm>
            <a:off x="1428300" y="96975"/>
            <a:ext cx="6287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AZTEC EMPIRE</a:t>
            </a:r>
            <a:endParaRPr sz="700"/>
          </a:p>
        </p:txBody>
      </p:sp>
      <p:pic>
        <p:nvPicPr>
          <p:cNvPr id="302" name="Google Shape;302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072" y="754725"/>
            <a:ext cx="5007950" cy="3862174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3"/>
          <p:cNvSpPr txBox="1"/>
          <p:nvPr/>
        </p:nvSpPr>
        <p:spPr>
          <a:xfrm>
            <a:off x="5718719" y="2175100"/>
            <a:ext cx="3276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Wikigraphists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of the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Graphic Lab</a:t>
            </a:r>
            <a:r>
              <a:rPr lang="en" sz="9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i="1"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Tlaxcala was surrounded by the Aztec Empire in 1519.</a:t>
            </a: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" sz="9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9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4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9" name="Google Shape;309;p34"/>
          <p:cNvSpPr txBox="1"/>
          <p:nvPr/>
        </p:nvSpPr>
        <p:spPr>
          <a:xfrm>
            <a:off x="5732399" y="1602000"/>
            <a:ext cx="34116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EMERGING AZTEC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DOMINANCE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grpSp>
        <p:nvGrpSpPr>
          <p:cNvPr id="310" name="Google Shape;310;p3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11" name="Google Shape;311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12" name="Google Shape;312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4" name="Google Shape;314;p3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315" name="Google Shape;315;p34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6" name="Google Shape;316;p34"/>
          <p:cNvSpPr txBox="1"/>
          <p:nvPr/>
        </p:nvSpPr>
        <p:spPr>
          <a:xfrm>
            <a:off x="190650" y="1378300"/>
            <a:ext cx="4106700" cy="29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Alliance Formation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Military Strength and Strategy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Tributary System &amp; Administrative Control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Geographic Advantage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Religious Integration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Trade Networks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Agricultural</a:t>
            </a: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Innovations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17" name="Google Shape;317;p3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318" name="Google Shape;318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19" name="Google Shape;319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20" name="Google Shape;320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1" name="Google Shape;321;p3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322" name="Google Shape;322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3" name="Google Shape;323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24" name="Google Shape;324;p34"/>
          <p:cNvSpPr/>
          <p:nvPr/>
        </p:nvSpPr>
        <p:spPr>
          <a:xfrm>
            <a:off x="4201450" y="1422950"/>
            <a:ext cx="1161600" cy="3029100"/>
          </a:xfrm>
          <a:prstGeom prst="right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E95C3E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