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789F98C7-6AA8-4A81-B64A-13EF39E11749}">
  <a:tblStyle styleId="{789F98C7-6AA8-4A81-B64A-13EF39E11749}"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EFBD284E-B6D2-4888-A4EB-9DAA74437853}"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50cc19c57b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50cc19c57b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50cc19c57b_0_88: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50cc19c57b_0_8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50cc19c57b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50cc19c57b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hyperlink" Target="http://www.youtube.com/watch?v=lBWs9LpCg8I" TargetMode="External"/><Relationship Id="rId4"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{789F98C7-6AA8-4A81-B64A-13EF39E11749}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t/>
                      </a:r>
                      <a:endParaRPr sz="13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500">
                          <a:latin typeface="Inter"/>
                          <a:ea typeface="Inter"/>
                          <a:cs typeface="Inter"/>
                          <a:sym typeface="Inter"/>
                        </a:rPr>
                        <a:t>Illustration</a:t>
                      </a:r>
                      <a:endParaRPr b="1" sz="15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{789F98C7-6AA8-4A81-B64A-13EF39E11749}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system of government where power is shared between a central government and smaller political units such as states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300">
                          <a:latin typeface="Inter"/>
                          <a:ea typeface="Inter"/>
                          <a:cs typeface="Inter"/>
                          <a:sym typeface="Inter"/>
                        </a:rPr>
                        <a:t>“The theory‒to be known as “Federalism”‒ was one that rationalized a large republic in the face of the prevailing idea that only small ones could function; it was also one which justified a strong central government in the face of fears in several states that central power meant tyranny.”</a:t>
                      </a:r>
                      <a:endParaRPr sz="1300">
                        <a:latin typeface="Inter"/>
                        <a:ea typeface="Inter"/>
                        <a:cs typeface="Inter"/>
                        <a:sym typeface="Inter"/>
                      </a:endParaRPr>
                    </a:p>
                    <a:p>
                      <a:pPr indent="-311150" lvl="0" marL="457200" rtl="0" algn="r">
                        <a:spcBef>
                          <a:spcPts val="0"/>
                        </a:spcBef>
                        <a:spcAft>
                          <a:spcPts val="0"/>
                        </a:spcAft>
                        <a:buSzPts val="1300"/>
                        <a:buFont typeface="Inter"/>
                        <a:buChar char="-"/>
                      </a:pPr>
                      <a:r>
                        <a:rPr lang="en" sz="1300">
                          <a:latin typeface="Inter"/>
                          <a:ea typeface="Inter"/>
                          <a:cs typeface="Inter"/>
                          <a:sym typeface="Inter"/>
                        </a:rPr>
                        <a:t>Stanley M. Elkins &amp; Eric McKitrick, </a:t>
                      </a:r>
                      <a:r>
                        <a:rPr i="1" lang="en" sz="1300">
                          <a:latin typeface="Inter"/>
                          <a:ea typeface="Inter"/>
                          <a:cs typeface="Inter"/>
                          <a:sym typeface="Inter"/>
                        </a:rPr>
                        <a:t>The Age of Federalism: The Early American Republic, 1788-1800</a:t>
                      </a:r>
                      <a:r>
                        <a:rPr lang="en" sz="1300">
                          <a:latin typeface="Inter"/>
                          <a:ea typeface="Inter"/>
                          <a:cs typeface="Inter"/>
                          <a:sym typeface="Inter"/>
                        </a:rPr>
                        <a:t>, 1995.</a:t>
                      </a:r>
                      <a:endParaRPr sz="13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500">
                          <a:latin typeface="Inter"/>
                          <a:ea typeface="Inter"/>
                          <a:cs typeface="Inter"/>
                          <a:sym typeface="Inter"/>
                        </a:rPr>
                        <a:t>Illustration</a:t>
                      </a:r>
                      <a:endParaRPr b="1" sz="15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Federalism</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nvSpPr>
        <p:spPr>
          <a:xfrm>
            <a:off x="92100" y="52950"/>
            <a:ext cx="4233000" cy="14571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Clr>
                <a:schemeClr val="dk1"/>
              </a:buClr>
              <a:buSzPts val="1100"/>
              <a:buFont typeface="Arial"/>
              <a:buNone/>
            </a:pPr>
            <a:r>
              <a:rPr b="1" lang="en" sz="1500">
                <a:solidFill>
                  <a:schemeClr val="dk1"/>
                </a:solidFill>
                <a:latin typeface="Inter"/>
                <a:ea typeface="Inter"/>
                <a:cs typeface="Inter"/>
                <a:sym typeface="Inter"/>
              </a:rPr>
              <a:t>VIDEO REFLECTION:</a:t>
            </a:r>
            <a:endParaRPr b="1" sz="15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500">
                <a:solidFill>
                  <a:schemeClr val="dk1"/>
                </a:solidFill>
                <a:latin typeface="Inter"/>
                <a:ea typeface="Inter"/>
                <a:cs typeface="Inter"/>
                <a:sym typeface="Inter"/>
              </a:rPr>
              <a:t>Complete the chart below by identifying both the strengths and weaknesses of the Articles of Confederation as mentioned in the video</a:t>
            </a:r>
            <a:endParaRPr b="1" sz="1500">
              <a:solidFill>
                <a:srgbClr val="E95C3D"/>
              </a:solidFill>
              <a:latin typeface="Inter"/>
              <a:ea typeface="Inter"/>
              <a:cs typeface="Inter"/>
              <a:sym typeface="Inter"/>
            </a:endParaRPr>
          </a:p>
          <a:p>
            <a:pPr indent="0" lvl="0" marL="0" rtl="0" algn="l">
              <a:lnSpc>
                <a:spcPct val="90000"/>
              </a:lnSpc>
              <a:spcBef>
                <a:spcPts val="800"/>
              </a:spcBef>
              <a:spcAft>
                <a:spcPts val="0"/>
              </a:spcAft>
              <a:buNone/>
            </a:pPr>
            <a:r>
              <a:t/>
            </a:r>
            <a:endParaRPr b="1" sz="1500">
              <a:solidFill>
                <a:srgbClr val="E95C3D"/>
              </a:solidFill>
              <a:latin typeface="Inter"/>
              <a:ea typeface="Inter"/>
              <a:cs typeface="Inter"/>
              <a:sym typeface="Inter"/>
            </a:endParaRPr>
          </a:p>
        </p:txBody>
      </p:sp>
      <p:sp>
        <p:nvSpPr>
          <p:cNvPr id="76" name="Google Shape;76;p16"/>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pic>
        <p:nvPicPr>
          <p:cNvPr descr="Before the U.S. Constitution was the law of the land, there were the Articles of Confederation. Find out why they didn't last long.&#10;&#10;Newsletter: https://www.history.com/newsletter&#10;Website - http://www.history.com&#10;/posts&#10;Facebook - https://www.facebook.com/History&#10;Twitter - https://twitter.com/history&#10;&#10;HISTORY Topical Video&#10;Season 1&#10;&#10;Whether you're looking for more on American Revolution battles, WWII generals, architectural wonders, secrets of the ancient world, U.S. presidents, Civil War leaders, famous explorers or the stories behind your favorite holidays.&#10;&#10;HISTORY®, now reaching more than 98 million homes, is the leading destination for award-winning original series and specials that connect viewers with history in an informative, immersive, and entertaining manner across all platforms. The network’s all-original programming slate features a roster of hit series, epic miniseries, and scripted event programming. Visit us at HISTORY.com for more info." id="77" name="Google Shape;77;p16" title="What Were the Articles of Confederation? | History">
            <a:hlinkClick r:id="rId3"/>
          </p:cNvPr>
          <p:cNvPicPr preferRelativeResize="0"/>
          <p:nvPr/>
        </p:nvPicPr>
        <p:blipFill>
          <a:blip r:embed="rId4">
            <a:alphaModFix/>
          </a:blip>
          <a:stretch>
            <a:fillRect/>
          </a:stretch>
        </p:blipFill>
        <p:spPr>
          <a:xfrm>
            <a:off x="4441100" y="802800"/>
            <a:ext cx="4407375" cy="2479150"/>
          </a:xfrm>
          <a:prstGeom prst="rect">
            <a:avLst/>
          </a:prstGeom>
          <a:noFill/>
          <a:ln>
            <a:noFill/>
          </a:ln>
        </p:spPr>
      </p:pic>
      <p:graphicFrame>
        <p:nvGraphicFramePr>
          <p:cNvPr id="78" name="Google Shape;78;p16"/>
          <p:cNvGraphicFramePr/>
          <p:nvPr/>
        </p:nvGraphicFramePr>
        <p:xfrm>
          <a:off x="92100" y="1413250"/>
          <a:ext cx="3000000" cy="3000000"/>
        </p:xfrm>
        <a:graphic>
          <a:graphicData uri="http://schemas.openxmlformats.org/drawingml/2006/table">
            <a:tbl>
              <a:tblPr>
                <a:noFill/>
                <a:tableStyleId>{EFBD284E-B6D2-4888-A4EB-9DAA74437853}</a:tableStyleId>
              </a:tblPr>
              <a:tblGrid>
                <a:gridCol w="2099425"/>
                <a:gridCol w="2099425"/>
              </a:tblGrid>
              <a:tr h="426500">
                <a:tc>
                  <a:txBody>
                    <a:bodyPr/>
                    <a:lstStyle/>
                    <a:p>
                      <a:pPr indent="0" lvl="0" marL="0" rtl="0" algn="ctr">
                        <a:spcBef>
                          <a:spcPts val="0"/>
                        </a:spcBef>
                        <a:spcAft>
                          <a:spcPts val="0"/>
                        </a:spcAft>
                        <a:buNone/>
                      </a:pPr>
                      <a:r>
                        <a:rPr b="1" lang="en">
                          <a:latin typeface="Inter"/>
                          <a:ea typeface="Inter"/>
                          <a:cs typeface="Inter"/>
                          <a:sym typeface="Inter"/>
                        </a:rPr>
                        <a:t>Strengths</a:t>
                      </a:r>
                      <a:endParaRPr b="1">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a:latin typeface="Inter"/>
                          <a:ea typeface="Inter"/>
                          <a:cs typeface="Inter"/>
                          <a:sym typeface="Inter"/>
                        </a:rPr>
                        <a:t>Weaknesses</a:t>
                      </a:r>
                      <a:endParaRPr b="1">
                        <a:latin typeface="Inter"/>
                        <a:ea typeface="Inter"/>
                        <a:cs typeface="Inter"/>
                        <a:sym typeface="Inter"/>
                      </a:endParaRPr>
                    </a:p>
                  </a:txBody>
                  <a:tcPr marT="91425" marB="91425" marR="91425" marL="91425"/>
                </a:tc>
              </a:tr>
              <a:tr h="2245600">
                <a:tc>
                  <a:txBody>
                    <a:bodyPr/>
                    <a:lstStyle/>
                    <a:p>
                      <a:pPr indent="-317500" lvl="0" marL="457200" rtl="0" algn="l">
                        <a:spcBef>
                          <a:spcPts val="0"/>
                        </a:spcBef>
                        <a:spcAft>
                          <a:spcPts val="0"/>
                        </a:spcAft>
                        <a:buClr>
                          <a:schemeClr val="dk1"/>
                        </a:buClr>
                        <a:buSzPts val="1400"/>
                        <a:buFont typeface="Inter"/>
                        <a:buChar char="●"/>
                      </a:pPr>
                      <a:r>
                        <a:t/>
                      </a:r>
                      <a:endParaRPr b="1">
                        <a:solidFill>
                          <a:srgbClr val="E95C3D"/>
                        </a:solidFill>
                        <a:latin typeface="Inter"/>
                        <a:ea typeface="Inter"/>
                        <a:cs typeface="Inter"/>
                        <a:sym typeface="Inter"/>
                      </a:endParaRPr>
                    </a:p>
                    <a:p>
                      <a:pPr indent="0" lvl="0" marL="457200" rtl="0" algn="l">
                        <a:spcBef>
                          <a:spcPts val="1000"/>
                        </a:spcBef>
                        <a:spcAft>
                          <a:spcPts val="0"/>
                        </a:spcAft>
                        <a:buNone/>
                      </a:pPr>
                      <a:r>
                        <a:t/>
                      </a:r>
                      <a:endParaRPr b="1">
                        <a:solidFill>
                          <a:srgbClr val="E95C3D"/>
                        </a:solidFill>
                        <a:latin typeface="Inter"/>
                        <a:ea typeface="Inter"/>
                        <a:cs typeface="Inter"/>
                        <a:sym typeface="Inter"/>
                      </a:endParaRPr>
                    </a:p>
                    <a:p>
                      <a:pPr indent="-317500" lvl="0" marL="457200" rtl="0" algn="l">
                        <a:spcBef>
                          <a:spcPts val="1000"/>
                        </a:spcBef>
                        <a:spcAft>
                          <a:spcPts val="0"/>
                        </a:spcAft>
                        <a:buClr>
                          <a:schemeClr val="dk1"/>
                        </a:buClr>
                        <a:buSzPts val="1400"/>
                        <a:buFont typeface="Inter"/>
                        <a:buChar char="●"/>
                      </a:pPr>
                      <a:r>
                        <a:t/>
                      </a:r>
                      <a:endParaRPr b="1">
                        <a:solidFill>
                          <a:srgbClr val="E95C3D"/>
                        </a:solidFill>
                        <a:latin typeface="Inter"/>
                        <a:ea typeface="Inter"/>
                        <a:cs typeface="Inter"/>
                        <a:sym typeface="Inter"/>
                      </a:endParaRPr>
                    </a:p>
                    <a:p>
                      <a:pPr indent="0" lvl="0" marL="457200" rtl="0" algn="l">
                        <a:spcBef>
                          <a:spcPts val="1000"/>
                        </a:spcBef>
                        <a:spcAft>
                          <a:spcPts val="0"/>
                        </a:spcAft>
                        <a:buNone/>
                      </a:pPr>
                      <a:r>
                        <a:t/>
                      </a:r>
                      <a:endParaRPr b="1">
                        <a:solidFill>
                          <a:srgbClr val="E95C3D"/>
                        </a:solidFill>
                        <a:latin typeface="Inter"/>
                        <a:ea typeface="Inter"/>
                        <a:cs typeface="Inter"/>
                        <a:sym typeface="Inter"/>
                      </a:endParaRPr>
                    </a:p>
                    <a:p>
                      <a:pPr indent="-317500" lvl="0" marL="457200" rtl="0" algn="l">
                        <a:spcBef>
                          <a:spcPts val="1000"/>
                        </a:spcBef>
                        <a:spcAft>
                          <a:spcPts val="1000"/>
                        </a:spcAft>
                        <a:buClr>
                          <a:schemeClr val="dk1"/>
                        </a:buClr>
                        <a:buSzPts val="1400"/>
                        <a:buChar char="●"/>
                      </a:pPr>
                      <a:r>
                        <a:t/>
                      </a:r>
                      <a:endParaRPr>
                        <a:latin typeface="Inter"/>
                        <a:ea typeface="Inter"/>
                        <a:cs typeface="Inter"/>
                        <a:sym typeface="Inter"/>
                      </a:endParaRPr>
                    </a:p>
                  </a:txBody>
                  <a:tcPr marT="91425" marB="91425" marR="91425" marL="91425"/>
                </a:tc>
                <a:tc>
                  <a:txBody>
                    <a:bodyPr/>
                    <a:lstStyle/>
                    <a:p>
                      <a:pPr indent="-317500" lvl="0" marL="457200" rtl="0" algn="l">
                        <a:spcBef>
                          <a:spcPts val="0"/>
                        </a:spcBef>
                        <a:spcAft>
                          <a:spcPts val="0"/>
                        </a:spcAft>
                        <a:buClr>
                          <a:schemeClr val="dk1"/>
                        </a:buClr>
                        <a:buSzPts val="1400"/>
                        <a:buFont typeface="Inter"/>
                        <a:buChar char="●"/>
                      </a:pPr>
                      <a:r>
                        <a:rPr b="1" lang="en">
                          <a:solidFill>
                            <a:srgbClr val="E95C3D"/>
                          </a:solidFill>
                          <a:latin typeface="Inter"/>
                          <a:ea typeface="Inter"/>
                          <a:cs typeface="Inter"/>
                          <a:sym typeface="Inter"/>
                        </a:rPr>
                        <a:t> </a:t>
                      </a:r>
                      <a:endParaRPr b="1">
                        <a:solidFill>
                          <a:srgbClr val="E95C3D"/>
                        </a:solidFill>
                        <a:latin typeface="Inter"/>
                        <a:ea typeface="Inter"/>
                        <a:cs typeface="Inter"/>
                        <a:sym typeface="Inter"/>
                      </a:endParaRPr>
                    </a:p>
                    <a:p>
                      <a:pPr indent="0" lvl="0" marL="457200" rtl="0" algn="l">
                        <a:spcBef>
                          <a:spcPts val="1000"/>
                        </a:spcBef>
                        <a:spcAft>
                          <a:spcPts val="0"/>
                        </a:spcAft>
                        <a:buNone/>
                      </a:pPr>
                      <a:r>
                        <a:t/>
                      </a:r>
                      <a:endParaRPr b="1">
                        <a:solidFill>
                          <a:srgbClr val="E95C3D"/>
                        </a:solidFill>
                        <a:latin typeface="Inter"/>
                        <a:ea typeface="Inter"/>
                        <a:cs typeface="Inter"/>
                        <a:sym typeface="Inter"/>
                      </a:endParaRPr>
                    </a:p>
                    <a:p>
                      <a:pPr indent="-317500" lvl="0" marL="457200" rtl="0" algn="l">
                        <a:spcBef>
                          <a:spcPts val="1000"/>
                        </a:spcBef>
                        <a:spcAft>
                          <a:spcPts val="0"/>
                        </a:spcAft>
                        <a:buClr>
                          <a:schemeClr val="dk1"/>
                        </a:buClr>
                        <a:buSzPts val="1400"/>
                        <a:buFont typeface="Inter"/>
                        <a:buChar char="●"/>
                      </a:pPr>
                      <a:r>
                        <a:t/>
                      </a:r>
                      <a:endParaRPr b="1">
                        <a:solidFill>
                          <a:srgbClr val="E95C3D"/>
                        </a:solidFill>
                        <a:latin typeface="Inter"/>
                        <a:ea typeface="Inter"/>
                        <a:cs typeface="Inter"/>
                        <a:sym typeface="Inter"/>
                      </a:endParaRPr>
                    </a:p>
                    <a:p>
                      <a:pPr indent="0" lvl="0" marL="457200" rtl="0" algn="l">
                        <a:spcBef>
                          <a:spcPts val="1000"/>
                        </a:spcBef>
                        <a:spcAft>
                          <a:spcPts val="0"/>
                        </a:spcAft>
                        <a:buNone/>
                      </a:pPr>
                      <a:r>
                        <a:t/>
                      </a:r>
                      <a:endParaRPr b="1">
                        <a:solidFill>
                          <a:srgbClr val="E95C3D"/>
                        </a:solidFill>
                        <a:latin typeface="Inter"/>
                        <a:ea typeface="Inter"/>
                        <a:cs typeface="Inter"/>
                        <a:sym typeface="Inter"/>
                      </a:endParaRPr>
                    </a:p>
                    <a:p>
                      <a:pPr indent="-317500" lvl="0" marL="457200" rtl="0" algn="l">
                        <a:spcBef>
                          <a:spcPts val="1000"/>
                        </a:spcBef>
                        <a:spcAft>
                          <a:spcPts val="1000"/>
                        </a:spcAft>
                        <a:buClr>
                          <a:schemeClr val="dk1"/>
                        </a:buClr>
                        <a:buSzPts val="1400"/>
                        <a:buFont typeface="Inter"/>
                        <a:buChar char="●"/>
                      </a:pPr>
                      <a:r>
                        <a:t/>
                      </a:r>
                      <a:endParaRPr b="1">
                        <a:solidFill>
                          <a:srgbClr val="E95C3D"/>
                        </a:solidFill>
                        <a:latin typeface="Inter"/>
                        <a:ea typeface="Inter"/>
                        <a:cs typeface="Inter"/>
                        <a:sym typeface="Inter"/>
                      </a:endParaRPr>
                    </a:p>
                  </a:txBody>
                  <a:tcPr marT="91425" marB="91425" marR="91425" marL="91425"/>
                </a:tc>
              </a:tr>
            </a:tbl>
          </a:graphicData>
        </a:graphic>
      </p:graphicFrame>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77"/>
                                        </p:tgtEl>
                                        <p:attrNameLst>
                                          <p:attrName>style.visibility</p:attrName>
                                        </p:attrNameLst>
                                      </p:cBhvr>
                                      <p:to>
                                        <p:strVal val="visible"/>
                                      </p:to>
                                    </p:set>
                                    <p:animEffect filter="fade" transition="in">
                                      <p:cBhvr>
                                        <p:cTn dur="1000"/>
                                        <p:tgtEl>
                                          <p:spTgt spid="77"/>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