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Lst>
  <p:sldSz cy="10058400" cx="7772400"/>
  <p:notesSz cx="6858000" cy="9144000"/>
  <p:embeddedFontLst>
    <p:embeddedFont>
      <p:font typeface="Halant"/>
      <p:regular r:id="rId9"/>
      <p:bold r:id="rId10"/>
    </p:embeddedFont>
    <p:embeddedFont>
      <p:font typeface="Inter"/>
      <p:regular r:id="rId11"/>
      <p:bold r:id="rId12"/>
      <p:italic r:id="rId13"/>
      <p:boldItalic r:id="rId14"/>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A4A3A4"/>
          </p15:clr>
        </p15:guide>
        <p15:guide id="2" pos="244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C204E716-FFF3-4AC0-A169-548DE06931AF}">
  <a:tblStyle styleId="{C204E716-FFF3-4AC0-A169-548DE06931AF}" styleName="Table_0">
    <a:wholeTbl>
      <a:tcTxStyle>
        <a:font>
          <a:latin typeface="Arial"/>
          <a:ea typeface="Arial"/>
          <a:cs typeface="Arial"/>
        </a:font>
        <a:srgbClr val="000000"/>
      </a:tcTxStyle>
      <a:tcStyle>
        <a:tcBdr>
          <a:left>
            <a:ln cap="flat" cmpd="sng" w="12700">
              <a:solidFill>
                <a:srgbClr val="000000"/>
              </a:solidFill>
              <a:prstDash val="solid"/>
              <a:round/>
              <a:headEnd len="sm" w="sm" type="none"/>
              <a:tailEnd len="sm" w="sm" type="none"/>
            </a:ln>
          </a:left>
          <a:right>
            <a:ln cap="flat" cmpd="sng" w="12700">
              <a:solidFill>
                <a:srgbClr val="000000"/>
              </a:solidFill>
              <a:prstDash val="solid"/>
              <a:round/>
              <a:headEnd len="sm" w="sm" type="none"/>
              <a:tailEnd len="sm" w="sm" type="none"/>
            </a:ln>
          </a:right>
          <a:top>
            <a:ln cap="flat" cmpd="sng" w="12700">
              <a:solidFill>
                <a:srgbClr val="000000"/>
              </a:solidFill>
              <a:prstDash val="solid"/>
              <a:round/>
              <a:headEnd len="sm" w="sm" type="none"/>
              <a:tailEnd len="sm" w="sm" type="none"/>
            </a:ln>
          </a:top>
          <a:bottom>
            <a:ln cap="flat" cmpd="sng" w="12700">
              <a:solidFill>
                <a:srgbClr val="000000"/>
              </a:solidFill>
              <a:prstDash val="solid"/>
              <a:round/>
              <a:headEnd len="sm" w="sm" type="none"/>
              <a:tailEnd len="sm" w="sm" type="none"/>
            </a:ln>
          </a:bottom>
          <a:insideH>
            <a:ln cap="flat" cmpd="sng" w="12700">
              <a:solidFill>
                <a:srgbClr val="000000"/>
              </a:solidFill>
              <a:prstDash val="solid"/>
              <a:round/>
              <a:headEnd len="sm" w="sm" type="none"/>
              <a:tailEnd len="sm" w="sm" type="none"/>
            </a:ln>
          </a:insideH>
          <a:insideV>
            <a:ln cap="flat" cmpd="sng" w="12700">
              <a:solidFill>
                <a:srgbClr val="000000"/>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font" Target="fonts/Halant-bold.fntdata"/><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font" Target="fonts/Halant-regular.fntdata"/><Relationship Id="rId14" Type="http://schemas.openxmlformats.org/officeDocument/2006/relationships/font" Target="fonts/Inter-bold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51572975c5_0_14: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51572975c5_0_1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3" name="Shape 63"/>
        <p:cNvGrpSpPr/>
        <p:nvPr/>
      </p:nvGrpSpPr>
      <p:grpSpPr>
        <a:xfrm>
          <a:off x="0" y="0"/>
          <a:ext cx="0" cy="0"/>
          <a:chOff x="0" y="0"/>
          <a:chExt cx="0" cy="0"/>
        </a:xfrm>
      </p:grpSpPr>
      <p:sp>
        <p:nvSpPr>
          <p:cNvPr id="64" name="Google Shape;64;g351572975c5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5" name="Google Shape;65;g351572975c5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7999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199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7201589" y="9119180"/>
            <a:ext cx="466200" cy="7698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 Id="rId4" Type="http://schemas.openxmlformats.org/officeDocument/2006/relationships/image" Target="../media/image2.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 Id="rId4"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sp>
        <p:nvSpPr>
          <p:cNvPr id="54" name="Google Shape;54;p13"/>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2400">
                <a:solidFill>
                  <a:schemeClr val="dk1"/>
                </a:solidFill>
                <a:latin typeface="Halant"/>
                <a:ea typeface="Halant"/>
                <a:cs typeface="Halant"/>
                <a:sym typeface="Halant"/>
              </a:rPr>
              <a:t>What is the Context? - </a:t>
            </a:r>
            <a:r>
              <a:rPr lang="en" sz="2400">
                <a:solidFill>
                  <a:schemeClr val="dk1"/>
                </a:solidFill>
                <a:latin typeface="Halant"/>
                <a:ea typeface="Halant"/>
                <a:cs typeface="Halant"/>
                <a:sym typeface="Halant"/>
              </a:rPr>
              <a:t>Wartime Governance</a:t>
            </a:r>
            <a:endParaRPr sz="1900">
              <a:latin typeface="Halant"/>
              <a:ea typeface="Halant"/>
              <a:cs typeface="Halant"/>
              <a:sym typeface="Halant"/>
            </a:endParaRPr>
          </a:p>
        </p:txBody>
      </p:sp>
      <p:pic>
        <p:nvPicPr>
          <p:cNvPr id="55" name="Google Shape;55;p13"/>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56" name="Google Shape;56;p13"/>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8" name="Google Shape;58;p13"/>
          <p:cNvGraphicFramePr/>
          <p:nvPr/>
        </p:nvGraphicFramePr>
        <p:xfrm>
          <a:off x="329988" y="1737238"/>
          <a:ext cx="3000000" cy="3000000"/>
        </p:xfrm>
        <a:graphic>
          <a:graphicData uri="http://schemas.openxmlformats.org/drawingml/2006/table">
            <a:tbl>
              <a:tblPr>
                <a:noFill/>
                <a:tableStyleId>{C204E716-FFF3-4AC0-A169-548DE06931AF}</a:tableStyleId>
              </a:tblPr>
              <a:tblGrid>
                <a:gridCol w="5203775"/>
                <a:gridCol w="1908625"/>
              </a:tblGrid>
              <a:tr h="6381375">
                <a:tc>
                  <a:txBody>
                    <a:bodyPr/>
                    <a:lstStyle/>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The Continental Congress brought together representatives from the 13 American colonies with the goal of coordinating resistance against the British. These delegates came from a range of backgrounds—lawyers, merchants, planters—and, while their views sometimes differed, they united around the idea of defending colonial rights. </a:t>
                      </a:r>
                      <a:r>
                        <a:rPr b="1" lang="en" sz="1100">
                          <a:solidFill>
                            <a:schemeClr val="dk1"/>
                          </a:solidFill>
                          <a:latin typeface="Inter"/>
                          <a:ea typeface="Inter"/>
                          <a:cs typeface="Inter"/>
                          <a:sym typeface="Inter"/>
                        </a:rPr>
                        <a:t>(A)</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After declaring independence in July 1776, the Congress’s primary mission was to act as the government for the newly formed states, overseeing diplomacy, military efforts, and internal communication. </a:t>
                      </a:r>
                      <a:r>
                        <a:rPr b="1" lang="en" sz="1100">
                          <a:solidFill>
                            <a:schemeClr val="dk1"/>
                          </a:solidFill>
                          <a:latin typeface="Inter"/>
                          <a:ea typeface="Inter"/>
                          <a:cs typeface="Inter"/>
                          <a:sym typeface="Inter"/>
                        </a:rPr>
                        <a:t>(B) </a:t>
                      </a:r>
                      <a:r>
                        <a:rPr lang="en" sz="1100">
                          <a:solidFill>
                            <a:schemeClr val="dk1"/>
                          </a:solidFill>
                          <a:latin typeface="Inter"/>
                          <a:ea typeface="Inter"/>
                          <a:cs typeface="Inter"/>
                          <a:sym typeface="Inter"/>
                        </a:rPr>
                        <a:t>Their larger goal was to establish a new political identity separate from Britain while keeping the colonies united enough to win the war.</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Immediately, the Congress faced a long list of urgent tasks. They had to organize and supply a Continental army. Congress also needed to establish alliances abroad. At home, they had to encourage unity among states with very different interests and manage the logistics of running a war without a fully established government structure. </a:t>
                      </a:r>
                      <a:r>
                        <a:rPr b="1" lang="en" sz="1100">
                          <a:solidFill>
                            <a:schemeClr val="dk1"/>
                          </a:solidFill>
                          <a:latin typeface="Inter"/>
                          <a:ea typeface="Inter"/>
                          <a:cs typeface="Inter"/>
                          <a:sym typeface="Inter"/>
                        </a:rPr>
                        <a:t>(C) </a:t>
                      </a:r>
                      <a:r>
                        <a:rPr lang="en" sz="1100">
                          <a:solidFill>
                            <a:schemeClr val="dk1"/>
                          </a:solidFill>
                          <a:latin typeface="Inter"/>
                          <a:ea typeface="Inter"/>
                          <a:cs typeface="Inter"/>
                          <a:sym typeface="Inter"/>
                        </a:rPr>
                        <a:t>These responsibilities were overwhelming, and there were no clear models for how to proceed in creating a new national system from scratch.</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One of the most serious challenges was managing the war effort without reliable funding. Congress could request money from the states but had no authority to tax citizens directly, making it extremely difficult to pay soldiers or provide them with the food, weapons, and uniforms they needed. General Washington’s army often suffered from a lack of provisions, and soldiers’ hardships reflected the broader struggles of trying to fight a war without strong central support. </a:t>
                      </a:r>
                      <a:r>
                        <a:rPr b="1" lang="en" sz="1100">
                          <a:solidFill>
                            <a:schemeClr val="dk1"/>
                          </a:solidFill>
                          <a:latin typeface="Inter"/>
                          <a:ea typeface="Inter"/>
                          <a:cs typeface="Inter"/>
                          <a:sym typeface="Inter"/>
                        </a:rPr>
                        <a:t>(D) </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As the war continued, it became clear that the loose alliance among the states made governing even more difficult. Delegates rotated in and out frequently, creating instability in leadership and decision-making. Without a strong national government, Congress had limited power to enforce cooperation or to act swiftly during military or political crises. These problems revealed the weaknesses of a purely confederated system, setting the stage for debates after the war about how much authority the national government should have under a new framework.</a:t>
                      </a:r>
                      <a:endParaRPr sz="1100">
                        <a:solidFill>
                          <a:schemeClr val="dk1"/>
                        </a:solidFill>
                        <a:latin typeface="Inter"/>
                        <a:ea typeface="Inter"/>
                        <a:cs typeface="Inter"/>
                        <a:sym typeface="Inter"/>
                      </a:endParaRPr>
                    </a:p>
                  </a:txBody>
                  <a:tcPr marT="109725" marB="109725" marR="109725" marL="109725">
                    <a:lnL cap="flat" cmpd="sng" w="12700">
                      <a:solidFill>
                        <a:srgbClr val="FFFFFF">
                          <a:alpha val="0"/>
                        </a:srgbClr>
                      </a:solidFill>
                      <a:prstDash val="solid"/>
                      <a:round/>
                      <a:headEnd len="sm" w="sm" type="none"/>
                      <a:tailEnd len="sm" w="sm" type="none"/>
                    </a:lnL>
                    <a:lnR cap="flat" cmpd="sng" w="19050">
                      <a:solidFill>
                        <a:schemeClr val="accent1"/>
                      </a:solidFill>
                      <a:prstDash val="solid"/>
                      <a:round/>
                      <a:headEnd len="sm" w="sm" type="none"/>
                      <a:tailEnd len="sm" w="sm" type="none"/>
                    </a:lnR>
                    <a:lnT cap="flat" cmpd="sng" w="12700">
                      <a:solidFill>
                        <a:srgbClr val="FFFFFF">
                          <a:alpha val="0"/>
                        </a:srgbClr>
                      </a:solidFill>
                      <a:prstDash val="solid"/>
                      <a:round/>
                      <a:headEnd len="sm" w="sm" type="none"/>
                      <a:tailEnd len="sm" w="sm" type="none"/>
                    </a:lnT>
                    <a:lnB cap="flat" cmpd="sng" w="12700">
                      <a:solidFill>
                        <a:srgbClr val="FFFFFF">
                          <a:alpha val="0"/>
                        </a:srgbClr>
                      </a:solidFill>
                      <a:prstDash val="solid"/>
                      <a:round/>
                      <a:headEnd len="sm" w="sm" type="none"/>
                      <a:tailEnd len="sm" w="sm" type="none"/>
                    </a:lnB>
                  </a:tcPr>
                </a:tc>
                <a:tc>
                  <a:txBody>
                    <a:bodyPr/>
                    <a:lstStyle/>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 </a:t>
                      </a:r>
                      <a:r>
                        <a:rPr lang="en" sz="1100">
                          <a:solidFill>
                            <a:schemeClr val="dk1"/>
                          </a:solidFill>
                          <a:latin typeface="Inter"/>
                          <a:ea typeface="Inter"/>
                          <a:cs typeface="Inter"/>
                          <a:sym typeface="Inter"/>
                        </a:rPr>
                        <a:t>What was the goal of the Continental Congress?</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B. </a:t>
                      </a:r>
                      <a:r>
                        <a:rPr lang="en" sz="1100">
                          <a:solidFill>
                            <a:schemeClr val="dk1"/>
                          </a:solidFill>
                          <a:latin typeface="Inter"/>
                          <a:ea typeface="Inter"/>
                          <a:cs typeface="Inter"/>
                          <a:sym typeface="Inter"/>
                        </a:rPr>
                        <a:t>What was the Congress’s main job after declaring independence?</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C. </a:t>
                      </a:r>
                      <a:r>
                        <a:rPr lang="en" sz="1100">
                          <a:solidFill>
                            <a:schemeClr val="dk1"/>
                          </a:solidFill>
                          <a:latin typeface="Inter"/>
                          <a:ea typeface="Inter"/>
                          <a:cs typeface="Inter"/>
                          <a:sym typeface="Inter"/>
                        </a:rPr>
                        <a:t>What tasks did the Congress need to handle?</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D. </a:t>
                      </a:r>
                      <a:r>
                        <a:rPr lang="en" sz="1100">
                          <a:solidFill>
                            <a:schemeClr val="dk1"/>
                          </a:solidFill>
                          <a:latin typeface="Inter"/>
                          <a:ea typeface="Inter"/>
                          <a:cs typeface="Inter"/>
                          <a:sym typeface="Inter"/>
                        </a:rPr>
                        <a:t>Why was it hard for Congress to support the army?</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E. </a:t>
                      </a:r>
                      <a:r>
                        <a:rPr lang="en" sz="1100">
                          <a:solidFill>
                            <a:schemeClr val="dk1"/>
                          </a:solidFill>
                          <a:latin typeface="Inter"/>
                          <a:ea typeface="Inter"/>
                          <a:cs typeface="Inter"/>
                          <a:sym typeface="Inter"/>
                        </a:rPr>
                        <a:t>Why was the loose alliance created problematic?</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accent1"/>
                        </a:solidFill>
                        <a:latin typeface="Inter"/>
                        <a:ea typeface="Inter"/>
                        <a:cs typeface="Inter"/>
                        <a:sym typeface="Inter"/>
                      </a:endParaRPr>
                    </a:p>
                  </a:txBody>
                  <a:tcPr marT="109725" marB="109725" marR="109725" marL="109725">
                    <a:lnL cap="flat" cmpd="sng" w="19050">
                      <a:solidFill>
                        <a:schemeClr val="accent1"/>
                      </a:solidFill>
                      <a:prstDash val="solid"/>
                      <a:round/>
                      <a:headEnd len="sm" w="sm" type="none"/>
                      <a:tailEnd len="sm" w="sm" type="none"/>
                    </a:lnL>
                    <a:lnR cap="flat" cmpd="sng" w="12700">
                      <a:solidFill>
                        <a:srgbClr val="FFFFFF">
                          <a:alpha val="0"/>
                        </a:srgbClr>
                      </a:solidFill>
                      <a:prstDash val="solid"/>
                      <a:round/>
                      <a:headEnd len="sm" w="sm" type="none"/>
                      <a:tailEnd len="sm" w="sm" type="none"/>
                    </a:lnR>
                    <a:lnT cap="flat" cmpd="sng" w="12700">
                      <a:solidFill>
                        <a:srgbClr val="FFFFFF">
                          <a:alpha val="0"/>
                        </a:srgbClr>
                      </a:solidFill>
                      <a:prstDash val="solid"/>
                      <a:round/>
                      <a:headEnd len="sm" w="sm" type="none"/>
                      <a:tailEnd len="sm" w="sm" type="none"/>
                    </a:lnT>
                    <a:lnB cap="flat" cmpd="sng" w="12700">
                      <a:solidFill>
                        <a:srgbClr val="FFFFFF">
                          <a:alpha val="0"/>
                        </a:srgbClr>
                      </a:solidFill>
                      <a:prstDash val="solid"/>
                      <a:round/>
                      <a:headEnd len="sm" w="sm" type="none"/>
                      <a:tailEnd len="sm" w="sm" type="none"/>
                    </a:lnB>
                  </a:tcPr>
                </a:tc>
              </a:tr>
            </a:tbl>
          </a:graphicData>
        </a:graphic>
      </p:graphicFrame>
      <p:sp>
        <p:nvSpPr>
          <p:cNvPr id="59" name="Google Shape;59;p13"/>
          <p:cNvSpPr txBox="1"/>
          <p:nvPr/>
        </p:nvSpPr>
        <p:spPr>
          <a:xfrm>
            <a:off x="1878100" y="916261"/>
            <a:ext cx="5439000" cy="850200"/>
          </a:xfrm>
          <a:prstGeom prst="rect">
            <a:avLst/>
          </a:prstGeom>
          <a:noFill/>
          <a:ln>
            <a:noFill/>
          </a:ln>
        </p:spPr>
        <p:txBody>
          <a:bodyPr anchorCtr="0" anchor="t" bIns="116050" lIns="116050" spcFirstLastPara="1" rIns="116050" wrap="square" tIns="116050">
            <a:noAutofit/>
          </a:bodyPr>
          <a:lstStyle/>
          <a:p>
            <a:pPr indent="0" lvl="0" marL="0" rtl="0" algn="l">
              <a:spcBef>
                <a:spcPts val="0"/>
              </a:spcBef>
              <a:spcAft>
                <a:spcPts val="0"/>
              </a:spcAft>
              <a:buNone/>
            </a:pPr>
            <a:r>
              <a:rPr b="1" lang="en" sz="1300">
                <a:latin typeface="Halant"/>
                <a:ea typeface="Halant"/>
                <a:cs typeface="Halant"/>
                <a:sym typeface="Halant"/>
              </a:rPr>
              <a:t>Contextualization</a:t>
            </a:r>
            <a:endParaRPr b="1" sz="1300">
              <a:latin typeface="Halant"/>
              <a:ea typeface="Halant"/>
              <a:cs typeface="Halant"/>
              <a:sym typeface="Halant"/>
            </a:endParaRPr>
          </a:p>
          <a:p>
            <a:pPr indent="0" lvl="0" marL="0" rtl="0" algn="l">
              <a:spcBef>
                <a:spcPts val="0"/>
              </a:spcBef>
              <a:spcAft>
                <a:spcPts val="0"/>
              </a:spcAft>
              <a:buNone/>
            </a:pPr>
            <a:r>
              <a:t/>
            </a:r>
            <a:endParaRPr b="1" sz="1000">
              <a:latin typeface="Halant"/>
              <a:ea typeface="Halant"/>
              <a:cs typeface="Halant"/>
              <a:sym typeface="Halant"/>
            </a:endParaRPr>
          </a:p>
          <a:p>
            <a:pPr indent="0" lvl="0" marL="0" rtl="0" algn="l">
              <a:spcBef>
                <a:spcPts val="0"/>
              </a:spcBef>
              <a:spcAft>
                <a:spcPts val="0"/>
              </a:spcAft>
              <a:buNone/>
            </a:pPr>
            <a:r>
              <a:rPr lang="en" sz="1100">
                <a:latin typeface="Inter"/>
                <a:ea typeface="Inter"/>
                <a:cs typeface="Inter"/>
                <a:sym typeface="Inter"/>
              </a:rPr>
              <a:t>Thinking historically means interpreting historical events, developments, or processes in light of the surrounding historical context. </a:t>
            </a:r>
            <a:endParaRPr sz="1100">
              <a:latin typeface="Inter"/>
              <a:ea typeface="Inter"/>
              <a:cs typeface="Inter"/>
              <a:sym typeface="Inter"/>
            </a:endParaRPr>
          </a:p>
        </p:txBody>
      </p:sp>
      <p:pic>
        <p:nvPicPr>
          <p:cNvPr id="60" name="Google Shape;60;p13" title="Context@2x transparent.png"/>
          <p:cNvPicPr preferRelativeResize="0"/>
          <p:nvPr/>
        </p:nvPicPr>
        <p:blipFill rotWithShape="1">
          <a:blip r:embed="rId4">
            <a:alphaModFix/>
          </a:blip>
          <a:srcRect b="0" l="0" r="0" t="0"/>
          <a:stretch/>
        </p:blipFill>
        <p:spPr>
          <a:xfrm>
            <a:off x="812725" y="916261"/>
            <a:ext cx="850200" cy="850200"/>
          </a:xfrm>
          <a:prstGeom prst="rect">
            <a:avLst/>
          </a:prstGeom>
          <a:noFill/>
          <a:ln>
            <a:noFill/>
          </a:ln>
        </p:spPr>
      </p:pic>
      <p:sp>
        <p:nvSpPr>
          <p:cNvPr id="61" name="Google Shape;61;p13"/>
          <p:cNvSpPr txBox="1"/>
          <p:nvPr/>
        </p:nvSpPr>
        <p:spPr>
          <a:xfrm>
            <a:off x="453750" y="8279113"/>
            <a:ext cx="6864900" cy="1069200"/>
          </a:xfrm>
          <a:prstGeom prst="rect">
            <a:avLst/>
          </a:prstGeom>
          <a:noFill/>
          <a:ln cap="flat" cmpd="sng" w="9525">
            <a:solidFill>
              <a:schemeClr val="dk2"/>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From Fragmented Government to Unified Nation Prediction: </a:t>
            </a:r>
            <a:endParaRPr sz="1200">
              <a:solidFill>
                <a:schemeClr val="dk1"/>
              </a:solidFill>
              <a:latin typeface="Inter"/>
              <a:ea typeface="Inter"/>
              <a:cs typeface="Inter"/>
              <a:sym typeface="Inter"/>
            </a:endParaRPr>
          </a:p>
        </p:txBody>
      </p:sp>
      <p:sp>
        <p:nvSpPr>
          <p:cNvPr id="62" name="Google Shape;62;p13"/>
          <p:cNvSpPr txBox="1"/>
          <p:nvPr/>
        </p:nvSpPr>
        <p:spPr>
          <a:xfrm>
            <a:off x="338625" y="547213"/>
            <a:ext cx="7112400" cy="3612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______________________________________  Date: ________ Class: ____________________</a:t>
            </a:r>
            <a:endParaRPr b="1" sz="1200">
              <a:solidFill>
                <a:srgbClr val="000000"/>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6" name="Shape 66"/>
        <p:cNvGrpSpPr/>
        <p:nvPr/>
      </p:nvGrpSpPr>
      <p:grpSpPr>
        <a:xfrm>
          <a:off x="0" y="0"/>
          <a:ext cx="0" cy="0"/>
          <a:chOff x="0" y="0"/>
          <a:chExt cx="0" cy="0"/>
        </a:xfrm>
      </p:grpSpPr>
      <p:sp>
        <p:nvSpPr>
          <p:cNvPr id="67" name="Google Shape;67;p14"/>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2400">
                <a:solidFill>
                  <a:schemeClr val="dk1"/>
                </a:solidFill>
                <a:latin typeface="Halant"/>
                <a:ea typeface="Halant"/>
                <a:cs typeface="Halant"/>
                <a:sym typeface="Halant"/>
              </a:rPr>
              <a:t>What is the Context? - Wartime Governance </a:t>
            </a:r>
            <a:r>
              <a:rPr lang="en" sz="2400">
                <a:solidFill>
                  <a:schemeClr val="dk1"/>
                </a:solidFill>
                <a:latin typeface="Halant"/>
                <a:ea typeface="Halant"/>
                <a:cs typeface="Halant"/>
                <a:sym typeface="Halant"/>
              </a:rPr>
              <a:t>(Exemplar)</a:t>
            </a:r>
            <a:endParaRPr sz="1900">
              <a:latin typeface="Halant"/>
              <a:ea typeface="Halant"/>
              <a:cs typeface="Halant"/>
              <a:sym typeface="Halant"/>
            </a:endParaRPr>
          </a:p>
        </p:txBody>
      </p:sp>
      <p:pic>
        <p:nvPicPr>
          <p:cNvPr id="68" name="Google Shape;68;p14"/>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69" name="Google Shape;69;p14"/>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0" name="Google Shape;70;p14"/>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71" name="Google Shape;71;p14"/>
          <p:cNvGraphicFramePr/>
          <p:nvPr/>
        </p:nvGraphicFramePr>
        <p:xfrm>
          <a:off x="329988" y="1737238"/>
          <a:ext cx="3000000" cy="3000000"/>
        </p:xfrm>
        <a:graphic>
          <a:graphicData uri="http://schemas.openxmlformats.org/drawingml/2006/table">
            <a:tbl>
              <a:tblPr>
                <a:noFill/>
                <a:tableStyleId>{C204E716-FFF3-4AC0-A169-548DE06931AF}</a:tableStyleId>
              </a:tblPr>
              <a:tblGrid>
                <a:gridCol w="5203775"/>
                <a:gridCol w="1908625"/>
              </a:tblGrid>
              <a:tr h="6381375">
                <a:tc>
                  <a:txBody>
                    <a:bodyPr/>
                    <a:lstStyle/>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The Continental Congress brought together representatives from the 13 American colonies with the goal of coordinating resistance against the British. These delegates came from a range of backgrounds—lawyers, merchants, planters—and, while their views sometimes differed, they united around the idea of defending colonial rights. </a:t>
                      </a:r>
                      <a:r>
                        <a:rPr b="1" lang="en" sz="1100">
                          <a:solidFill>
                            <a:schemeClr val="dk1"/>
                          </a:solidFill>
                          <a:latin typeface="Inter"/>
                          <a:ea typeface="Inter"/>
                          <a:cs typeface="Inter"/>
                          <a:sym typeface="Inter"/>
                        </a:rPr>
                        <a:t>(A)</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After declaring independence in July 1776, the Congress’s primary mission was to act as the government for the newly formed states, overseeing diplomacy, military efforts, and internal communication. </a:t>
                      </a:r>
                      <a:r>
                        <a:rPr b="1" lang="en" sz="1100">
                          <a:solidFill>
                            <a:schemeClr val="dk1"/>
                          </a:solidFill>
                          <a:latin typeface="Inter"/>
                          <a:ea typeface="Inter"/>
                          <a:cs typeface="Inter"/>
                          <a:sym typeface="Inter"/>
                        </a:rPr>
                        <a:t>(B) </a:t>
                      </a:r>
                      <a:r>
                        <a:rPr lang="en" sz="1100">
                          <a:solidFill>
                            <a:schemeClr val="dk1"/>
                          </a:solidFill>
                          <a:latin typeface="Inter"/>
                          <a:ea typeface="Inter"/>
                          <a:cs typeface="Inter"/>
                          <a:sym typeface="Inter"/>
                        </a:rPr>
                        <a:t>Their larger goal was to establish a new political identity separate from Britain while keeping the colonies united enough to win the war.</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Immediately, the Congress faced a long list of urgent tasks. They had to organize and supply a Continental army. Congress also needed to establish alliances abroad. At home, they had to encourage unity among states with very different interests and manage the logistics of running a war without a fully established government structure. </a:t>
                      </a:r>
                      <a:r>
                        <a:rPr b="1" lang="en" sz="1100">
                          <a:solidFill>
                            <a:schemeClr val="dk1"/>
                          </a:solidFill>
                          <a:latin typeface="Inter"/>
                          <a:ea typeface="Inter"/>
                          <a:cs typeface="Inter"/>
                          <a:sym typeface="Inter"/>
                        </a:rPr>
                        <a:t>(C) </a:t>
                      </a:r>
                      <a:r>
                        <a:rPr lang="en" sz="1100">
                          <a:solidFill>
                            <a:schemeClr val="dk1"/>
                          </a:solidFill>
                          <a:latin typeface="Inter"/>
                          <a:ea typeface="Inter"/>
                          <a:cs typeface="Inter"/>
                          <a:sym typeface="Inter"/>
                        </a:rPr>
                        <a:t>These responsibilities were overwhelming, and there were no clear models for how to proceed in creating a new national system from scratch.</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One of the most serious challenges was managing the war effort without reliable funding. Congress could request money from the states but had no authority to tax citizens directly, making it extremely difficult to pay soldiers or provide them with the food, weapons, and uniforms they needed. General Washington’s army often suffered from a lack of provisions, and soldiers’ hardships reflected the broader struggles of trying to fight a war without strong central support. </a:t>
                      </a:r>
                      <a:r>
                        <a:rPr b="1" lang="en" sz="1100">
                          <a:solidFill>
                            <a:schemeClr val="dk1"/>
                          </a:solidFill>
                          <a:latin typeface="Inter"/>
                          <a:ea typeface="Inter"/>
                          <a:cs typeface="Inter"/>
                          <a:sym typeface="Inter"/>
                        </a:rPr>
                        <a:t>(D) </a:t>
                      </a:r>
                      <a:endParaRPr b="1"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As the war continued, it became clear that the loose alliance among the states made governing even more difficult. Delegates rotated in and out frequently, creating instability in leadership and decision-making. Without a strong national government, Congress had limited power to enforce cooperation or to act swiftly during military or political crises. These problems revealed the weaknesses of a purely confederated system, setting the stage for debates after the war about how much authority the national government should have under a new framework.</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txBody>
                  <a:tcPr marT="109725" marB="109725" marR="109725" marL="109725">
                    <a:lnL cap="flat" cmpd="sng" w="12700">
                      <a:solidFill>
                        <a:srgbClr val="FFFFFF">
                          <a:alpha val="0"/>
                        </a:srgbClr>
                      </a:solidFill>
                      <a:prstDash val="solid"/>
                      <a:round/>
                      <a:headEnd len="sm" w="sm" type="none"/>
                      <a:tailEnd len="sm" w="sm" type="none"/>
                    </a:lnL>
                    <a:lnR cap="flat" cmpd="sng" w="19050">
                      <a:solidFill>
                        <a:schemeClr val="accent1"/>
                      </a:solidFill>
                      <a:prstDash val="solid"/>
                      <a:round/>
                      <a:headEnd len="sm" w="sm" type="none"/>
                      <a:tailEnd len="sm" w="sm" type="none"/>
                    </a:lnR>
                    <a:lnT cap="flat" cmpd="sng" w="12700">
                      <a:solidFill>
                        <a:srgbClr val="FFFFFF">
                          <a:alpha val="0"/>
                        </a:srgbClr>
                      </a:solidFill>
                      <a:prstDash val="solid"/>
                      <a:round/>
                      <a:headEnd len="sm" w="sm" type="none"/>
                      <a:tailEnd len="sm" w="sm" type="none"/>
                    </a:lnT>
                    <a:lnB cap="flat" cmpd="sng" w="12700">
                      <a:solidFill>
                        <a:srgbClr val="FFFFFF">
                          <a:alpha val="0"/>
                        </a:srgbClr>
                      </a:solidFill>
                      <a:prstDash val="solid"/>
                      <a:round/>
                      <a:headEnd len="sm" w="sm" type="none"/>
                      <a:tailEnd len="sm" w="sm" type="none"/>
                    </a:lnB>
                  </a:tcPr>
                </a:tc>
                <a:tc>
                  <a:txBody>
                    <a:bodyPr/>
                    <a:lstStyle/>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 </a:t>
                      </a:r>
                      <a:r>
                        <a:rPr lang="en" sz="1100">
                          <a:solidFill>
                            <a:schemeClr val="dk1"/>
                          </a:solidFill>
                          <a:latin typeface="Inter"/>
                          <a:ea typeface="Inter"/>
                          <a:cs typeface="Inter"/>
                          <a:sym typeface="Inter"/>
                        </a:rPr>
                        <a:t>What was the goal of the Continental Congress?</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accent1"/>
                          </a:solidFill>
                          <a:latin typeface="Inter"/>
                          <a:ea typeface="Inter"/>
                          <a:cs typeface="Inter"/>
                          <a:sym typeface="Inter"/>
                        </a:rPr>
                        <a:t>Coordinating resistance and </a:t>
                      </a:r>
                      <a:r>
                        <a:rPr b="1" lang="en" sz="1100">
                          <a:solidFill>
                            <a:schemeClr val="accent1"/>
                          </a:solidFill>
                          <a:latin typeface="Inter"/>
                          <a:ea typeface="Inter"/>
                          <a:cs typeface="Inter"/>
                          <a:sym typeface="Inter"/>
                        </a:rPr>
                        <a:t>defending</a:t>
                      </a:r>
                      <a:r>
                        <a:rPr b="1" lang="en" sz="1100">
                          <a:solidFill>
                            <a:schemeClr val="accent1"/>
                          </a:solidFill>
                          <a:latin typeface="Inter"/>
                          <a:ea typeface="Inter"/>
                          <a:cs typeface="Inter"/>
                          <a:sym typeface="Inter"/>
                        </a:rPr>
                        <a:t> colonial rights</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B. </a:t>
                      </a:r>
                      <a:r>
                        <a:rPr lang="en" sz="1100">
                          <a:solidFill>
                            <a:schemeClr val="dk1"/>
                          </a:solidFill>
                          <a:latin typeface="Inter"/>
                          <a:ea typeface="Inter"/>
                          <a:cs typeface="Inter"/>
                          <a:sym typeface="Inter"/>
                        </a:rPr>
                        <a:t>What was the Congress’s main job after declaring independence?</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accent1"/>
                          </a:solidFill>
                          <a:latin typeface="Inter"/>
                          <a:ea typeface="Inter"/>
                          <a:cs typeface="Inter"/>
                          <a:sym typeface="Inter"/>
                        </a:rPr>
                        <a:t>Act as the government for the newly formed states</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C. </a:t>
                      </a:r>
                      <a:r>
                        <a:rPr lang="en" sz="1100">
                          <a:solidFill>
                            <a:schemeClr val="dk1"/>
                          </a:solidFill>
                          <a:latin typeface="Inter"/>
                          <a:ea typeface="Inter"/>
                          <a:cs typeface="Inter"/>
                          <a:sym typeface="Inter"/>
                        </a:rPr>
                        <a:t>What tasks did the Congress need to handle?</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accent1"/>
                          </a:solidFill>
                          <a:latin typeface="Inter"/>
                          <a:ea typeface="Inter"/>
                          <a:cs typeface="Inter"/>
                          <a:sym typeface="Inter"/>
                        </a:rPr>
                        <a:t>Organize and supply the army; form alliances; encourage unity at home</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D. </a:t>
                      </a:r>
                      <a:r>
                        <a:rPr lang="en" sz="1100">
                          <a:solidFill>
                            <a:schemeClr val="dk1"/>
                          </a:solidFill>
                          <a:latin typeface="Inter"/>
                          <a:ea typeface="Inter"/>
                          <a:cs typeface="Inter"/>
                          <a:sym typeface="Inter"/>
                        </a:rPr>
                        <a:t>Why was it hard for Congress to support the army?</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accent1"/>
                          </a:solidFill>
                          <a:latin typeface="Inter"/>
                          <a:ea typeface="Inter"/>
                          <a:cs typeface="Inter"/>
                          <a:sym typeface="Inter"/>
                        </a:rPr>
                        <a:t>They couldn’t tax so they had difficulty raising money to pay and supply the soldiers</a:t>
                      </a:r>
                      <a:endParaRPr b="1" sz="11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E. </a:t>
                      </a:r>
                      <a:r>
                        <a:rPr lang="en" sz="1100">
                          <a:solidFill>
                            <a:schemeClr val="dk1"/>
                          </a:solidFill>
                          <a:latin typeface="Inter"/>
                          <a:ea typeface="Inter"/>
                          <a:cs typeface="Inter"/>
                          <a:sym typeface="Inter"/>
                        </a:rPr>
                        <a:t>Why was the loose alliance created problematic?</a:t>
                      </a:r>
                      <a:endParaRPr sz="11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100">
                          <a:solidFill>
                            <a:schemeClr val="accent1"/>
                          </a:solidFill>
                          <a:latin typeface="Inter"/>
                          <a:ea typeface="Inter"/>
                          <a:cs typeface="Inter"/>
                          <a:sym typeface="Inter"/>
                        </a:rPr>
                        <a:t>Leadership was unstable and it was difficult to enforce cooperation or act quickly</a:t>
                      </a:r>
                      <a:endParaRPr b="1" sz="1100">
                        <a:solidFill>
                          <a:schemeClr val="accent1"/>
                        </a:solidFill>
                        <a:latin typeface="Inter"/>
                        <a:ea typeface="Inter"/>
                        <a:cs typeface="Inter"/>
                        <a:sym typeface="Inter"/>
                      </a:endParaRPr>
                    </a:p>
                  </a:txBody>
                  <a:tcPr marT="109725" marB="109725" marR="109725" marL="109725">
                    <a:lnL cap="flat" cmpd="sng" w="19050">
                      <a:solidFill>
                        <a:schemeClr val="accent1"/>
                      </a:solidFill>
                      <a:prstDash val="solid"/>
                      <a:round/>
                      <a:headEnd len="sm" w="sm" type="none"/>
                      <a:tailEnd len="sm" w="sm" type="none"/>
                    </a:lnL>
                    <a:lnR cap="flat" cmpd="sng" w="12700">
                      <a:solidFill>
                        <a:srgbClr val="FFFFFF">
                          <a:alpha val="0"/>
                        </a:srgbClr>
                      </a:solidFill>
                      <a:prstDash val="solid"/>
                      <a:round/>
                      <a:headEnd len="sm" w="sm" type="none"/>
                      <a:tailEnd len="sm" w="sm" type="none"/>
                    </a:lnR>
                    <a:lnT cap="flat" cmpd="sng" w="12700">
                      <a:solidFill>
                        <a:srgbClr val="FFFFFF">
                          <a:alpha val="0"/>
                        </a:srgbClr>
                      </a:solidFill>
                      <a:prstDash val="solid"/>
                      <a:round/>
                      <a:headEnd len="sm" w="sm" type="none"/>
                      <a:tailEnd len="sm" w="sm" type="none"/>
                    </a:lnT>
                    <a:lnB cap="flat" cmpd="sng" w="12700">
                      <a:solidFill>
                        <a:srgbClr val="FFFFFF">
                          <a:alpha val="0"/>
                        </a:srgbClr>
                      </a:solidFill>
                      <a:prstDash val="solid"/>
                      <a:round/>
                      <a:headEnd len="sm" w="sm" type="none"/>
                      <a:tailEnd len="sm" w="sm" type="none"/>
                    </a:lnB>
                  </a:tcPr>
                </a:tc>
              </a:tr>
            </a:tbl>
          </a:graphicData>
        </a:graphic>
      </p:graphicFrame>
      <p:sp>
        <p:nvSpPr>
          <p:cNvPr id="72" name="Google Shape;72;p14"/>
          <p:cNvSpPr txBox="1"/>
          <p:nvPr/>
        </p:nvSpPr>
        <p:spPr>
          <a:xfrm>
            <a:off x="1878100" y="916261"/>
            <a:ext cx="5439000" cy="850200"/>
          </a:xfrm>
          <a:prstGeom prst="rect">
            <a:avLst/>
          </a:prstGeom>
          <a:noFill/>
          <a:ln>
            <a:noFill/>
          </a:ln>
        </p:spPr>
        <p:txBody>
          <a:bodyPr anchorCtr="0" anchor="t" bIns="116050" lIns="116050" spcFirstLastPara="1" rIns="116050" wrap="square" tIns="116050">
            <a:noAutofit/>
          </a:bodyPr>
          <a:lstStyle/>
          <a:p>
            <a:pPr indent="0" lvl="0" marL="0" rtl="0" algn="l">
              <a:spcBef>
                <a:spcPts val="0"/>
              </a:spcBef>
              <a:spcAft>
                <a:spcPts val="0"/>
              </a:spcAft>
              <a:buNone/>
            </a:pPr>
            <a:r>
              <a:rPr b="1" lang="en" sz="1300">
                <a:latin typeface="Halant"/>
                <a:ea typeface="Halant"/>
                <a:cs typeface="Halant"/>
                <a:sym typeface="Halant"/>
              </a:rPr>
              <a:t>Contextualization</a:t>
            </a:r>
            <a:endParaRPr b="1" sz="1300">
              <a:latin typeface="Halant"/>
              <a:ea typeface="Halant"/>
              <a:cs typeface="Halant"/>
              <a:sym typeface="Halant"/>
            </a:endParaRPr>
          </a:p>
          <a:p>
            <a:pPr indent="0" lvl="0" marL="0" rtl="0" algn="l">
              <a:spcBef>
                <a:spcPts val="0"/>
              </a:spcBef>
              <a:spcAft>
                <a:spcPts val="0"/>
              </a:spcAft>
              <a:buNone/>
            </a:pPr>
            <a:r>
              <a:t/>
            </a:r>
            <a:endParaRPr b="1" sz="1000">
              <a:latin typeface="Halant"/>
              <a:ea typeface="Halant"/>
              <a:cs typeface="Halant"/>
              <a:sym typeface="Halant"/>
            </a:endParaRPr>
          </a:p>
          <a:p>
            <a:pPr indent="0" lvl="0" marL="0" rtl="0" algn="l">
              <a:spcBef>
                <a:spcPts val="0"/>
              </a:spcBef>
              <a:spcAft>
                <a:spcPts val="0"/>
              </a:spcAft>
              <a:buNone/>
            </a:pPr>
            <a:r>
              <a:rPr lang="en" sz="1100">
                <a:latin typeface="Inter"/>
                <a:ea typeface="Inter"/>
                <a:cs typeface="Inter"/>
                <a:sym typeface="Inter"/>
              </a:rPr>
              <a:t>Thinking historically means interpreting historical events, developments, or processes in light of the surrounding historical context. </a:t>
            </a:r>
            <a:endParaRPr sz="1100">
              <a:latin typeface="Inter"/>
              <a:ea typeface="Inter"/>
              <a:cs typeface="Inter"/>
              <a:sym typeface="Inter"/>
            </a:endParaRPr>
          </a:p>
        </p:txBody>
      </p:sp>
      <p:pic>
        <p:nvPicPr>
          <p:cNvPr id="73" name="Google Shape;73;p14" title="Context@2x transparent.png"/>
          <p:cNvPicPr preferRelativeResize="0"/>
          <p:nvPr/>
        </p:nvPicPr>
        <p:blipFill rotWithShape="1">
          <a:blip r:embed="rId4">
            <a:alphaModFix/>
          </a:blip>
          <a:srcRect b="0" l="0" r="0" t="0"/>
          <a:stretch/>
        </p:blipFill>
        <p:spPr>
          <a:xfrm>
            <a:off x="812725" y="916261"/>
            <a:ext cx="850200" cy="850200"/>
          </a:xfrm>
          <a:prstGeom prst="rect">
            <a:avLst/>
          </a:prstGeom>
          <a:noFill/>
          <a:ln>
            <a:noFill/>
          </a:ln>
        </p:spPr>
      </p:pic>
      <p:sp>
        <p:nvSpPr>
          <p:cNvPr id="74" name="Google Shape;74;p14"/>
          <p:cNvSpPr txBox="1"/>
          <p:nvPr/>
        </p:nvSpPr>
        <p:spPr>
          <a:xfrm>
            <a:off x="453750" y="8498225"/>
            <a:ext cx="6864900" cy="850200"/>
          </a:xfrm>
          <a:prstGeom prst="rect">
            <a:avLst/>
          </a:prstGeom>
          <a:noFill/>
          <a:ln cap="flat" cmpd="sng" w="9525">
            <a:solidFill>
              <a:schemeClr val="dk2"/>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From Fragmented Government to Unified Nation Prediction: </a:t>
            </a:r>
            <a:r>
              <a:rPr lang="en" sz="1200">
                <a:solidFill>
                  <a:schemeClr val="accent1"/>
                </a:solidFill>
                <a:latin typeface="Inter"/>
                <a:ea typeface="Inter"/>
                <a:cs typeface="Inter"/>
                <a:sym typeface="Inter"/>
              </a:rPr>
              <a:t>If the Continental Congress could not raise </a:t>
            </a:r>
            <a:r>
              <a:rPr b="1" lang="en" sz="1200">
                <a:solidFill>
                  <a:schemeClr val="accent1"/>
                </a:solidFill>
                <a:latin typeface="Inter"/>
                <a:ea typeface="Inter"/>
                <a:cs typeface="Inter"/>
                <a:sym typeface="Inter"/>
              </a:rPr>
              <a:t>taxes</a:t>
            </a:r>
            <a:r>
              <a:rPr lang="en" sz="1200">
                <a:solidFill>
                  <a:schemeClr val="accent1"/>
                </a:solidFill>
                <a:latin typeface="Inter"/>
                <a:ea typeface="Inter"/>
                <a:cs typeface="Inter"/>
                <a:sym typeface="Inter"/>
              </a:rPr>
              <a:t>, it might struggle to secure enough </a:t>
            </a:r>
            <a:r>
              <a:rPr b="1" lang="en" sz="1200">
                <a:solidFill>
                  <a:schemeClr val="accent1"/>
                </a:solidFill>
                <a:latin typeface="Inter"/>
                <a:ea typeface="Inter"/>
                <a:cs typeface="Inter"/>
                <a:sym typeface="Inter"/>
              </a:rPr>
              <a:t>supplies</a:t>
            </a:r>
            <a:r>
              <a:rPr lang="en" sz="1200">
                <a:solidFill>
                  <a:schemeClr val="accent1"/>
                </a:solidFill>
                <a:latin typeface="Inter"/>
                <a:ea typeface="Inter"/>
                <a:cs typeface="Inter"/>
                <a:sym typeface="Inter"/>
              </a:rPr>
              <a:t>, driving the new nation deeper into </a:t>
            </a:r>
            <a:r>
              <a:rPr b="1" lang="en" sz="1200">
                <a:solidFill>
                  <a:schemeClr val="accent1"/>
                </a:solidFill>
                <a:latin typeface="Inter"/>
                <a:ea typeface="Inter"/>
                <a:cs typeface="Inter"/>
                <a:sym typeface="Inter"/>
              </a:rPr>
              <a:t>debt</a:t>
            </a:r>
            <a:r>
              <a:rPr lang="en" sz="1200">
                <a:solidFill>
                  <a:schemeClr val="accent1"/>
                </a:solidFill>
                <a:latin typeface="Inter"/>
                <a:ea typeface="Inter"/>
                <a:cs typeface="Inter"/>
                <a:sym typeface="Inter"/>
              </a:rPr>
              <a:t>. Those shortages would likely reveal the need for stronger </a:t>
            </a:r>
            <a:r>
              <a:rPr b="1" lang="en" sz="1200">
                <a:solidFill>
                  <a:schemeClr val="accent1"/>
                </a:solidFill>
                <a:latin typeface="Inter"/>
                <a:ea typeface="Inter"/>
                <a:cs typeface="Inter"/>
                <a:sym typeface="Inter"/>
              </a:rPr>
              <a:t>coordination</a:t>
            </a:r>
            <a:r>
              <a:rPr lang="en" sz="1200">
                <a:solidFill>
                  <a:schemeClr val="accent1"/>
                </a:solidFill>
                <a:latin typeface="Inter"/>
                <a:ea typeface="Inter"/>
                <a:cs typeface="Inter"/>
                <a:sym typeface="Inter"/>
              </a:rPr>
              <a:t> under a more effective </a:t>
            </a:r>
            <a:r>
              <a:rPr b="1" lang="en" sz="1200">
                <a:solidFill>
                  <a:schemeClr val="accent1"/>
                </a:solidFill>
                <a:latin typeface="Inter"/>
                <a:ea typeface="Inter"/>
                <a:cs typeface="Inter"/>
                <a:sym typeface="Inter"/>
              </a:rPr>
              <a:t>central government</a:t>
            </a:r>
            <a:r>
              <a:rPr lang="en" sz="1200">
                <a:solidFill>
                  <a:schemeClr val="accent1"/>
                </a:solidFill>
                <a:latin typeface="Inter"/>
                <a:ea typeface="Inter"/>
                <a:cs typeface="Inter"/>
                <a:sym typeface="Inter"/>
              </a:rPr>
              <a:t> after the war.</a:t>
            </a:r>
            <a:endParaRPr sz="1200">
              <a:solidFill>
                <a:schemeClr val="dk1"/>
              </a:solidFill>
              <a:latin typeface="Inter"/>
              <a:ea typeface="Inter"/>
              <a:cs typeface="Inter"/>
              <a:sym typeface="Inter"/>
            </a:endParaRPr>
          </a:p>
        </p:txBody>
      </p:sp>
      <p:sp>
        <p:nvSpPr>
          <p:cNvPr id="75" name="Google Shape;75;p14"/>
          <p:cNvSpPr txBox="1"/>
          <p:nvPr/>
        </p:nvSpPr>
        <p:spPr>
          <a:xfrm>
            <a:off x="338625" y="547213"/>
            <a:ext cx="7112400" cy="3612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______________________________________  Date: ________ Class: ____________________</a:t>
            </a:r>
            <a:endParaRPr b="1" sz="1200">
              <a:solidFill>
                <a:srgbClr val="000000"/>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6484F3"/>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