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764F54E-8895-40BB-A7F1-98045BA7FD95}">
  <a:tblStyle styleId="{0764F54E-8895-40BB-A7F1-98045BA7FD9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f8d050568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2f8d050568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37faa6ed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237faa6ed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{0764F54E-8895-40BB-A7F1-98045BA7FD95}</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600">
                          <a:latin typeface="Inter"/>
                          <a:ea typeface="Inter"/>
                          <a:cs typeface="Inter"/>
                          <a:sym typeface="Inter"/>
                        </a:rPr>
                        <a:t>seeking to understand the past on its own terms by considering the context and perspectives of the era; being aware of our own point of view to avoid presentism in our evaluation of the past.</a:t>
                      </a:r>
                      <a:endParaRPr sz="19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600">
                          <a:latin typeface="Inter"/>
                          <a:ea typeface="Inter"/>
                          <a:cs typeface="Inter"/>
                          <a:sym typeface="Inter"/>
                        </a:rPr>
                        <a:t>“Empathy, as historical understanding, demands hard thinking on the basis of evidence. It requires students to know some history, to be able to use that knowledge in order to explain actions and institutions.”</a:t>
                      </a:r>
                      <a:endParaRPr sz="16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i="1" lang="en" sz="1300">
                          <a:latin typeface="Inter"/>
                          <a:ea typeface="Inter"/>
                          <a:cs typeface="Inter"/>
                          <a:sym typeface="Inter"/>
                        </a:rPr>
                        <a:t>Peter Lee and Rosalyn Ashby, “Empathy, Perspective Taking, and Rational Understanding,” 2001.</a:t>
                      </a:r>
                      <a:endParaRPr i="1">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Plus Jakarta Sans"/>
                <a:ea typeface="Plus Jakarta Sans"/>
                <a:cs typeface="Plus Jakarta Sans"/>
                <a:sym typeface="Plus Jakarta Sans"/>
              </a:rPr>
              <a:t>Historical Empathy</a:t>
            </a:r>
            <a:endParaRPr b="1" sz="26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idx="2" type="body"/>
          </p:nvPr>
        </p:nvSpPr>
        <p:spPr>
          <a:xfrm>
            <a:off x="3456150" y="113700"/>
            <a:ext cx="2231700" cy="497400"/>
          </a:xfrm>
          <a:prstGeom prst="rect">
            <a:avLst/>
          </a:prstGeom>
        </p:spPr>
        <p:txBody>
          <a:bodyPr anchorCtr="0" anchor="t" bIns="34275" lIns="68575" spcFirstLastPara="1" rIns="68575" wrap="square" tIns="34275">
            <a:normAutofit/>
          </a:bodyPr>
          <a:lstStyle/>
          <a:p>
            <a:pPr indent="0" lvl="0" marL="0" rtl="0" algn="l">
              <a:spcBef>
                <a:spcPts val="800"/>
              </a:spcBef>
              <a:spcAft>
                <a:spcPts val="1200"/>
              </a:spcAft>
              <a:buNone/>
            </a:pPr>
            <a:r>
              <a:rPr b="1" lang="en" sz="1800">
                <a:latin typeface="Inter"/>
                <a:ea typeface="Inter"/>
                <a:cs typeface="Inter"/>
                <a:sym typeface="Inter"/>
              </a:rPr>
              <a:t>Evaluate the Claim</a:t>
            </a:r>
            <a:endParaRPr sz="1800">
              <a:latin typeface="Inter"/>
              <a:ea typeface="Inter"/>
              <a:cs typeface="Inter"/>
              <a:sym typeface="Inter"/>
            </a:endParaRPr>
          </a:p>
        </p:txBody>
      </p:sp>
      <p:sp>
        <p:nvSpPr>
          <p:cNvPr id="81" name="Google Shape;81;p17"/>
          <p:cNvSpPr txBox="1"/>
          <p:nvPr/>
        </p:nvSpPr>
        <p:spPr>
          <a:xfrm>
            <a:off x="5036750" y="627725"/>
            <a:ext cx="3427800" cy="37791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500">
                <a:solidFill>
                  <a:schemeClr val="dk1"/>
                </a:solidFill>
                <a:latin typeface="Inter"/>
                <a:ea typeface="Inter"/>
                <a:cs typeface="Inter"/>
                <a:sym typeface="Inter"/>
              </a:rPr>
              <a:t>Using the text messages, evaluate the claim: </a:t>
            </a:r>
            <a:endParaRPr sz="15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500">
                <a:solidFill>
                  <a:schemeClr val="dk1"/>
                </a:solidFill>
                <a:latin typeface="Inter"/>
                <a:ea typeface="Inter"/>
                <a:cs typeface="Inter"/>
                <a:sym typeface="Inter"/>
              </a:rPr>
              <a:t>Alex wants to attend Art Night at the library to help improve his grades. </a:t>
            </a:r>
            <a:endParaRPr b="1" sz="15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500">
              <a:solidFill>
                <a:schemeClr val="dk1"/>
              </a:solidFill>
              <a:latin typeface="Inter"/>
              <a:ea typeface="Inter"/>
              <a:cs typeface="Inter"/>
              <a:sym typeface="Inter"/>
            </a:endParaRPr>
          </a:p>
          <a:p>
            <a:pPr indent="-323850" lvl="0" marL="457200" rtl="0" algn="l">
              <a:lnSpc>
                <a:spcPct val="115000"/>
              </a:lnSpc>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Is the claim accurate?</a:t>
            </a:r>
            <a:endParaRPr sz="15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500">
              <a:solidFill>
                <a:schemeClr val="dk1"/>
              </a:solidFill>
              <a:latin typeface="Inter"/>
              <a:ea typeface="Inter"/>
              <a:cs typeface="Inter"/>
              <a:sym typeface="Inter"/>
            </a:endParaRPr>
          </a:p>
          <a:p>
            <a:pPr indent="-323850" lvl="0" marL="457200" rtl="0" algn="l">
              <a:lnSpc>
                <a:spcPct val="115000"/>
              </a:lnSpc>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Why? </a:t>
            </a:r>
            <a:endParaRPr sz="15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5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chemeClr val="dk1"/>
              </a:solidFill>
              <a:latin typeface="Inter"/>
              <a:ea typeface="Inter"/>
              <a:cs typeface="Inter"/>
              <a:sym typeface="Inter"/>
            </a:endParaRPr>
          </a:p>
          <a:p>
            <a:pPr indent="-323850" lvl="0" marL="457200" rtl="0" algn="l">
              <a:lnSpc>
                <a:spcPct val="115000"/>
              </a:lnSpc>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What factors influenced how you determined the accuracy?</a:t>
            </a:r>
            <a:endParaRPr sz="15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chemeClr val="dk1"/>
              </a:solidFill>
              <a:latin typeface="Inter"/>
              <a:ea typeface="Inter"/>
              <a:cs typeface="Inter"/>
              <a:sym typeface="Inter"/>
            </a:endParaRPr>
          </a:p>
        </p:txBody>
      </p:sp>
      <p:pic>
        <p:nvPicPr>
          <p:cNvPr id="82" name="Google Shape;82;p17"/>
          <p:cNvPicPr preferRelativeResize="0"/>
          <p:nvPr/>
        </p:nvPicPr>
        <p:blipFill rotWithShape="1">
          <a:blip r:embed="rId3">
            <a:alphaModFix/>
          </a:blip>
          <a:srcRect b="16535" l="49333" r="24882" t="10525"/>
          <a:stretch/>
        </p:blipFill>
        <p:spPr>
          <a:xfrm>
            <a:off x="392676" y="799850"/>
            <a:ext cx="2024202" cy="3665451"/>
          </a:xfrm>
          <a:prstGeom prst="rect">
            <a:avLst/>
          </a:prstGeom>
          <a:noFill/>
          <a:ln>
            <a:noFill/>
          </a:ln>
        </p:spPr>
      </p:pic>
      <p:pic>
        <p:nvPicPr>
          <p:cNvPr id="83" name="Google Shape;83;p17"/>
          <p:cNvPicPr preferRelativeResize="0"/>
          <p:nvPr/>
        </p:nvPicPr>
        <p:blipFill rotWithShape="1">
          <a:blip r:embed="rId4">
            <a:alphaModFix/>
          </a:blip>
          <a:srcRect b="12835" l="49575" r="25174" t="10306"/>
          <a:stretch/>
        </p:blipFill>
        <p:spPr>
          <a:xfrm>
            <a:off x="2823425" y="799850"/>
            <a:ext cx="1806771" cy="3665452"/>
          </a:xfrm>
          <a:prstGeom prst="rect">
            <a:avLst/>
          </a:prstGeom>
          <a:noFill/>
          <a:ln>
            <a:noFill/>
          </a:ln>
        </p:spPr>
      </p:pic>
      <p:sp>
        <p:nvSpPr>
          <p:cNvPr id="84" name="Google Shape;84;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