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Lst>
  <p:sldSz cy="10058400" cx="7772400"/>
  <p:notesSz cx="6858000" cy="9144000"/>
  <p:embeddedFontLst>
    <p:embeddedFont>
      <p:font typeface="Inter SemiBold"/>
      <p:regular r:id="rId13"/>
      <p:bold r:id="rId14"/>
      <p:italic r:id="rId15"/>
      <p:boldItalic r:id="rId16"/>
    </p:embeddedFont>
    <p:embeddedFont>
      <p:font typeface="Halant"/>
      <p:regular r:id="rId17"/>
      <p:bold r:id="rId18"/>
    </p:embeddedFont>
    <p:embeddedFont>
      <p:font typeface="Inter"/>
      <p:regular r:id="rId19"/>
      <p:bold r:id="rId20"/>
      <p:italic r:id="rId21"/>
      <p:boldItalic r:id="rId22"/>
    </p:embeddedFont>
    <p:embeddedFont>
      <p:font typeface="Plus Jakarta Sans"/>
      <p:regular r:id="rId23"/>
      <p:bold r:id="rId24"/>
      <p:italic r:id="rId25"/>
      <p:boldItalic r:id="rId26"/>
    </p:embeddedFont>
    <p:embeddedFont>
      <p:font typeface="Plus Jakarta Sans Medium"/>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9B0796C-1A2D-4D45-A754-01E46D8CC241}">
  <a:tblStyle styleId="{09B0796C-1A2D-4D45-A754-01E46D8CC241}"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bold.fntdata"/><Relationship Id="rId23" Type="http://schemas.openxmlformats.org/officeDocument/2006/relationships/font" Target="fonts/PlusJakartaSans-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boldItalic.fntdata"/><Relationship Id="rId25" Type="http://schemas.openxmlformats.org/officeDocument/2006/relationships/font" Target="fonts/PlusJakartaSans-italic.fntdata"/><Relationship Id="rId28" Type="http://schemas.openxmlformats.org/officeDocument/2006/relationships/font" Target="fonts/PlusJakartaSansMedium-bold.fntdata"/><Relationship Id="rId27" Type="http://schemas.openxmlformats.org/officeDocument/2006/relationships/font" Target="fonts/PlusJakartaSansMedium-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Medium-italic.fntdata"/><Relationship Id="rId7" Type="http://schemas.openxmlformats.org/officeDocument/2006/relationships/slide" Target="slides/slide1.xml"/><Relationship Id="rId8" Type="http://schemas.openxmlformats.org/officeDocument/2006/relationships/slide" Target="slides/slide2.xml"/><Relationship Id="rId30" Type="http://schemas.openxmlformats.org/officeDocument/2006/relationships/font" Target="fonts/PlusJakartaSansMedium-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InterSemiBold-regular.fntdata"/><Relationship Id="rId12" Type="http://schemas.openxmlformats.org/officeDocument/2006/relationships/slide" Target="slides/slide6.xml"/><Relationship Id="rId15" Type="http://schemas.openxmlformats.org/officeDocument/2006/relationships/font" Target="fonts/InterSemiBold-italic.fntdata"/><Relationship Id="rId14" Type="http://schemas.openxmlformats.org/officeDocument/2006/relationships/font" Target="fonts/InterSemiBold-bold.fntdata"/><Relationship Id="rId17" Type="http://schemas.openxmlformats.org/officeDocument/2006/relationships/font" Target="fonts/Halant-regular.fntdata"/><Relationship Id="rId16" Type="http://schemas.openxmlformats.org/officeDocument/2006/relationships/font" Target="fonts/InterSemiBold-boldItalic.fntdata"/><Relationship Id="rId19" Type="http://schemas.openxmlformats.org/officeDocument/2006/relationships/font" Target="fonts/Inter-regular.fntdata"/><Relationship Id="rId18" Type="http://schemas.openxmlformats.org/officeDocument/2006/relationships/font" Target="fonts/Halan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8b15e9cd81_0_39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8b15e9cd81_0_3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2f8db24034f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2f8db24034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2f8db24034f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2f8db24034f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31480d6fda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31480d6fda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31480d6fda7_0_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31480d6fda7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2f8db24034f_0_4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2f8db24034f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SemiBold"/>
                <a:ea typeface="Inter SemiBold"/>
                <a:cs typeface="Inter SemiBold"/>
                <a:sym typeface="Inter SemiBold"/>
              </a:rPr>
              <a:t>Historical Thinking Skill:</a:t>
            </a:r>
            <a:r>
              <a:rPr lang="en" sz="1300">
                <a:solidFill>
                  <a:schemeClr val="dk1"/>
                </a:solidFill>
                <a:latin typeface="Inter"/>
                <a:ea typeface="Inter"/>
                <a:cs typeface="Inter"/>
                <a:sym typeface="Inter"/>
              </a:rPr>
              <a:t> Historical Empathy</a:t>
            </a:r>
            <a:endParaRPr sz="1300">
              <a:latin typeface="Inter"/>
              <a:ea typeface="Inter"/>
              <a:cs typeface="Inter"/>
              <a:sym typeface="Inter"/>
            </a:endParaRPr>
          </a:p>
        </p:txBody>
      </p:sp>
      <p:sp>
        <p:nvSpPr>
          <p:cNvPr id="55" name="Google Shape;55;p1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Historical Fiction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500">
                <a:solidFill>
                  <a:schemeClr val="dk1"/>
                </a:solidFill>
                <a:latin typeface="Plus Jakarta Sans Medium"/>
                <a:ea typeface="Plus Jakarta Sans Medium"/>
                <a:cs typeface="Plus Jakarta Sans Medium"/>
                <a:sym typeface="Plus Jakarta Sans Medium"/>
              </a:rPr>
              <a:t>The Last Queen</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57" name="Google Shape;57;p13"/>
          <p:cNvGraphicFramePr/>
          <p:nvPr/>
        </p:nvGraphicFramePr>
        <p:xfrm>
          <a:off x="469041" y="1095235"/>
          <a:ext cx="3000000" cy="3000000"/>
        </p:xfrm>
        <a:graphic>
          <a:graphicData uri="http://schemas.openxmlformats.org/drawingml/2006/table">
            <a:tbl>
              <a:tblPr>
                <a:noFill/>
                <a:tableStyleId>{09B0796C-1A2D-4D45-A754-01E46D8CC241}</a:tableStyleId>
              </a:tblPr>
              <a:tblGrid>
                <a:gridCol w="5022625"/>
                <a:gridCol w="1811675"/>
              </a:tblGrid>
              <a:tr h="299750">
                <a:tc gridSpan="2">
                  <a:txBody>
                    <a:bodyPr/>
                    <a:lstStyle/>
                    <a:p>
                      <a:pPr indent="0" lvl="0" marL="0" rtl="0" algn="l">
                        <a:spcBef>
                          <a:spcPts val="0"/>
                        </a:spcBef>
                        <a:spcAft>
                          <a:spcPts val="0"/>
                        </a:spcAft>
                        <a:buNone/>
                      </a:pPr>
                      <a:r>
                        <a:rPr lang="en" sz="1200">
                          <a:latin typeface="Halant"/>
                          <a:ea typeface="Halant"/>
                          <a:cs typeface="Halant"/>
                          <a:sym typeface="Halant"/>
                        </a:rPr>
                        <a:t>Source: C.W. Gortner, </a:t>
                      </a:r>
                      <a:r>
                        <a:rPr i="1" lang="en" sz="1200">
                          <a:latin typeface="Halant"/>
                          <a:ea typeface="Halant"/>
                          <a:cs typeface="Halant"/>
                          <a:sym typeface="Halant"/>
                        </a:rPr>
                        <a:t>The Last Queen</a:t>
                      </a:r>
                      <a:r>
                        <a:rPr lang="en" sz="1200">
                          <a:latin typeface="Halant"/>
                          <a:ea typeface="Halant"/>
                          <a:cs typeface="Halant"/>
                          <a:sym typeface="Halant"/>
                        </a:rPr>
                        <a:t>, 2006.</a:t>
                      </a:r>
                      <a:endParaRPr sz="1200">
                        <a:latin typeface="Halant"/>
                        <a:ea typeface="Halant"/>
                        <a:cs typeface="Halant"/>
                        <a:sym typeface="Halant"/>
                      </a:endParaRPr>
                    </a:p>
                    <a:p>
                      <a:pPr indent="0" lvl="0" marL="0" rtl="0" algn="l">
                        <a:spcBef>
                          <a:spcPts val="0"/>
                        </a:spcBef>
                        <a:spcAft>
                          <a:spcPts val="0"/>
                        </a:spcAft>
                        <a:buNone/>
                      </a:pPr>
                      <a:r>
                        <a:t/>
                      </a:r>
                      <a:endParaRPr i="1" sz="12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Note: Historical fiction, like </a:t>
                      </a:r>
                      <a:r>
                        <a:rPr i="1" lang="en" sz="1200">
                          <a:solidFill>
                            <a:schemeClr val="dk1"/>
                          </a:solidFill>
                          <a:latin typeface="Inter"/>
                          <a:ea typeface="Inter"/>
                          <a:cs typeface="Inter"/>
                          <a:sym typeface="Inter"/>
                        </a:rPr>
                        <a:t>Malinche </a:t>
                      </a:r>
                      <a:r>
                        <a:rPr lang="en" sz="1200">
                          <a:solidFill>
                            <a:schemeClr val="dk1"/>
                          </a:solidFill>
                          <a:latin typeface="Inter"/>
                          <a:ea typeface="Inter"/>
                          <a:cs typeface="Inter"/>
                          <a:sym typeface="Inter"/>
                        </a:rPr>
                        <a:t>by Laura Esquivel, can be a great way to learn about people and events from the past. Authors of historical fiction use real settings, characters, and events blended with creating storytelling to bring history to life. However, it’s important to remember that some details might be changed or added for dramatic effect. It is important to compare the narrative with primary and secondary sources to get an accurate view of the past.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Note: In this excerpt, Juana, daughter of King Ferdinand II and Queen Isabel I of Spain, speaks with her father about her arranged marriage to Philip, of the Austrian Hapsburgs.</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0050">
                <a:tc>
                  <a:txBody>
                    <a:bodyPr/>
                    <a:lstStyle/>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“Lamentably, treaties are only as good as those who sign them. While in Aragón, I received word that my old enemy Charles is dead. He named his cousin Louis d’Orléans as his successor. Louis is a true Valois, without scruple or </a:t>
                      </a:r>
                      <a:r>
                        <a:rPr lang="en" sz="1200">
                          <a:solidFill>
                            <a:schemeClr val="dk1"/>
                          </a:solidFill>
                          <a:latin typeface="Inter"/>
                          <a:ea typeface="Inter"/>
                          <a:cs typeface="Inter"/>
                          <a:sym typeface="Inter"/>
                        </a:rPr>
                        <a:t>conscience</a:t>
                      </a:r>
                      <a:r>
                        <a:rPr lang="en" sz="1200">
                          <a:solidFill>
                            <a:schemeClr val="dk1"/>
                          </a:solidFill>
                          <a:latin typeface="Inter"/>
                          <a:ea typeface="Inter"/>
                          <a:cs typeface="Inter"/>
                          <a:sym typeface="Inter"/>
                        </a:rPr>
                        <a:t>. He </a:t>
                      </a:r>
                      <a:r>
                        <a:rPr lang="en" sz="1200">
                          <a:solidFill>
                            <a:schemeClr val="dk1"/>
                          </a:solidFill>
                          <a:latin typeface="Inter"/>
                          <a:ea typeface="Inter"/>
                          <a:cs typeface="Inter"/>
                          <a:sym typeface="Inter"/>
                        </a:rPr>
                        <a:t>despises my hold on Naples and has proclaimed he’ll fight me for it. Any way he starts over Naples will be war with Spain.”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flared at once. “If he declares war, then we’ll defeat him as we did the Moors!”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“Unfortunately, it’s not that easy. Naples is the gateway to the African trade routes. It’s far away and Louis knows we can’t afford to wage war on two fronts without emptying our coffers and exposing Aragón to a French attack. Remember, Aragón shares a border with France and Italy. Louis can march his armies straight through my kingdom. And as soon as he’s crowned, I fear he’ll do just that. He’ll make us divide our resources and we haven’t the money or the men.”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clenched my fists at the image of the French swarming into my father’s kingdom, as they had since time immemorial, impeccable in their hunger for spoil and blood.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“It’s quite simple, really,” he went on. “Isabel and I expended our treasuries on the Moorish crusade, and both our Cortes refuse to sanction further taxes. They do have that right: they are the voice of the common people and unlike other rulers in Europe, we rule by their consent. Spain has given us all she has, and wars cost money, lots of it. Hence the Habsburg marriages.”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frowned. “The Habsburgs will give us money to fight the French?”</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What conflict exists between Spain and France (Louis)?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1" name="Shape 61"/>
        <p:cNvGrpSpPr/>
        <p:nvPr/>
      </p:nvGrpSpPr>
      <p:grpSpPr>
        <a:xfrm>
          <a:off x="0" y="0"/>
          <a:ext cx="0" cy="0"/>
          <a:chOff x="0" y="0"/>
          <a:chExt cx="0" cy="0"/>
        </a:xfrm>
      </p:grpSpPr>
      <p:sp>
        <p:nvSpPr>
          <p:cNvPr id="62" name="Google Shape;62;p14"/>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Historical Empathy</a:t>
            </a:r>
            <a:endParaRPr sz="1300">
              <a:latin typeface="Inter"/>
              <a:ea typeface="Inter"/>
              <a:cs typeface="Inter"/>
              <a:sym typeface="Inter"/>
            </a:endParaRPr>
          </a:p>
        </p:txBody>
      </p:sp>
      <p:sp>
        <p:nvSpPr>
          <p:cNvPr id="63" name="Google Shape;63;p14"/>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Historical Fiction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500">
                <a:solidFill>
                  <a:schemeClr val="dk1"/>
                </a:solidFill>
                <a:latin typeface="Plus Jakarta Sans Medium"/>
                <a:ea typeface="Plus Jakarta Sans Medium"/>
                <a:cs typeface="Plus Jakarta Sans Medium"/>
                <a:sym typeface="Plus Jakarta Sans Medium"/>
              </a:rPr>
              <a:t>The Last Queen</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64" name="Google Shape;64;p14"/>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65" name="Google Shape;65;p14"/>
          <p:cNvGraphicFramePr/>
          <p:nvPr/>
        </p:nvGraphicFramePr>
        <p:xfrm>
          <a:off x="469041" y="1095235"/>
          <a:ext cx="3000000" cy="3000000"/>
        </p:xfrm>
        <a:graphic>
          <a:graphicData uri="http://schemas.openxmlformats.org/drawingml/2006/table">
            <a:tbl>
              <a:tblPr>
                <a:noFill/>
                <a:tableStyleId>{09B0796C-1A2D-4D45-A754-01E46D8CC241}</a:tableStyleId>
              </a:tblPr>
              <a:tblGrid>
                <a:gridCol w="1590275"/>
                <a:gridCol w="1166200"/>
                <a:gridCol w="2038925"/>
                <a:gridCol w="2038925"/>
              </a:tblGrid>
              <a:tr h="350050">
                <a:tc gridSpan="3">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“Not money, Security. Through the marriages, we’ll be allied to them. Trust me when I say Louis will think twice about declaring against me if he thinks the Habsburgs will turn on him. The emperor is canny: he’s a friend of everyone and a confident of no one. For now, he sees the advantage in Spain, but should Louis convince him to join the French cause instead, together he and the Habsburgs could bring us no end of trouble.”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considered this. Unlike my sisters who rarely looked beyond their apartment doors, I’d always had an ear for the goings-on at court. I’d often overheard nobles discussing the fact that while rich in land, Spain’s treasury never overflowed, its deficit increased by the demands of the Reconquest.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 about Admiral Col</a:t>
                      </a:r>
                      <a:r>
                        <a:rPr lang="en" sz="1200">
                          <a:solidFill>
                            <a:schemeClr val="dk1"/>
                          </a:solidFill>
                          <a:latin typeface="Inter"/>
                          <a:ea typeface="Inter"/>
                          <a:cs typeface="Inter"/>
                          <a:sym typeface="Inter"/>
                        </a:rPr>
                        <a:t>ón’s colonies?” I asked. “Isn’t their gold to be had there?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“That charlatan?” He blew air out the side of his mouth. “A New World, he calls it, when all he’s found is a parcel of mosquito-ridden isles. He may have earned himself a title for discovering land beyond the Ocean Sea, but whether there’s any gold there remains to be seen.”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marveled at this disparity in my parents’ characters. To my mother, Cristobal Colón’s New World represented thousands of heathen souls awaiting the world of God; to my father, it was but an inordinate expense, better directed to the defense of Spain.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“Don’t tell your mother I said that,” he added with a wink, as if he’d read my thoughts. “She’d have my head. She’s convinced one day Colón will discover a city paved in gold, filled with savages clamoring for Cisneros and his pyres.”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As my laughter pealed out, I felt my cares lift from me for the first time in weeks.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“There,” he said. “That is how I like to see you. You must laugh often, my daughter. It is good for the soul.” He paused. “Do you now understand why the marriage is important?”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do. By marrying me to Philip, and Juan to his sister, the Habsburgs will lend us their power, and France will be forced to negotiate with us rather than simply declare war.”</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c hMerge="1"/>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How would the Habsburgs (Austria) help King Ferdinand II (the Spanish monarch)?</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What opinions were given by the king and queen about </a:t>
                      </a:r>
                      <a:r>
                        <a:rPr lang="en" sz="1200">
                          <a:solidFill>
                            <a:schemeClr val="dk1"/>
                          </a:solidFill>
                          <a:latin typeface="Inter"/>
                          <a:ea typeface="Inter"/>
                          <a:cs typeface="Inter"/>
                          <a:sym typeface="Inter"/>
                        </a:rPr>
                        <a:t>Colón’s expeditions?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How did the issues within Spain impact their attitude toward exploration?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9" name="Shape 69"/>
        <p:cNvGrpSpPr/>
        <p:nvPr/>
      </p:nvGrpSpPr>
      <p:grpSpPr>
        <a:xfrm>
          <a:off x="0" y="0"/>
          <a:ext cx="0" cy="0"/>
          <a:chOff x="0" y="0"/>
          <a:chExt cx="0" cy="0"/>
        </a:xfrm>
      </p:grpSpPr>
      <p:sp>
        <p:nvSpPr>
          <p:cNvPr id="70" name="Google Shape;70;p1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Empathy</a:t>
            </a:r>
            <a:endParaRPr sz="2500">
              <a:solidFill>
                <a:schemeClr val="dk1"/>
              </a:solidFill>
              <a:latin typeface="Plus Jakarta Sans"/>
              <a:ea typeface="Plus Jakarta Sans"/>
              <a:cs typeface="Plus Jakarta Sans"/>
              <a:sym typeface="Plus Jakarta Sans"/>
            </a:endParaRPr>
          </a:p>
        </p:txBody>
      </p:sp>
      <p:sp>
        <p:nvSpPr>
          <p:cNvPr id="71" name="Google Shape;71;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2" name="Google Shape;72;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3" name="Google Shape;73;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4" name="Google Shape;74;p1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75" name="Google Shape;75;p15"/>
          <p:cNvSpPr txBox="1"/>
          <p:nvPr/>
        </p:nvSpPr>
        <p:spPr>
          <a:xfrm>
            <a:off x="4690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What was happening at this time that could influence past actors’ decisions?</a:t>
            </a:r>
            <a:endParaRPr sz="1100"/>
          </a:p>
        </p:txBody>
      </p:sp>
      <p:sp>
        <p:nvSpPr>
          <p:cNvPr id="76" name="Google Shape;76;p15"/>
          <p:cNvSpPr txBox="1"/>
          <p:nvPr/>
        </p:nvSpPr>
        <p:spPr>
          <a:xfrm>
            <a:off x="2829100" y="1364725"/>
            <a:ext cx="4474200" cy="12435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What beliefs or assumptions do I have about this historical topic and era that I should be aware of as I study?</a:t>
            </a:r>
            <a:endParaRPr sz="1200">
              <a:latin typeface="Inter"/>
              <a:ea typeface="Inter"/>
              <a:cs typeface="Inter"/>
              <a:sym typeface="Inter"/>
            </a:endParaRPr>
          </a:p>
        </p:txBody>
      </p:sp>
      <p:sp>
        <p:nvSpPr>
          <p:cNvPr id="77" name="Google Shape;77;p15"/>
          <p:cNvSpPr txBox="1"/>
          <p:nvPr/>
        </p:nvSpPr>
        <p:spPr>
          <a:xfrm>
            <a:off x="1072825" y="1364725"/>
            <a:ext cx="1523700" cy="18483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show historical empathy is to listen to the past and to understand it on its own terms.</a:t>
            </a:r>
            <a:endParaRPr b="1" i="1" sz="1300">
              <a:latin typeface="Inter"/>
              <a:ea typeface="Inter"/>
              <a:cs typeface="Inter"/>
              <a:sym typeface="Inter"/>
            </a:endParaRPr>
          </a:p>
        </p:txBody>
      </p:sp>
      <p:sp>
        <p:nvSpPr>
          <p:cNvPr id="78" name="Google Shape;78;p15"/>
          <p:cNvSpPr txBox="1"/>
          <p:nvPr/>
        </p:nvSpPr>
        <p:spPr>
          <a:xfrm>
            <a:off x="2991530" y="27554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sp>
        <p:nvSpPr>
          <p:cNvPr id="79" name="Google Shape;79;p15"/>
          <p:cNvSpPr txBox="1"/>
          <p:nvPr/>
        </p:nvSpPr>
        <p:spPr>
          <a:xfrm>
            <a:off x="2864775" y="3213050"/>
            <a:ext cx="1961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European Exploration</a:t>
            </a:r>
            <a:endParaRPr b="1" sz="1500">
              <a:latin typeface="Inter"/>
              <a:ea typeface="Inter"/>
              <a:cs typeface="Inter"/>
              <a:sym typeface="Inter"/>
            </a:endParaRPr>
          </a:p>
        </p:txBody>
      </p:sp>
      <p:sp>
        <p:nvSpPr>
          <p:cNvPr id="80" name="Google Shape;80;p15"/>
          <p:cNvSpPr txBox="1"/>
          <p:nvPr/>
        </p:nvSpPr>
        <p:spPr>
          <a:xfrm>
            <a:off x="2864775" y="4128100"/>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List at least 3 different sources that could be used to uncover more about this topic.</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p:txBody>
      </p:sp>
      <p:sp>
        <p:nvSpPr>
          <p:cNvPr id="81" name="Google Shape;81;p15"/>
          <p:cNvSpPr txBox="1"/>
          <p:nvPr/>
        </p:nvSpPr>
        <p:spPr>
          <a:xfrm>
            <a:off x="53416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Are there any moral judgements I want to make about this topic? Why?</a:t>
            </a:r>
            <a:endParaRPr sz="1100"/>
          </a:p>
        </p:txBody>
      </p:sp>
      <p:sp>
        <p:nvSpPr>
          <p:cNvPr id="82" name="Google Shape;82;p15"/>
          <p:cNvSpPr txBox="1"/>
          <p:nvPr/>
        </p:nvSpPr>
        <p:spPr>
          <a:xfrm>
            <a:off x="598200" y="6795525"/>
            <a:ext cx="6576000" cy="10935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If someone were to employ presentism (which historians should avoid), what might they say about this topic?</a:t>
            </a:r>
            <a:endParaRPr sz="1100"/>
          </a:p>
        </p:txBody>
      </p:sp>
      <p:sp>
        <p:nvSpPr>
          <p:cNvPr id="83" name="Google Shape;83;p15"/>
          <p:cNvSpPr txBox="1"/>
          <p:nvPr/>
        </p:nvSpPr>
        <p:spPr>
          <a:xfrm>
            <a:off x="477200" y="8155250"/>
            <a:ext cx="6825900" cy="9198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50000"/>
              </a:lnSpc>
              <a:spcBef>
                <a:spcPts val="0"/>
              </a:spcBef>
              <a:spcAft>
                <a:spcPts val="0"/>
              </a:spcAft>
              <a:buNone/>
            </a:pPr>
            <a:r>
              <a:rPr b="1" lang="en" sz="1300">
                <a:latin typeface="Inter"/>
                <a:ea typeface="Inter"/>
                <a:cs typeface="Inter"/>
                <a:sym typeface="Inter"/>
              </a:rPr>
              <a:t>One way we might empathize with </a:t>
            </a:r>
            <a:r>
              <a:rPr lang="en" sz="1300">
                <a:latin typeface="Inter"/>
                <a:ea typeface="Inter"/>
                <a:cs typeface="Inter"/>
                <a:sym typeface="Inter"/>
              </a:rPr>
              <a:t> ___________________ is by: ________________________ ________________________________________________________________________________________</a:t>
            </a:r>
            <a:endParaRPr sz="1300">
              <a:latin typeface="Inter"/>
              <a:ea typeface="Inter"/>
              <a:cs typeface="Inter"/>
              <a:sym typeface="Inter"/>
            </a:endParaRPr>
          </a:p>
        </p:txBody>
      </p:sp>
      <p:cxnSp>
        <p:nvCxnSpPr>
          <p:cNvPr id="84" name="Google Shape;84;p15"/>
          <p:cNvCxnSpPr>
            <a:stCxn id="79" idx="2"/>
            <a:endCxn id="75" idx="0"/>
          </p:cNvCxnSpPr>
          <p:nvPr/>
        </p:nvCxnSpPr>
        <p:spPr>
          <a:xfrm flipH="1">
            <a:off x="1449825" y="3753950"/>
            <a:ext cx="2395800" cy="374100"/>
          </a:xfrm>
          <a:prstGeom prst="straightConnector1">
            <a:avLst/>
          </a:prstGeom>
          <a:noFill/>
          <a:ln cap="flat" cmpd="sng" w="9525">
            <a:solidFill>
              <a:srgbClr val="595959"/>
            </a:solidFill>
            <a:prstDash val="solid"/>
            <a:round/>
            <a:headEnd len="med" w="med" type="none"/>
            <a:tailEnd len="med" w="med" type="triangle"/>
          </a:ln>
        </p:spPr>
      </p:cxnSp>
      <p:cxnSp>
        <p:nvCxnSpPr>
          <p:cNvPr id="85" name="Google Shape;85;p15"/>
          <p:cNvCxnSpPr>
            <a:stCxn id="79" idx="2"/>
            <a:endCxn id="81" idx="0"/>
          </p:cNvCxnSpPr>
          <p:nvPr/>
        </p:nvCxnSpPr>
        <p:spPr>
          <a:xfrm>
            <a:off x="3845625" y="3753950"/>
            <a:ext cx="2476800" cy="374100"/>
          </a:xfrm>
          <a:prstGeom prst="straightConnector1">
            <a:avLst/>
          </a:prstGeom>
          <a:noFill/>
          <a:ln cap="flat" cmpd="sng" w="9525">
            <a:solidFill>
              <a:srgbClr val="595959"/>
            </a:solidFill>
            <a:prstDash val="solid"/>
            <a:round/>
            <a:headEnd len="med" w="med" type="none"/>
            <a:tailEnd len="med" w="med" type="triangle"/>
          </a:ln>
        </p:spPr>
      </p:cxnSp>
      <p:cxnSp>
        <p:nvCxnSpPr>
          <p:cNvPr id="86" name="Google Shape;86;p15"/>
          <p:cNvCxnSpPr>
            <a:stCxn id="79" idx="2"/>
            <a:endCxn id="80" idx="0"/>
          </p:cNvCxnSpPr>
          <p:nvPr/>
        </p:nvCxnSpPr>
        <p:spPr>
          <a:xfrm>
            <a:off x="3845625" y="3753950"/>
            <a:ext cx="0" cy="374100"/>
          </a:xfrm>
          <a:prstGeom prst="straightConnector1">
            <a:avLst/>
          </a:prstGeom>
          <a:noFill/>
          <a:ln cap="flat" cmpd="sng" w="9525">
            <a:solidFill>
              <a:srgbClr val="595959"/>
            </a:solidFill>
            <a:prstDash val="solid"/>
            <a:round/>
            <a:headEnd len="med" w="med" type="none"/>
            <a:tailEnd len="med" w="med" type="triangle"/>
          </a:ln>
        </p:spPr>
      </p:cxnSp>
      <p:pic>
        <p:nvPicPr>
          <p:cNvPr id="87" name="Google Shape;87;p15"/>
          <p:cNvPicPr preferRelativeResize="0"/>
          <p:nvPr/>
        </p:nvPicPr>
        <p:blipFill>
          <a:blip r:embed="rId5">
            <a:alphaModFix/>
          </a:blip>
          <a:stretch>
            <a:fillRect/>
          </a:stretch>
        </p:blipFill>
        <p:spPr>
          <a:xfrm>
            <a:off x="381550" y="1877425"/>
            <a:ext cx="822875" cy="8228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1" name="Shape 91"/>
        <p:cNvGrpSpPr/>
        <p:nvPr/>
      </p:nvGrpSpPr>
      <p:grpSpPr>
        <a:xfrm>
          <a:off x="0" y="0"/>
          <a:ext cx="0" cy="0"/>
          <a:chOff x="0" y="0"/>
          <a:chExt cx="0" cy="0"/>
        </a:xfrm>
      </p:grpSpPr>
      <p:sp>
        <p:nvSpPr>
          <p:cNvPr id="92" name="Google Shape;92;p16"/>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SemiBold"/>
                <a:ea typeface="Inter SemiBold"/>
                <a:cs typeface="Inter SemiBold"/>
                <a:sym typeface="Inter SemiBold"/>
              </a:rPr>
              <a:t>Historical Thinking Skill:</a:t>
            </a:r>
            <a:r>
              <a:rPr lang="en" sz="1300">
                <a:solidFill>
                  <a:schemeClr val="dk1"/>
                </a:solidFill>
                <a:latin typeface="Inter"/>
                <a:ea typeface="Inter"/>
                <a:cs typeface="Inter"/>
                <a:sym typeface="Inter"/>
              </a:rPr>
              <a:t> Historical Empathy</a:t>
            </a:r>
            <a:endParaRPr sz="1300">
              <a:latin typeface="Inter"/>
              <a:ea typeface="Inter"/>
              <a:cs typeface="Inter"/>
              <a:sym typeface="Inter"/>
            </a:endParaRPr>
          </a:p>
        </p:txBody>
      </p:sp>
      <p:sp>
        <p:nvSpPr>
          <p:cNvPr id="93" name="Google Shape;93;p16"/>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Historical Fiction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500">
                <a:solidFill>
                  <a:schemeClr val="dk1"/>
                </a:solidFill>
                <a:latin typeface="Plus Jakarta Sans Medium"/>
                <a:ea typeface="Plus Jakarta Sans Medium"/>
                <a:cs typeface="Plus Jakarta Sans Medium"/>
                <a:sym typeface="Plus Jakarta Sans Medium"/>
              </a:rPr>
              <a:t>The Last Queen</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94" name="Google Shape;94;p16"/>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95" name="Google Shape;95;p16"/>
          <p:cNvGraphicFramePr/>
          <p:nvPr/>
        </p:nvGraphicFramePr>
        <p:xfrm>
          <a:off x="469041" y="1095235"/>
          <a:ext cx="3000000" cy="3000000"/>
        </p:xfrm>
        <a:graphic>
          <a:graphicData uri="http://schemas.openxmlformats.org/drawingml/2006/table">
            <a:tbl>
              <a:tblPr>
                <a:noFill/>
                <a:tableStyleId>{09B0796C-1A2D-4D45-A754-01E46D8CC241}</a:tableStyleId>
              </a:tblPr>
              <a:tblGrid>
                <a:gridCol w="5022625"/>
                <a:gridCol w="1811675"/>
              </a:tblGrid>
              <a:tr h="299750">
                <a:tc gridSpan="2">
                  <a:txBody>
                    <a:bodyPr/>
                    <a:lstStyle/>
                    <a:p>
                      <a:pPr indent="0" lvl="0" marL="0" rtl="0" algn="l">
                        <a:spcBef>
                          <a:spcPts val="0"/>
                        </a:spcBef>
                        <a:spcAft>
                          <a:spcPts val="0"/>
                        </a:spcAft>
                        <a:buNone/>
                      </a:pPr>
                      <a:r>
                        <a:rPr lang="en" sz="1200">
                          <a:latin typeface="Halant"/>
                          <a:ea typeface="Halant"/>
                          <a:cs typeface="Halant"/>
                          <a:sym typeface="Halant"/>
                        </a:rPr>
                        <a:t>Source: C.W. Gortner, </a:t>
                      </a:r>
                      <a:r>
                        <a:rPr i="1" lang="en" sz="1200">
                          <a:latin typeface="Halant"/>
                          <a:ea typeface="Halant"/>
                          <a:cs typeface="Halant"/>
                          <a:sym typeface="Halant"/>
                        </a:rPr>
                        <a:t>The Last Queen</a:t>
                      </a:r>
                      <a:r>
                        <a:rPr lang="en" sz="1200">
                          <a:latin typeface="Halant"/>
                          <a:ea typeface="Halant"/>
                          <a:cs typeface="Halant"/>
                          <a:sym typeface="Halant"/>
                        </a:rPr>
                        <a:t>, 2006.</a:t>
                      </a:r>
                      <a:endParaRPr sz="1200">
                        <a:latin typeface="Halant"/>
                        <a:ea typeface="Halant"/>
                        <a:cs typeface="Halant"/>
                        <a:sym typeface="Halant"/>
                      </a:endParaRPr>
                    </a:p>
                    <a:p>
                      <a:pPr indent="0" lvl="0" marL="0" rtl="0" algn="l">
                        <a:spcBef>
                          <a:spcPts val="0"/>
                        </a:spcBef>
                        <a:spcAft>
                          <a:spcPts val="0"/>
                        </a:spcAft>
                        <a:buNone/>
                      </a:pPr>
                      <a:r>
                        <a:t/>
                      </a:r>
                      <a:endParaRPr i="1" sz="1200">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Note: Historical fiction, like </a:t>
                      </a:r>
                      <a:r>
                        <a:rPr i="1" lang="en" sz="1200">
                          <a:solidFill>
                            <a:schemeClr val="dk1"/>
                          </a:solidFill>
                          <a:latin typeface="Inter"/>
                          <a:ea typeface="Inter"/>
                          <a:cs typeface="Inter"/>
                          <a:sym typeface="Inter"/>
                        </a:rPr>
                        <a:t>Malinche </a:t>
                      </a:r>
                      <a:r>
                        <a:rPr lang="en" sz="1200">
                          <a:solidFill>
                            <a:schemeClr val="dk1"/>
                          </a:solidFill>
                          <a:latin typeface="Inter"/>
                          <a:ea typeface="Inter"/>
                          <a:cs typeface="Inter"/>
                          <a:sym typeface="Inter"/>
                        </a:rPr>
                        <a:t>by Laura Esquivel, can be a great way to learn about people and events from the past. Authors of historical fiction use real settings, characters, and events blended with creating storytelling to bring history to life. However, it’s important to remember that some details might be changed or added for dramatic effect. It is important to compare the narrative with primary and secondary sources to get an accurate view of the past.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Note: In this excerpt, Juana, daughter of King Ferdinand II and Queen Isabel I of Spain, speaks with her father about her arranged marriage to Philip, of the Austrian Hapsburgs.</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0050">
                <a:tc>
                  <a:txBody>
                    <a:bodyPr/>
                    <a:lstStyle/>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“Lamentably, treaties are only as good as those who sign them. While in Aragón, I received word that my old enemy Charles is dead. He named his cousin Louis d’Orléans as his successor. Louis is a true Valois, without scruple or conscience. He despises my hold on Naples and has proclaimed he’ll fight me for it. Any way he starts over Naples will be war with Spain.”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flared at once. “If he declares war, then we’ll defeat him as we did the Moors!”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“Unfortunately, it’s not that easy. Naples is the gateway to the African trade routes. It’s far away and Louis knows we can’t afford to wage war on two fronts without emptying our coffers and exposing Aragón to a French attack. Remember, Aragón shares a border with France and Italy. Louis can march his armies straight through my kingdom. And as soon as he’s crowned, I fear he’ll do just that. He’ll make us divide our resources and we haven’t the money or the men.”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clenched my fists at the image of the French swarming into my father’s kingdom, as they had since time immemorial, impeccable in their hunger for spoil and blood.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“It’s quite simple, really,” he went on. “Isabel and I expended our treasuries on the Moorish crusade, and both our Cortes refuse to sanction further taxes. They do have that right: they are the voice of the common people and unlike other rulers in Europe, we rule by their consent. Spain has given us all she has, and wars cost money, lots of it. Hence the Habsburg marriages.”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frowned. “The Habsburgs will give us money to fight the French?”</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What conflict exists between Spain and France (Louis)?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new ruler of France despises Spain’s control over Naples because of its important access to African trade routes. Louis has threatened to fight for it.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9" name="Shape 99"/>
        <p:cNvGrpSpPr/>
        <p:nvPr/>
      </p:nvGrpSpPr>
      <p:grpSpPr>
        <a:xfrm>
          <a:off x="0" y="0"/>
          <a:ext cx="0" cy="0"/>
          <a:chOff x="0" y="0"/>
          <a:chExt cx="0" cy="0"/>
        </a:xfrm>
      </p:grpSpPr>
      <p:sp>
        <p:nvSpPr>
          <p:cNvPr id="100" name="Google Shape;100;p17"/>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Historical Empathy</a:t>
            </a:r>
            <a:endParaRPr sz="1300">
              <a:latin typeface="Inter"/>
              <a:ea typeface="Inter"/>
              <a:cs typeface="Inter"/>
              <a:sym typeface="Inter"/>
            </a:endParaRPr>
          </a:p>
        </p:txBody>
      </p:sp>
      <p:sp>
        <p:nvSpPr>
          <p:cNvPr id="101" name="Google Shape;101;p1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Historical Fiction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500">
                <a:solidFill>
                  <a:schemeClr val="dk1"/>
                </a:solidFill>
                <a:latin typeface="Plus Jakarta Sans Medium"/>
                <a:ea typeface="Plus Jakarta Sans Medium"/>
                <a:cs typeface="Plus Jakarta Sans Medium"/>
                <a:sym typeface="Plus Jakarta Sans Medium"/>
              </a:rPr>
              <a:t>The Last Queen</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02" name="Google Shape;102;p17"/>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03" name="Google Shape;103;p17"/>
          <p:cNvGraphicFramePr/>
          <p:nvPr/>
        </p:nvGraphicFramePr>
        <p:xfrm>
          <a:off x="469041" y="1095235"/>
          <a:ext cx="3000000" cy="3000000"/>
        </p:xfrm>
        <a:graphic>
          <a:graphicData uri="http://schemas.openxmlformats.org/drawingml/2006/table">
            <a:tbl>
              <a:tblPr>
                <a:noFill/>
                <a:tableStyleId>{09B0796C-1A2D-4D45-A754-01E46D8CC241}</a:tableStyleId>
              </a:tblPr>
              <a:tblGrid>
                <a:gridCol w="1590275"/>
                <a:gridCol w="1166200"/>
                <a:gridCol w="2038925"/>
                <a:gridCol w="2038925"/>
              </a:tblGrid>
              <a:tr h="350050">
                <a:tc gridSpan="3">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“Not money, Security. Through the marriages, we’ll be allied to them. Trust me when I say Louis will think twice about declaring against me if he thinks the Habsburgs will turn on him. The emperor is canny: he’s a friend of everyone and a confident of no one. For now, he sees the advantage in Spain, but should Louis convince him to join the French cause instead, together he and the Habsburgs could bring us no end of trouble.”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considered this. Unlike my sisters who rarely looked beyond their apartment doors, I’d always had an ear for the goings-on at court. I’d often overheard nobles discussing the fact that while rich in land, Spain’s treasury never overflowed, its deficit increased by the demands of the Reconquest.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 about Admiral Colón’s colonies?” I asked. “Isn’t their gold to be had there?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“That charlatan?” He blew air out the side of his mouth. “A New World, he calls it, when all he’s found is a parcel of mosquito-ridden isles. He may have earned himself a title for discovering land beyond the Ocean Sea, but whether there’s any gold there remains to be seen.”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marveled at this disparity in my parents’ characters. To my mother, Cristobal Colón’s New World represented thousands of heathen souls awaiting the world of God; to my father, it was but an inordinate expense, better directed to the defense of Spain.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“Don’t tell your mother I said that,” he added with a wink, as if he’d read my thoughts. “She’d have my head. She’s convinced one day Colón will discover a city paved in gold, filled with savages clamoring for Cisneros and his pyres.”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As my laughter pealed out, I felt my cares lift from me for the first time in weeks.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“There,” he said. “That is how I like to see you. You must laugh often, my daughter. It is good for the soul.” He paused. “Do you now understand why the marriage is important?”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do. By marrying me to Philip, and Juan to his sister, the Habsburgs will lend us their power, and France will be forced to negotiate with us rather than simply declare war.”</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c hMerge="1"/>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How would the Habsburgs (Austria) help King Ferdinand II (the Spanish monarch)?</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Habsburgs would be engaged in an alliance through marriage. This would make France less likely to declare war on Spain out of fear of retaliation.</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What opinions were given by the king and queen about Colón’s expeditions?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king is skeptical and views them as costly. He desires to find gold there, however. The queen, on the other hand, sees it as an opportunity to spread Christianity and covert “heathens.”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How did the issues within Spain impact their attitude toward exploration?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Spanish treasury is depleted from the Moorish crusade. This financial makes the King cautious about funding expiration. However, the possibility of finding gold is seen as a potential solution to their economic problems.</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7" name="Shape 107"/>
        <p:cNvGrpSpPr/>
        <p:nvPr/>
      </p:nvGrpSpPr>
      <p:grpSpPr>
        <a:xfrm>
          <a:off x="0" y="0"/>
          <a:ext cx="0" cy="0"/>
          <a:chOff x="0" y="0"/>
          <a:chExt cx="0" cy="0"/>
        </a:xfrm>
      </p:grpSpPr>
      <p:sp>
        <p:nvSpPr>
          <p:cNvPr id="108" name="Google Shape;108;p1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Empathy (Exemplar)</a:t>
            </a:r>
            <a:endParaRPr sz="2500">
              <a:solidFill>
                <a:schemeClr val="dk1"/>
              </a:solidFill>
              <a:latin typeface="Plus Jakarta Sans"/>
              <a:ea typeface="Plus Jakarta Sans"/>
              <a:cs typeface="Plus Jakarta Sans"/>
              <a:sym typeface="Plus Jakarta Sans"/>
            </a:endParaRPr>
          </a:p>
        </p:txBody>
      </p:sp>
      <p:sp>
        <p:nvSpPr>
          <p:cNvPr id="109" name="Google Shape;109;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0" name="Google Shape;110;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1" name="Google Shape;111;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2" name="Google Shape;112;p1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13" name="Google Shape;113;p18"/>
          <p:cNvSpPr txBox="1"/>
          <p:nvPr/>
        </p:nvSpPr>
        <p:spPr>
          <a:xfrm>
            <a:off x="4690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What was happening at this time that could influence past actors’ decisions?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Spain was financially drained and was facing further military challenges. </a:t>
            </a:r>
            <a:endParaRPr b="1" sz="1100">
              <a:solidFill>
                <a:srgbClr val="E95C3D"/>
              </a:solidFill>
              <a:latin typeface="Inter"/>
              <a:ea typeface="Inter"/>
              <a:cs typeface="Inter"/>
              <a:sym typeface="Inter"/>
            </a:endParaRPr>
          </a:p>
        </p:txBody>
      </p:sp>
      <p:sp>
        <p:nvSpPr>
          <p:cNvPr id="114" name="Google Shape;114;p18"/>
          <p:cNvSpPr txBox="1"/>
          <p:nvPr/>
        </p:nvSpPr>
        <p:spPr>
          <a:xfrm>
            <a:off x="2829100" y="1364725"/>
            <a:ext cx="4474200" cy="12435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What beliefs or assumptions do I have about this historical topic and era that I should be aware of as I study?</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I believe that European exploration was mostly about finding wealth and the explorers were greedy. I need to be aware that there might be more complex reasons behind these actions.</a:t>
            </a:r>
            <a:endParaRPr b="1" sz="1200">
              <a:solidFill>
                <a:srgbClr val="E95C3D"/>
              </a:solidFill>
              <a:latin typeface="Inter"/>
              <a:ea typeface="Inter"/>
              <a:cs typeface="Inter"/>
              <a:sym typeface="Inter"/>
            </a:endParaRPr>
          </a:p>
        </p:txBody>
      </p:sp>
      <p:sp>
        <p:nvSpPr>
          <p:cNvPr id="115" name="Google Shape;115;p18"/>
          <p:cNvSpPr txBox="1"/>
          <p:nvPr/>
        </p:nvSpPr>
        <p:spPr>
          <a:xfrm>
            <a:off x="1072825" y="1364725"/>
            <a:ext cx="1523700" cy="18483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show historical empathy is to listen to the past and to understand it on its own terms.</a:t>
            </a:r>
            <a:endParaRPr b="1" i="1" sz="1300">
              <a:latin typeface="Inter"/>
              <a:ea typeface="Inter"/>
              <a:cs typeface="Inter"/>
              <a:sym typeface="Inter"/>
            </a:endParaRPr>
          </a:p>
        </p:txBody>
      </p:sp>
      <p:sp>
        <p:nvSpPr>
          <p:cNvPr id="116" name="Google Shape;116;p18"/>
          <p:cNvSpPr txBox="1"/>
          <p:nvPr/>
        </p:nvSpPr>
        <p:spPr>
          <a:xfrm>
            <a:off x="2991530" y="27554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sp>
        <p:nvSpPr>
          <p:cNvPr id="117" name="Google Shape;117;p18"/>
          <p:cNvSpPr txBox="1"/>
          <p:nvPr/>
        </p:nvSpPr>
        <p:spPr>
          <a:xfrm>
            <a:off x="2864775" y="3213050"/>
            <a:ext cx="1961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European Exploration</a:t>
            </a:r>
            <a:endParaRPr b="1" sz="1500">
              <a:latin typeface="Inter"/>
              <a:ea typeface="Inter"/>
              <a:cs typeface="Inter"/>
              <a:sym typeface="Inter"/>
            </a:endParaRPr>
          </a:p>
        </p:txBody>
      </p:sp>
      <p:sp>
        <p:nvSpPr>
          <p:cNvPr id="118" name="Google Shape;118;p18"/>
          <p:cNvSpPr txBox="1"/>
          <p:nvPr/>
        </p:nvSpPr>
        <p:spPr>
          <a:xfrm>
            <a:off x="2864775" y="4128100"/>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List at least 3 different sources that could be used to uncover more about this topic.</a:t>
            </a:r>
            <a:endParaRPr sz="1100">
              <a:solidFill>
                <a:schemeClr val="dk1"/>
              </a:solidFill>
              <a:latin typeface="Inter"/>
              <a:ea typeface="Inter"/>
              <a:cs typeface="Inter"/>
              <a:sym typeface="Inter"/>
            </a:endParaRPr>
          </a:p>
          <a:p>
            <a:pPr indent="-298450" lvl="0" marL="457200" rtl="0" algn="l">
              <a:spcBef>
                <a:spcPts val="0"/>
              </a:spcBef>
              <a:spcAft>
                <a:spcPts val="0"/>
              </a:spcAft>
              <a:buClr>
                <a:srgbClr val="E95C3D"/>
              </a:buClr>
              <a:buSzPts val="1100"/>
              <a:buFont typeface="Inter"/>
              <a:buAutoNum type="arabicPeriod"/>
            </a:pPr>
            <a:r>
              <a:rPr b="1" lang="en" sz="1100">
                <a:solidFill>
                  <a:srgbClr val="E95C3D"/>
                </a:solidFill>
                <a:latin typeface="Inter"/>
                <a:ea typeface="Inter"/>
                <a:cs typeface="Inter"/>
                <a:sym typeface="Inter"/>
              </a:rPr>
              <a:t>A primary source by the Louis, the new king of France</a:t>
            </a:r>
            <a:endParaRPr b="1" sz="1100">
              <a:solidFill>
                <a:schemeClr val="dk1"/>
              </a:solidFill>
              <a:latin typeface="Inter"/>
              <a:ea typeface="Inter"/>
              <a:cs typeface="Inter"/>
              <a:sym typeface="Inter"/>
            </a:endParaRPr>
          </a:p>
          <a:p>
            <a:pPr indent="-298450" lvl="0" marL="457200" rtl="0" algn="l">
              <a:spcBef>
                <a:spcPts val="0"/>
              </a:spcBef>
              <a:spcAft>
                <a:spcPts val="0"/>
              </a:spcAft>
              <a:buClr>
                <a:srgbClr val="E95C3D"/>
              </a:buClr>
              <a:buSzPts val="1100"/>
              <a:buFont typeface="Inter"/>
              <a:buAutoNum type="arabicPeriod"/>
            </a:pPr>
            <a:r>
              <a:rPr b="1" lang="en" sz="1100">
                <a:solidFill>
                  <a:srgbClr val="E95C3D"/>
                </a:solidFill>
                <a:latin typeface="Inter"/>
                <a:ea typeface="Inter"/>
                <a:cs typeface="Inter"/>
                <a:sym typeface="Inter"/>
              </a:rPr>
              <a:t>A diary entry by Columbus</a:t>
            </a:r>
            <a:endParaRPr b="1" sz="1100">
              <a:solidFill>
                <a:schemeClr val="dk1"/>
              </a:solidFill>
              <a:latin typeface="Inter"/>
              <a:ea typeface="Inter"/>
              <a:cs typeface="Inter"/>
              <a:sym typeface="Inter"/>
            </a:endParaRPr>
          </a:p>
          <a:p>
            <a:pPr indent="-298450" lvl="0" marL="457200" rtl="0" algn="l">
              <a:spcBef>
                <a:spcPts val="0"/>
              </a:spcBef>
              <a:spcAft>
                <a:spcPts val="0"/>
              </a:spcAft>
              <a:buClr>
                <a:srgbClr val="E95C3D"/>
              </a:buClr>
              <a:buSzPts val="1100"/>
              <a:buFont typeface="Inter"/>
              <a:buAutoNum type="arabicPeriod"/>
            </a:pPr>
            <a:r>
              <a:rPr b="1" lang="en" sz="1100">
                <a:solidFill>
                  <a:srgbClr val="E95C3D"/>
                </a:solidFill>
                <a:latin typeface="Inter"/>
                <a:ea typeface="Inter"/>
                <a:cs typeface="Inter"/>
                <a:sym typeface="Inter"/>
              </a:rPr>
              <a:t>Documentation of the marriage arrangement</a:t>
            </a:r>
            <a:endParaRPr b="1" sz="1100">
              <a:solidFill>
                <a:srgbClr val="E95C3D"/>
              </a:solidFill>
              <a:latin typeface="Inter"/>
              <a:ea typeface="Inter"/>
              <a:cs typeface="Inter"/>
              <a:sym typeface="Inter"/>
            </a:endParaRPr>
          </a:p>
        </p:txBody>
      </p:sp>
      <p:sp>
        <p:nvSpPr>
          <p:cNvPr id="119" name="Google Shape;119;p18"/>
          <p:cNvSpPr txBox="1"/>
          <p:nvPr/>
        </p:nvSpPr>
        <p:spPr>
          <a:xfrm>
            <a:off x="53416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Are there any moral judgements I want to make about this topic? Why?</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I might want to judge Spain’s decisions to colonize the Americas as unethical because they caused harm to Indigenous peoples.</a:t>
            </a:r>
            <a:endParaRPr b="1" sz="1100">
              <a:solidFill>
                <a:srgbClr val="E95C3D"/>
              </a:solidFill>
              <a:latin typeface="Inter"/>
              <a:ea typeface="Inter"/>
              <a:cs typeface="Inter"/>
              <a:sym typeface="Inter"/>
            </a:endParaRPr>
          </a:p>
        </p:txBody>
      </p:sp>
      <p:sp>
        <p:nvSpPr>
          <p:cNvPr id="120" name="Google Shape;120;p18"/>
          <p:cNvSpPr txBox="1"/>
          <p:nvPr/>
        </p:nvSpPr>
        <p:spPr>
          <a:xfrm>
            <a:off x="598200" y="6795525"/>
            <a:ext cx="6576000" cy="10935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If someone were to employ presentism (which historians should avoid), what might they say about this topic?</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They might criticize Spain </a:t>
            </a:r>
            <a:r>
              <a:rPr b="1" lang="en" sz="1100">
                <a:solidFill>
                  <a:srgbClr val="E95C3D"/>
                </a:solidFill>
                <a:latin typeface="Inter"/>
                <a:ea typeface="Inter"/>
                <a:cs typeface="Inter"/>
                <a:sym typeface="Inter"/>
              </a:rPr>
              <a:t>harshly for pursuing exploration for only greed or power and mistreating Indigenous people. They could view the monarchs as irresponsible and arrogant about their right to control other regions.</a:t>
            </a:r>
            <a:endParaRPr b="1" sz="1100">
              <a:solidFill>
                <a:srgbClr val="E95C3D"/>
              </a:solidFill>
              <a:latin typeface="Inter"/>
              <a:ea typeface="Inter"/>
              <a:cs typeface="Inter"/>
              <a:sym typeface="Inter"/>
            </a:endParaRPr>
          </a:p>
        </p:txBody>
      </p:sp>
      <p:sp>
        <p:nvSpPr>
          <p:cNvPr id="121" name="Google Shape;121;p18"/>
          <p:cNvSpPr txBox="1"/>
          <p:nvPr/>
        </p:nvSpPr>
        <p:spPr>
          <a:xfrm>
            <a:off x="477200" y="8005250"/>
            <a:ext cx="6825900" cy="12435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00000"/>
              </a:lnSpc>
              <a:spcBef>
                <a:spcPts val="0"/>
              </a:spcBef>
              <a:spcAft>
                <a:spcPts val="0"/>
              </a:spcAft>
              <a:buNone/>
            </a:pPr>
            <a:r>
              <a:rPr b="1" lang="en" sz="1300">
                <a:latin typeface="Inter"/>
                <a:ea typeface="Inter"/>
                <a:cs typeface="Inter"/>
                <a:sym typeface="Inter"/>
              </a:rPr>
              <a:t>One way we might empathize with </a:t>
            </a:r>
            <a:r>
              <a:rPr b="1" lang="en" sz="1300">
                <a:solidFill>
                  <a:srgbClr val="E95C3D"/>
                </a:solidFill>
                <a:latin typeface="Inter"/>
                <a:ea typeface="Inter"/>
                <a:cs typeface="Inter"/>
                <a:sym typeface="Inter"/>
              </a:rPr>
              <a:t>European Exploration</a:t>
            </a:r>
            <a:r>
              <a:rPr lang="en" sz="1300">
                <a:latin typeface="Inter"/>
                <a:ea typeface="Inter"/>
                <a:cs typeface="Inter"/>
                <a:sym typeface="Inter"/>
              </a:rPr>
              <a:t> is by: </a:t>
            </a:r>
            <a:r>
              <a:rPr b="1" lang="en" sz="1300">
                <a:solidFill>
                  <a:srgbClr val="E95C3D"/>
                </a:solidFill>
                <a:latin typeface="Inter"/>
                <a:ea typeface="Inter"/>
                <a:cs typeface="Inter"/>
                <a:sym typeface="Inter"/>
              </a:rPr>
              <a:t>understanding that Spain was facing economic hardships and threats from other European countries. Their inability to protect themselves would have negative implications for Spanish citizens. The monarchs were trying to ensure their kingdom’s survival in a competitive and dangerous world.</a:t>
            </a:r>
            <a:endParaRPr b="1" sz="1300">
              <a:solidFill>
                <a:srgbClr val="E95C3D"/>
              </a:solidFill>
              <a:latin typeface="Inter"/>
              <a:ea typeface="Inter"/>
              <a:cs typeface="Inter"/>
              <a:sym typeface="Inter"/>
            </a:endParaRPr>
          </a:p>
        </p:txBody>
      </p:sp>
      <p:cxnSp>
        <p:nvCxnSpPr>
          <p:cNvPr id="122" name="Google Shape;122;p18"/>
          <p:cNvCxnSpPr>
            <a:stCxn id="117" idx="2"/>
            <a:endCxn id="113" idx="0"/>
          </p:cNvCxnSpPr>
          <p:nvPr/>
        </p:nvCxnSpPr>
        <p:spPr>
          <a:xfrm flipH="1">
            <a:off x="1449825" y="3753950"/>
            <a:ext cx="2395800" cy="374100"/>
          </a:xfrm>
          <a:prstGeom prst="straightConnector1">
            <a:avLst/>
          </a:prstGeom>
          <a:noFill/>
          <a:ln cap="flat" cmpd="sng" w="9525">
            <a:solidFill>
              <a:srgbClr val="595959"/>
            </a:solidFill>
            <a:prstDash val="solid"/>
            <a:round/>
            <a:headEnd len="med" w="med" type="none"/>
            <a:tailEnd len="med" w="med" type="triangle"/>
          </a:ln>
        </p:spPr>
      </p:cxnSp>
      <p:cxnSp>
        <p:nvCxnSpPr>
          <p:cNvPr id="123" name="Google Shape;123;p18"/>
          <p:cNvCxnSpPr>
            <a:stCxn id="117" idx="2"/>
            <a:endCxn id="119" idx="0"/>
          </p:cNvCxnSpPr>
          <p:nvPr/>
        </p:nvCxnSpPr>
        <p:spPr>
          <a:xfrm>
            <a:off x="3845625" y="3753950"/>
            <a:ext cx="2476800" cy="374100"/>
          </a:xfrm>
          <a:prstGeom prst="straightConnector1">
            <a:avLst/>
          </a:prstGeom>
          <a:noFill/>
          <a:ln cap="flat" cmpd="sng" w="9525">
            <a:solidFill>
              <a:srgbClr val="595959"/>
            </a:solidFill>
            <a:prstDash val="solid"/>
            <a:round/>
            <a:headEnd len="med" w="med" type="none"/>
            <a:tailEnd len="med" w="med" type="triangle"/>
          </a:ln>
        </p:spPr>
      </p:cxnSp>
      <p:cxnSp>
        <p:nvCxnSpPr>
          <p:cNvPr id="124" name="Google Shape;124;p18"/>
          <p:cNvCxnSpPr>
            <a:stCxn id="117" idx="2"/>
            <a:endCxn id="118" idx="0"/>
          </p:cNvCxnSpPr>
          <p:nvPr/>
        </p:nvCxnSpPr>
        <p:spPr>
          <a:xfrm>
            <a:off x="3845625" y="3753950"/>
            <a:ext cx="0" cy="374100"/>
          </a:xfrm>
          <a:prstGeom prst="straightConnector1">
            <a:avLst/>
          </a:prstGeom>
          <a:noFill/>
          <a:ln cap="flat" cmpd="sng" w="9525">
            <a:solidFill>
              <a:srgbClr val="595959"/>
            </a:solidFill>
            <a:prstDash val="solid"/>
            <a:round/>
            <a:headEnd len="med" w="med" type="none"/>
            <a:tailEnd len="med" w="med" type="triangle"/>
          </a:ln>
        </p:spPr>
      </p:cxnSp>
      <p:pic>
        <p:nvPicPr>
          <p:cNvPr id="125" name="Google Shape;125;p18"/>
          <p:cNvPicPr preferRelativeResize="0"/>
          <p:nvPr/>
        </p:nvPicPr>
        <p:blipFill>
          <a:blip r:embed="rId5">
            <a:alphaModFix/>
          </a:blip>
          <a:stretch>
            <a:fillRect/>
          </a:stretch>
        </p:blipFill>
        <p:spPr>
          <a:xfrm>
            <a:off x="381550" y="1877425"/>
            <a:ext cx="822875" cy="8228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