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Lst>
  <p:sldSz cy="10058400" cx="7772400"/>
  <p:notesSz cx="6858000" cy="9144000"/>
  <p:embeddedFontLst>
    <p:embeddedFont>
      <p:font typeface="Inter SemiBold"/>
      <p:regular r:id="rId26"/>
      <p:bold r:id="rId27"/>
      <p:italic r:id="rId28"/>
      <p:boldItalic r:id="rId29"/>
    </p:embeddedFont>
    <p:embeddedFont>
      <p:font typeface="Halant"/>
      <p:regular r:id="rId30"/>
      <p:bold r:id="rId31"/>
    </p:embeddedFont>
    <p:embeddedFont>
      <p:font typeface="Plus Jakarta Sans"/>
      <p:regular r:id="rId32"/>
      <p:bold r:id="rId33"/>
      <p:italic r:id="rId34"/>
      <p:boldItalic r:id="rId35"/>
    </p:embeddedFont>
    <p:embeddedFont>
      <p:font typeface="Inter"/>
      <p:regular r:id="rId36"/>
      <p:bold r:id="rId37"/>
      <p:italic r:id="rId38"/>
      <p:boldItalic r:id="rId39"/>
    </p:embeddedFont>
    <p:embeddedFont>
      <p:font typeface="Plus Jakarta Sans SemiBold"/>
      <p:regular r:id="rId40"/>
      <p:bold r:id="rId41"/>
      <p:italic r:id="rId42"/>
      <p:boldItalic r:id="rId43"/>
    </p:embeddedFont>
    <p:embeddedFont>
      <p:font typeface="Plus Jakarta Sans Medium"/>
      <p:regular r:id="rId44"/>
      <p:bold r:id="rId45"/>
      <p:italic r:id="rId46"/>
      <p:boldItalic r:id="rId47"/>
    </p:embeddedFont>
    <p:embeddedFont>
      <p:font typeface="Work Sans"/>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DF5ACA4-175D-495B-9B4E-085103D53154}">
  <a:tblStyle styleId="{BDF5ACA4-175D-495B-9B4E-085103D5315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7FAAF1F-A1B5-43DB-B9B4-38B5243175A6}"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SemiBold-regular.fntdata"/><Relationship Id="rId42" Type="http://schemas.openxmlformats.org/officeDocument/2006/relationships/font" Target="fonts/PlusJakartaSansSemiBold-italic.fntdata"/><Relationship Id="rId41" Type="http://schemas.openxmlformats.org/officeDocument/2006/relationships/font" Target="fonts/PlusJakartaSansSemiBold-bold.fntdata"/><Relationship Id="rId44" Type="http://schemas.openxmlformats.org/officeDocument/2006/relationships/font" Target="fonts/PlusJakartaSansMedium-regular.fntdata"/><Relationship Id="rId43" Type="http://schemas.openxmlformats.org/officeDocument/2006/relationships/font" Target="fonts/PlusJakartaSansSemiBold-boldItalic.fntdata"/><Relationship Id="rId46" Type="http://schemas.openxmlformats.org/officeDocument/2006/relationships/font" Target="fonts/PlusJakartaSansMedium-italic.fntdata"/><Relationship Id="rId45" Type="http://schemas.openxmlformats.org/officeDocument/2006/relationships/font" Target="fonts/PlusJakartaSansMedium-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48" Type="http://schemas.openxmlformats.org/officeDocument/2006/relationships/font" Target="fonts/WorkSans-regular.fntdata"/><Relationship Id="rId47" Type="http://schemas.openxmlformats.org/officeDocument/2006/relationships/font" Target="fonts/PlusJakartaSansMedium-boldItalic.fntdata"/><Relationship Id="rId49"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Halant-bold.fntdata"/><Relationship Id="rId30" Type="http://schemas.openxmlformats.org/officeDocument/2006/relationships/font" Target="fonts/Halant-regular.fntdata"/><Relationship Id="rId33" Type="http://schemas.openxmlformats.org/officeDocument/2006/relationships/font" Target="fonts/PlusJakartaSans-bold.fntdata"/><Relationship Id="rId32" Type="http://schemas.openxmlformats.org/officeDocument/2006/relationships/font" Target="fonts/PlusJakartaSans-regular.fntdata"/><Relationship Id="rId35" Type="http://schemas.openxmlformats.org/officeDocument/2006/relationships/font" Target="fonts/PlusJakartaSans-boldItalic.fntdata"/><Relationship Id="rId34" Type="http://schemas.openxmlformats.org/officeDocument/2006/relationships/font" Target="fonts/PlusJakartaSans-italic.fntdata"/><Relationship Id="rId37" Type="http://schemas.openxmlformats.org/officeDocument/2006/relationships/font" Target="fonts/Inter-bold.fntdata"/><Relationship Id="rId36" Type="http://schemas.openxmlformats.org/officeDocument/2006/relationships/font" Target="fonts/Inter-regular.fntdata"/><Relationship Id="rId39" Type="http://schemas.openxmlformats.org/officeDocument/2006/relationships/font" Target="fonts/Inter-boldItalic.fntdata"/><Relationship Id="rId38" Type="http://schemas.openxmlformats.org/officeDocument/2006/relationships/font" Target="fonts/Inter-italic.fntdata"/><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font" Target="fonts/InterSemiBold-regular.fntdata"/><Relationship Id="rId25" Type="http://schemas.openxmlformats.org/officeDocument/2006/relationships/slide" Target="slides/slide17.xml"/><Relationship Id="rId28" Type="http://schemas.openxmlformats.org/officeDocument/2006/relationships/font" Target="fonts/InterSemiBold-italic.fntdata"/><Relationship Id="rId27" Type="http://schemas.openxmlformats.org/officeDocument/2006/relationships/font" Target="fonts/InterSemiBold-bold.fntdata"/><Relationship Id="rId29" Type="http://schemas.openxmlformats.org/officeDocument/2006/relationships/font" Target="fonts/InterSemiBold-boldItalic.fntdata"/><Relationship Id="rId51" Type="http://schemas.openxmlformats.org/officeDocument/2006/relationships/font" Target="fonts/WorkSans-boldItalic.fntdata"/><Relationship Id="rId50" Type="http://schemas.openxmlformats.org/officeDocument/2006/relationships/font" Target="fonts/WorkSans-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39f1daf221_0_2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39f1daf221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8b15e9cd81_0_3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8b15e9cd81_0_3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0b2967ac07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30b2967ac07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30b2967ac07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30b2967ac07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0b2967ac07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0b2967ac07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0b2967ac07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30b2967ac07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30b2967ac07_0_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30b2967ac07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30b2967ac07_0_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30b2967ac07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30b9ee53ed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30b9ee53ed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0b2967ac07_0_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0b2967ac07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8b15e9cd81_0_5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8b15e9cd81_0_5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8b15e9cd81_0_5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28b15e9cd81_0_5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28b15e9cd81_0_5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28b15e9cd81_0_5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8b15e9cd81_0_5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28b15e9cd81_0_5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28b15e9cd81_0_5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28b15e9cd81_0_5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28b15e9cd81_0_2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28b15e9cd81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8b15e9cd81_0_5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8b15e9cd81_0_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7.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145" name="Google Shape;14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9" name="Google Shape;149;p37"/>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150" name="Google Shape;150;p37"/>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151" name="Google Shape;151;p37"/>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a:t>
            </a:r>
            <a:r>
              <a:rPr lang="en" u="sng">
                <a:solidFill>
                  <a:schemeClr val="dk1"/>
                </a:solidFill>
                <a:latin typeface="Inter"/>
                <a:ea typeface="Inter"/>
                <a:cs typeface="Inter"/>
                <a:sym typeface="Inter"/>
              </a:rPr>
              <a:t>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152" name="Google Shape;152;p37"/>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a:t>
            </a:r>
            <a:r>
              <a:rPr lang="en" u="sng">
                <a:solidFill>
                  <a:schemeClr val="dk1"/>
                </a:solidFill>
                <a:latin typeface="Inter"/>
                <a:ea typeface="Inter"/>
                <a:cs typeface="Inter"/>
                <a:sym typeface="Inter"/>
              </a:rPr>
              <a:t>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153" name="Google Shape;153;p37"/>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a:t>
            </a:r>
            <a:r>
              <a:rPr lang="en" u="sng">
                <a:solidFill>
                  <a:schemeClr val="dk1"/>
                </a:solidFill>
                <a:latin typeface="Inter"/>
                <a:ea typeface="Inter"/>
                <a:cs typeface="Inter"/>
                <a:sym typeface="Inter"/>
              </a:rPr>
              <a:t>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154" name="Google Shape;154;p37"/>
          <p:cNvCxnSpPr>
            <a:stCxn id="149"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155" name="Google Shape;155;p37"/>
          <p:cNvCxnSpPr>
            <a:stCxn id="149" idx="0"/>
            <a:endCxn id="151"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156" name="Google Shape;156;p37"/>
          <p:cNvCxnSpPr>
            <a:stCxn id="149" idx="2"/>
            <a:endCxn id="152"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157" name="Google Shape;157;p37"/>
          <p:cNvCxnSpPr>
            <a:stCxn id="149" idx="2"/>
            <a:endCxn id="153"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158" name="Google Shape;158;p37"/>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159" name="Google Shape;159;p37"/>
          <p:cNvGraphicFramePr/>
          <p:nvPr/>
        </p:nvGraphicFramePr>
        <p:xfrm>
          <a:off x="551100" y="7362388"/>
          <a:ext cx="3000000" cy="3000000"/>
        </p:xfrm>
        <a:graphic>
          <a:graphicData uri="http://schemas.openxmlformats.org/drawingml/2006/table">
            <a:tbl>
              <a:tblPr>
                <a:noFill/>
                <a:tableStyleId>{BDF5ACA4-175D-495B-9B4E-085103D53154}</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0" name="Google Shape;160;p37"/>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a:t>
            </a:r>
            <a:r>
              <a:rPr lang="en" u="sng">
                <a:latin typeface="Inter"/>
                <a:ea typeface="Inter"/>
                <a:cs typeface="Inter"/>
                <a:sym typeface="Inter"/>
              </a:rPr>
              <a:t>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161" name="Google Shape;161;p37"/>
          <p:cNvCxnSpPr>
            <a:stCxn id="149" idx="0"/>
            <a:endCxn id="160"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162" name="Google Shape;162;p37"/>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a:t>
            </a:r>
            <a:r>
              <a:rPr lang="en" u="sng">
                <a:latin typeface="Inter"/>
                <a:ea typeface="Inter"/>
                <a:cs typeface="Inter"/>
                <a:sym typeface="Inter"/>
              </a:rPr>
              <a:t>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163" name="Google Shape;163;p37"/>
          <p:cNvCxnSpPr>
            <a:stCxn id="149" idx="2"/>
            <a:endCxn id="162"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164" name="Google Shape;164;p37"/>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65" name="Google Shape;165;p37"/>
          <p:cNvSpPr txBox="1"/>
          <p:nvPr/>
        </p:nvSpPr>
        <p:spPr>
          <a:xfrm>
            <a:off x="2390975" y="6438150"/>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166" name="Google Shape;166;p37"/>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1" name="Shape 241"/>
        <p:cNvGrpSpPr/>
        <p:nvPr/>
      </p:nvGrpSpPr>
      <p:grpSpPr>
        <a:xfrm>
          <a:off x="0" y="0"/>
          <a:ext cx="0" cy="0"/>
          <a:chOff x="0" y="0"/>
          <a:chExt cx="0" cy="0"/>
        </a:xfrm>
      </p:grpSpPr>
      <p:sp>
        <p:nvSpPr>
          <p:cNvPr id="242" name="Google Shape;242;p4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 (Exemplar)</a:t>
            </a:r>
            <a:endParaRPr sz="2500">
              <a:solidFill>
                <a:schemeClr val="dk1"/>
              </a:solidFill>
              <a:latin typeface="Halant"/>
              <a:ea typeface="Halant"/>
              <a:cs typeface="Halant"/>
              <a:sym typeface="Halant"/>
            </a:endParaRPr>
          </a:p>
        </p:txBody>
      </p:sp>
      <p:sp>
        <p:nvSpPr>
          <p:cNvPr id="243" name="Google Shape;243;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4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6" name="Google Shape;246;p4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7" name="Google Shape;247;p46"/>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248" name="Google Shape;248;p46"/>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249" name="Google Shape;249;p46"/>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250" name="Google Shape;250;p46"/>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251" name="Google Shape;251;p46"/>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252" name="Google Shape;252;p46"/>
          <p:cNvCxnSpPr>
            <a:stCxn id="247"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253" name="Google Shape;253;p46"/>
          <p:cNvCxnSpPr>
            <a:stCxn id="247" idx="0"/>
            <a:endCxn id="249"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254" name="Google Shape;254;p46"/>
          <p:cNvCxnSpPr>
            <a:stCxn id="247" idx="2"/>
            <a:endCxn id="250"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255" name="Google Shape;255;p46"/>
          <p:cNvCxnSpPr>
            <a:stCxn id="247" idx="2"/>
            <a:endCxn id="251"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256" name="Google Shape;256;p46"/>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257" name="Google Shape;257;p46"/>
          <p:cNvGraphicFramePr/>
          <p:nvPr/>
        </p:nvGraphicFramePr>
        <p:xfrm>
          <a:off x="551100" y="7362388"/>
          <a:ext cx="3000000" cy="3000000"/>
        </p:xfrm>
        <a:graphic>
          <a:graphicData uri="http://schemas.openxmlformats.org/drawingml/2006/table">
            <a:tbl>
              <a:tblPr>
                <a:noFill/>
                <a:tableStyleId>{BDF5ACA4-175D-495B-9B4E-085103D53154}</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When I sent my friend a text and they responded “Fine.” I thought they were mad at me so then I avoided them. Later, they asked me if I was mad at them and we talked it out. It turns out they were tired when they responded “Fine.” and weren’t mad at all.</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r>
                        <a:rPr b="1" lang="en" sz="1100">
                          <a:solidFill>
                            <a:srgbClr val="E95C3D"/>
                          </a:solidFill>
                          <a:latin typeface="Inter"/>
                          <a:ea typeface="Inter"/>
                          <a:cs typeface="Inter"/>
                          <a:sym typeface="Inter"/>
                        </a:rPr>
                        <a:t>Who was the intended audience of Adams?</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r>
                        <a:rPr b="1" lang="en" sz="1100">
                          <a:solidFill>
                            <a:srgbClr val="E95C3D"/>
                          </a:solidFill>
                          <a:latin typeface="Inter"/>
                          <a:ea typeface="Inter"/>
                          <a:cs typeface="Inter"/>
                          <a:sym typeface="Inter"/>
                        </a:rPr>
                        <a:t> Why was he giving the speech?</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r>
                        <a:rPr b="1" lang="en" sz="1100">
                          <a:solidFill>
                            <a:srgbClr val="E95C3D"/>
                          </a:solidFill>
                          <a:latin typeface="Inter"/>
                          <a:ea typeface="Inter"/>
                          <a:cs typeface="Inter"/>
                          <a:sym typeface="Inter"/>
                        </a:rPr>
                        <a:t>What was happening in the U.S. in 1799?</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58" name="Google Shape;258;p46"/>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259" name="Google Shape;259;p46"/>
          <p:cNvCxnSpPr>
            <a:stCxn id="247" idx="0"/>
            <a:endCxn id="258"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260" name="Google Shape;260;p46"/>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261" name="Google Shape;261;p46"/>
          <p:cNvCxnSpPr>
            <a:stCxn id="247" idx="2"/>
            <a:endCxn id="260"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262" name="Google Shape;262;p46"/>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63" name="Google Shape;263;p46"/>
          <p:cNvSpPr txBox="1"/>
          <p:nvPr/>
        </p:nvSpPr>
        <p:spPr>
          <a:xfrm>
            <a:off x="2338425" y="6352725"/>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264" name="Google Shape;264;p46"/>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8" name="Shape 268"/>
        <p:cNvGrpSpPr/>
        <p:nvPr/>
      </p:nvGrpSpPr>
      <p:grpSpPr>
        <a:xfrm>
          <a:off x="0" y="0"/>
          <a:ext cx="0" cy="0"/>
          <a:chOff x="0" y="0"/>
          <a:chExt cx="0" cy="0"/>
        </a:xfrm>
      </p:grpSpPr>
      <p:sp>
        <p:nvSpPr>
          <p:cNvPr id="269" name="Google Shape;269;p4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(The Black Death Exemplar)</a:t>
            </a:r>
            <a:endParaRPr sz="1500"/>
          </a:p>
        </p:txBody>
      </p:sp>
      <p:graphicFrame>
        <p:nvGraphicFramePr>
          <p:cNvPr id="270" name="Google Shape;270;p47"/>
          <p:cNvGraphicFramePr/>
          <p:nvPr/>
        </p:nvGraphicFramePr>
        <p:xfrm>
          <a:off x="472467" y="913602"/>
          <a:ext cx="3000000" cy="3000000"/>
        </p:xfrm>
        <a:graphic>
          <a:graphicData uri="http://schemas.openxmlformats.org/drawingml/2006/table">
            <a:tbl>
              <a:tblPr>
                <a:noFill/>
                <a:tableStyleId>{BDF5ACA4-175D-495B-9B4E-085103D53154}</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Likely</a:t>
                      </a:r>
                      <a:r>
                        <a:rPr b="1" lang="en" sz="1000">
                          <a:solidFill>
                            <a:srgbClr val="E95C3D"/>
                          </a:solidFill>
                          <a:latin typeface="Inter"/>
                          <a:ea typeface="Inter"/>
                          <a:cs typeface="Inter"/>
                          <a:sym typeface="Inter"/>
                        </a:rPr>
                        <a:t> historians and students, particularly those focused on the Black Death and pandemics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voices of the victims were not included</a:t>
                      </a:r>
                      <a:endParaRPr sz="10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2005; John Kelly</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Kelly addresses the period of the Black Death in the 14th century in Eurasia</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purpose is to give readers an intimate, vivid account of the scale and horror of the Black Death</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descriptions of corpses being packed “like lasagna” and people abandoning their family conveys the emotional and physical impact</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author views the Black Death as a transformative and catastrophic event with significant consequences. Kelly seems focused on the human experience during the plague and how it reshaped civilization.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As a historian and science writer, Kelly likely values storytelling and may be </a:t>
                      </a:r>
                      <a:r>
                        <a:rPr b="1" lang="en" sz="1000">
                          <a:solidFill>
                            <a:srgbClr val="E95C3D"/>
                          </a:solidFill>
                          <a:latin typeface="Inter"/>
                          <a:ea typeface="Inter"/>
                          <a:cs typeface="Inter"/>
                          <a:sym typeface="Inter"/>
                        </a:rPr>
                        <a:t>trying</a:t>
                      </a:r>
                      <a:r>
                        <a:rPr b="1" lang="en" sz="1000">
                          <a:solidFill>
                            <a:srgbClr val="E95C3D"/>
                          </a:solidFill>
                          <a:latin typeface="Inter"/>
                          <a:ea typeface="Inter"/>
                          <a:cs typeface="Inter"/>
                          <a:sym typeface="Inter"/>
                        </a:rPr>
                        <a:t> to bring historical events to life for modern readers.</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Black Death altered social, economic, and political structures of Eurasian societies.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emotional and psychological trauma left a legacy for the survivors.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 millions of people across Eurasia began to contemplate the end of civilization…”  This quote demonstrates the massive scale of the plague and how all aspects of life in medieval Eurasia would have been impacted.</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71" name="Google Shape;271;p47"/>
          <p:cNvGraphicFramePr/>
          <p:nvPr/>
        </p:nvGraphicFramePr>
        <p:xfrm>
          <a:off x="561691" y="5014467"/>
          <a:ext cx="3000000" cy="3000000"/>
        </p:xfrm>
        <a:graphic>
          <a:graphicData uri="http://schemas.openxmlformats.org/drawingml/2006/table">
            <a:tbl>
              <a:tblPr>
                <a:noFill/>
                <a:tableStyleId>{BDF5ACA4-175D-495B-9B4E-085103D53154}</a:tableStyleId>
              </a:tblPr>
              <a:tblGrid>
                <a:gridCol w="1839725"/>
              </a:tblGrid>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Apocalyptic</a:t>
                      </a:r>
                      <a:endParaRPr sz="7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Noxious</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Feral</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72" name="Google Shape;272;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73" name="Google Shape;273;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4" name="Google Shape;274;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8" name="Shape 278"/>
        <p:cNvGrpSpPr/>
        <p:nvPr/>
      </p:nvGrpSpPr>
      <p:grpSpPr>
        <a:xfrm>
          <a:off x="0" y="0"/>
          <a:ext cx="0" cy="0"/>
          <a:chOff x="0" y="0"/>
          <a:chExt cx="0" cy="0"/>
        </a:xfrm>
      </p:grpSpPr>
      <p:sp>
        <p:nvSpPr>
          <p:cNvPr id="279" name="Google Shape;279;p4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(The Hundred Years’ War Exemplar)</a:t>
            </a:r>
            <a:endParaRPr sz="1500"/>
          </a:p>
        </p:txBody>
      </p:sp>
      <p:graphicFrame>
        <p:nvGraphicFramePr>
          <p:cNvPr id="280" name="Google Shape;280;p48"/>
          <p:cNvGraphicFramePr/>
          <p:nvPr/>
        </p:nvGraphicFramePr>
        <p:xfrm>
          <a:off x="472467" y="913602"/>
          <a:ext cx="3000000" cy="3000000"/>
        </p:xfrm>
        <a:graphic>
          <a:graphicData uri="http://schemas.openxmlformats.org/drawingml/2006/table">
            <a:tbl>
              <a:tblPr>
                <a:noFill/>
                <a:tableStyleId>{BDF5ACA4-175D-495B-9B4E-085103D53154}</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Likely historians, students, and scholars of European history</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voices of the common people including women</a:t>
                      </a:r>
                      <a:endParaRPr sz="10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2014; David Green</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Green addressed the period of the Hundred Years’ War</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To explain the broader consequences of the Hundred Years’ War beyond just military outcomes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line “The crucible of war forged… nations into something new” emphasizes the transformative nature of war.</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Green views the war as more than a conflict between rival monarchs. They see it as a significant turning point for both England and France with long-term impacts.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David Green is a historian. This likely means that they value a broad understanding of history. Looking at an event well-after it has occurred gives people the opportunity to consider the connections to other events and its consequences.</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It describes the Hundred Years’ War as a catalyst for shifting England and France from feudal monarchies to more modern nation-states.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It highlights the role of the Hundred Years’ War in the search for new empires or areas to assert dominance.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“Rulers of England were now, finally, compelled to seek a new independent identity and a new political position for themselves within the British Isles, Europe, and the wider world.” This directly supports the claim that the Hundred Years’ War had far-reaching consequences.</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81" name="Google Shape;281;p48"/>
          <p:cNvGraphicFramePr/>
          <p:nvPr/>
        </p:nvGraphicFramePr>
        <p:xfrm>
          <a:off x="561691" y="5014467"/>
          <a:ext cx="3000000" cy="3000000"/>
        </p:xfrm>
        <a:graphic>
          <a:graphicData uri="http://schemas.openxmlformats.org/drawingml/2006/table">
            <a:tbl>
              <a:tblPr>
                <a:noFill/>
                <a:tableStyleId>{BDF5ACA4-175D-495B-9B4E-085103D53154}</a:tableStyleId>
              </a:tblPr>
              <a:tblGrid>
                <a:gridCol w="1839725"/>
              </a:tblGrid>
              <a:tr h="608075">
                <a:tc>
                  <a:txBody>
                    <a:bodyPr/>
                    <a:lstStyle/>
                    <a:p>
                      <a:pPr indent="0" lvl="0" marL="0" rtl="0" algn="ctr">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Capitulation</a:t>
                      </a:r>
                      <a:endParaRPr sz="7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Crucible</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Angevin Empire</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82" name="Google Shape;282;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83" name="Google Shape;283;p4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4" name="Google Shape;284;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8" name="Shape 288"/>
        <p:cNvGrpSpPr/>
        <p:nvPr/>
      </p:nvGrpSpPr>
      <p:grpSpPr>
        <a:xfrm>
          <a:off x="0" y="0"/>
          <a:ext cx="0" cy="0"/>
          <a:chOff x="0" y="0"/>
          <a:chExt cx="0" cy="0"/>
        </a:xfrm>
      </p:grpSpPr>
      <p:sp>
        <p:nvSpPr>
          <p:cNvPr id="289" name="Google Shape;289;p4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(The Reconquista Exemplar)</a:t>
            </a:r>
            <a:endParaRPr sz="1500"/>
          </a:p>
        </p:txBody>
      </p:sp>
      <p:graphicFrame>
        <p:nvGraphicFramePr>
          <p:cNvPr id="290" name="Google Shape;290;p49"/>
          <p:cNvGraphicFramePr/>
          <p:nvPr/>
        </p:nvGraphicFramePr>
        <p:xfrm>
          <a:off x="472467" y="913602"/>
          <a:ext cx="3000000" cy="3000000"/>
        </p:xfrm>
        <a:graphic>
          <a:graphicData uri="http://schemas.openxmlformats.org/drawingml/2006/table">
            <a:tbl>
              <a:tblPr>
                <a:noFill/>
                <a:tableStyleId>{BDF5ACA4-175D-495B-9B4E-085103D53154}</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Likely scholars, students, and readers interested in colonialism, nationalism and medieval Europe</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perspectives of the Jewish, Muslim, and Indigenous peoples</a:t>
                      </a:r>
                      <a:endParaRPr sz="10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2020; Mahmood Mamdani</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late 15th century Reconquista and the subsequent colonization of the Americas</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To analyze the roots of modern state systems and the connection between the Reconquista and Age of Exploration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excerpt explains how empires sought to unify under one government and religion.</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Mamdani views religion as a major contributing factor to the wars on the Iberian peninsula and to the colonization of the Americas.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As a scholar focused on postcolonial studies, Mamdani’s perspective is likely shaped by their background in studying marginalized groups and the long-term effects of colonialism.</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connection between the Reconquista and the doctrine of discovery shows how Europeans justified expansion through religion.</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emphasis on cultural homogenization highlights how governments used exclusion and forced conversion in society.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pope asserted that explorers could claim foreign territory in the name of Christian monarchs…” This quote encapsulates the justification for European colonial expansion by linking religion with political conquest.</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91" name="Google Shape;291;p49"/>
          <p:cNvGraphicFramePr/>
          <p:nvPr/>
        </p:nvGraphicFramePr>
        <p:xfrm>
          <a:off x="561691" y="5014467"/>
          <a:ext cx="3000000" cy="3000000"/>
        </p:xfrm>
        <a:graphic>
          <a:graphicData uri="http://schemas.openxmlformats.org/drawingml/2006/table">
            <a:tbl>
              <a:tblPr>
                <a:noFill/>
                <a:tableStyleId>{BDF5ACA4-175D-495B-9B4E-085103D53154}</a:tableStyleId>
              </a:tblPr>
              <a:tblGrid>
                <a:gridCol w="1839725"/>
              </a:tblGrid>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Prevailing</a:t>
                      </a:r>
                      <a:endParaRPr sz="7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Homogenous</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Implicit</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92" name="Google Shape;292;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93" name="Google Shape;293;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4" name="Google Shape;294;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8" name="Shape 298"/>
        <p:cNvGrpSpPr/>
        <p:nvPr/>
      </p:nvGrpSpPr>
      <p:grpSpPr>
        <a:xfrm>
          <a:off x="0" y="0"/>
          <a:ext cx="0" cy="0"/>
          <a:chOff x="0" y="0"/>
          <a:chExt cx="0" cy="0"/>
        </a:xfrm>
      </p:grpSpPr>
      <p:sp>
        <p:nvSpPr>
          <p:cNvPr id="299" name="Google Shape;299;p5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(The Fearsome Atlantic Exemplar)</a:t>
            </a:r>
            <a:endParaRPr sz="1500"/>
          </a:p>
        </p:txBody>
      </p:sp>
      <p:graphicFrame>
        <p:nvGraphicFramePr>
          <p:cNvPr id="300" name="Google Shape;300;p50"/>
          <p:cNvGraphicFramePr/>
          <p:nvPr/>
        </p:nvGraphicFramePr>
        <p:xfrm>
          <a:off x="472467" y="913602"/>
          <a:ext cx="3000000" cy="3000000"/>
        </p:xfrm>
        <a:graphic>
          <a:graphicData uri="http://schemas.openxmlformats.org/drawingml/2006/table">
            <a:tbl>
              <a:tblPr>
                <a:noFill/>
                <a:tableStyleId>{BDF5ACA4-175D-495B-9B4E-085103D53154}</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Likely historians, academics, and readers with an interest in maritime exploration</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excerpt does not include perspectives of non-European cultures or sailors</a:t>
                      </a:r>
                      <a:endParaRPr sz="10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2006; William R. Polk</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excerpt addresses the Age of Exploration, specifically the technological, geopolitical, and navigational challenges faced by explorers</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To explain the technological and political factors that made European transatlantic exploration possible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a:t>
                      </a:r>
                      <a:r>
                        <a:rPr b="1" lang="en" sz="1000">
                          <a:solidFill>
                            <a:srgbClr val="E95C3D"/>
                          </a:solidFill>
                          <a:latin typeface="Inter"/>
                          <a:ea typeface="Inter"/>
                          <a:cs typeface="Inter"/>
                          <a:sym typeface="Inter"/>
                        </a:rPr>
                        <a:t>explanation</a:t>
                      </a:r>
                      <a:r>
                        <a:rPr b="1" lang="en" sz="1000">
                          <a:solidFill>
                            <a:srgbClr val="E95C3D"/>
                          </a:solidFill>
                          <a:latin typeface="Inter"/>
                          <a:ea typeface="Inter"/>
                          <a:cs typeface="Inter"/>
                          <a:sym typeface="Inter"/>
                        </a:rPr>
                        <a:t> of “the newly designed, longer, heavier carrack” provides a reason why exploration became possible</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author appears to present a Eurocentric view of the events leading up to Columbus’s voyage. It emphasizes European innovations without provided a global view of this period.</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As a professor specializing in American history, their </a:t>
                      </a:r>
                      <a:r>
                        <a:rPr b="1" lang="en" sz="1000">
                          <a:solidFill>
                            <a:srgbClr val="E95C3D"/>
                          </a:solidFill>
                          <a:latin typeface="Inter"/>
                          <a:ea typeface="Inter"/>
                          <a:cs typeface="Inter"/>
                          <a:sym typeface="Inter"/>
                        </a:rPr>
                        <a:t>scholarly</a:t>
                      </a:r>
                      <a:r>
                        <a:rPr b="1" lang="en" sz="1000">
                          <a:solidFill>
                            <a:srgbClr val="E95C3D"/>
                          </a:solidFill>
                          <a:latin typeface="Inter"/>
                          <a:ea typeface="Inter"/>
                          <a:cs typeface="Inter"/>
                          <a:sym typeface="Inter"/>
                        </a:rPr>
                        <a:t> interests may focus on the origins of American colonization. This may limit their engagement with the perspectives of non-European cultures.</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technological evolution of ships was crucial for the </a:t>
                      </a:r>
                      <a:r>
                        <a:rPr b="1" lang="en" sz="1000">
                          <a:solidFill>
                            <a:srgbClr val="E95C3D"/>
                          </a:solidFill>
                          <a:latin typeface="Inter"/>
                          <a:ea typeface="Inter"/>
                          <a:cs typeface="Inter"/>
                          <a:sym typeface="Inter"/>
                        </a:rPr>
                        <a:t>exploration</a:t>
                      </a:r>
                      <a:r>
                        <a:rPr b="1" lang="en" sz="1000">
                          <a:solidFill>
                            <a:srgbClr val="E95C3D"/>
                          </a:solidFill>
                          <a:latin typeface="Inter"/>
                          <a:ea typeface="Inter"/>
                          <a:cs typeface="Inter"/>
                          <a:sym typeface="Inter"/>
                        </a:rPr>
                        <a:t> and colonization of the Americas.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geopolitical rivalry between Spain and Portugal spurred advancements in navigation and shipbuilding.</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“Hearing of the successes of the Portuguese with sugar, slaves, and gold, the Spanish wanted to break into their monopoly.” This quote illustrates how economic competition drove innovation, exploration, and colonization.</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301" name="Google Shape;301;p50"/>
          <p:cNvGraphicFramePr/>
          <p:nvPr/>
        </p:nvGraphicFramePr>
        <p:xfrm>
          <a:off x="561691" y="5014467"/>
          <a:ext cx="3000000" cy="3000000"/>
        </p:xfrm>
        <a:graphic>
          <a:graphicData uri="http://schemas.openxmlformats.org/drawingml/2006/table">
            <a:tbl>
              <a:tblPr>
                <a:noFill/>
                <a:tableStyleId>{BDF5ACA4-175D-495B-9B4E-085103D53154}</a:tableStyleId>
              </a:tblPr>
              <a:tblGrid>
                <a:gridCol w="1839725"/>
              </a:tblGrid>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Predecessors</a:t>
                      </a:r>
                      <a:endParaRPr sz="7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Marooned</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Shrouded</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302" name="Google Shape;302;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03" name="Google Shape;303;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4" name="Google Shape;304;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8" name="Shape 308"/>
        <p:cNvGrpSpPr/>
        <p:nvPr/>
      </p:nvGrpSpPr>
      <p:grpSpPr>
        <a:xfrm>
          <a:off x="0" y="0"/>
          <a:ext cx="0" cy="0"/>
          <a:chOff x="0" y="0"/>
          <a:chExt cx="0" cy="0"/>
        </a:xfrm>
      </p:grpSpPr>
      <p:sp>
        <p:nvSpPr>
          <p:cNvPr id="309" name="Google Shape;309;p5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(Overland Trade Exemplar)</a:t>
            </a:r>
            <a:endParaRPr sz="1500"/>
          </a:p>
        </p:txBody>
      </p:sp>
      <p:graphicFrame>
        <p:nvGraphicFramePr>
          <p:cNvPr id="310" name="Google Shape;310;p51"/>
          <p:cNvGraphicFramePr/>
          <p:nvPr/>
        </p:nvGraphicFramePr>
        <p:xfrm>
          <a:off x="472467" y="913602"/>
          <a:ext cx="3000000" cy="3000000"/>
        </p:xfrm>
        <a:graphic>
          <a:graphicData uri="http://schemas.openxmlformats.org/drawingml/2006/table">
            <a:tbl>
              <a:tblPr>
                <a:noFill/>
                <a:tableStyleId>{BDF5ACA4-175D-495B-9B4E-085103D53154}</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Likely historians, scholars of economic history, and readers interested in trade</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perspective of non-European merchants</a:t>
                      </a:r>
                      <a:endParaRPr sz="10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1963; J.H. Parry</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Parry describes the Middle Ages, specifically the decline of overland trade routes</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To describe the evolution of trade routes between Europe to Asia from being primarily overland to sea-based</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description of how by the 15th century, “the main trade…was carried over most of its stages by sea,” shows the changing method of trade.</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author is likely focused on the economic and logistical aspects of historical trade routes. They emphasize the profitability and risks of long-distance travel, which would have appealed to European merchants.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As a historian, Parry likely focuses on economic and </a:t>
                      </a:r>
                      <a:r>
                        <a:rPr b="1" lang="en" sz="1000">
                          <a:solidFill>
                            <a:srgbClr val="E95C3D"/>
                          </a:solidFill>
                          <a:latin typeface="Inter"/>
                          <a:ea typeface="Inter"/>
                          <a:cs typeface="Inter"/>
                          <a:sym typeface="Inter"/>
                        </a:rPr>
                        <a:t>commercial</a:t>
                      </a:r>
                      <a:r>
                        <a:rPr b="1" lang="en" sz="1000">
                          <a:solidFill>
                            <a:srgbClr val="E95C3D"/>
                          </a:solidFill>
                          <a:latin typeface="Inter"/>
                          <a:ea typeface="Inter"/>
                          <a:cs typeface="Inter"/>
                          <a:sym typeface="Inter"/>
                        </a:rPr>
                        <a:t> history and could maintain a Eurocentric focus. This might lead to him not addressing the social and cultural impacts of trade.</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shift from overland to sea-based trade routes marked a significant </a:t>
                      </a:r>
                      <a:r>
                        <a:rPr b="1" lang="en" sz="1000">
                          <a:solidFill>
                            <a:srgbClr val="E95C3D"/>
                          </a:solidFill>
                          <a:latin typeface="Inter"/>
                          <a:ea typeface="Inter"/>
                          <a:cs typeface="Inter"/>
                          <a:sym typeface="Inter"/>
                        </a:rPr>
                        <a:t>turning</a:t>
                      </a:r>
                      <a:r>
                        <a:rPr b="1" lang="en" sz="1000">
                          <a:solidFill>
                            <a:srgbClr val="E95C3D"/>
                          </a:solidFill>
                          <a:latin typeface="Inter"/>
                          <a:ea typeface="Inter"/>
                          <a:cs typeface="Inter"/>
                          <a:sym typeface="Inter"/>
                        </a:rPr>
                        <a:t> point in global commerce.</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Eurasia region was largely interconnected through trade in the Middle Ages.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costs of the trade, and thus the imposts upon it, were enormous; but so were the </a:t>
                      </a:r>
                      <a:r>
                        <a:rPr b="1" lang="en" sz="1000">
                          <a:solidFill>
                            <a:srgbClr val="E95C3D"/>
                          </a:solidFill>
                          <a:latin typeface="Inter"/>
                          <a:ea typeface="Inter"/>
                          <a:cs typeface="Inter"/>
                          <a:sym typeface="Inter"/>
                        </a:rPr>
                        <a:t>profits</a:t>
                      </a:r>
                      <a:r>
                        <a:rPr b="1" lang="en" sz="1000">
                          <a:solidFill>
                            <a:srgbClr val="E95C3D"/>
                          </a:solidFill>
                          <a:latin typeface="Inter"/>
                          <a:ea typeface="Inter"/>
                          <a:cs typeface="Inter"/>
                          <a:sym typeface="Inter"/>
                        </a:rPr>
                        <a:t>.” This illustrates the immense risks and rewards of global trade and explains the European drive for expansion and more direct trade routes.</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311" name="Google Shape;311;p51"/>
          <p:cNvGraphicFramePr/>
          <p:nvPr/>
        </p:nvGraphicFramePr>
        <p:xfrm>
          <a:off x="561691" y="5014467"/>
          <a:ext cx="3000000" cy="3000000"/>
        </p:xfrm>
        <a:graphic>
          <a:graphicData uri="http://schemas.openxmlformats.org/drawingml/2006/table">
            <a:tbl>
              <a:tblPr>
                <a:noFill/>
                <a:tableStyleId>{BDF5ACA4-175D-495B-9B4E-085103D53154}</a:tableStyleId>
              </a:tblPr>
              <a:tblGrid>
                <a:gridCol w="1839725"/>
              </a:tblGrid>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Nomad</a:t>
                      </a:r>
                      <a:endParaRPr sz="7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Littoral</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Prevailing</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312" name="Google Shape;312;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13" name="Google Shape;313;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14" name="Google Shape;314;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8" name="Shape 318"/>
        <p:cNvGrpSpPr/>
        <p:nvPr/>
      </p:nvGrpSpPr>
      <p:grpSpPr>
        <a:xfrm>
          <a:off x="0" y="0"/>
          <a:ext cx="0" cy="0"/>
          <a:chOff x="0" y="0"/>
          <a:chExt cx="0" cy="0"/>
        </a:xfrm>
      </p:grpSpPr>
      <p:sp>
        <p:nvSpPr>
          <p:cNvPr id="319" name="Google Shape;319;p5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 Exemplar)</a:t>
            </a:r>
            <a:endParaRPr sz="1500"/>
          </a:p>
        </p:txBody>
      </p:sp>
      <p:graphicFrame>
        <p:nvGraphicFramePr>
          <p:cNvPr id="320" name="Google Shape;320;p52"/>
          <p:cNvGraphicFramePr/>
          <p:nvPr/>
        </p:nvGraphicFramePr>
        <p:xfrm>
          <a:off x="472467" y="913602"/>
          <a:ext cx="3000000" cy="3000000"/>
        </p:xfrm>
        <a:graphic>
          <a:graphicData uri="http://schemas.openxmlformats.org/drawingml/2006/table">
            <a:tbl>
              <a:tblPr>
                <a:noFill/>
                <a:tableStyleId>{BDF5ACA4-175D-495B-9B4E-085103D53154}</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Likely </a:t>
                      </a:r>
                      <a:r>
                        <a:rPr b="1" lang="en" sz="1000">
                          <a:solidFill>
                            <a:srgbClr val="E95C3D"/>
                          </a:solidFill>
                          <a:latin typeface="Inter"/>
                          <a:ea typeface="Inter"/>
                          <a:cs typeface="Inter"/>
                          <a:sym typeface="Inter"/>
                        </a:rPr>
                        <a:t>students</a:t>
                      </a:r>
                      <a:r>
                        <a:rPr b="1" lang="en" sz="1000">
                          <a:solidFill>
                            <a:srgbClr val="E95C3D"/>
                          </a:solidFill>
                          <a:latin typeface="Inter"/>
                          <a:ea typeface="Inter"/>
                          <a:cs typeface="Inter"/>
                          <a:sym typeface="Inter"/>
                        </a:rPr>
                        <a:t>, scholars and readers interested in the Renaissance and its historical significance</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excerpt does not include the direct impact on the common people</a:t>
                      </a:r>
                      <a:endParaRPr sz="10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1999, Jocelyn Hunt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Hunt </a:t>
                      </a:r>
                      <a:r>
                        <a:rPr b="1" lang="en" sz="1000">
                          <a:solidFill>
                            <a:srgbClr val="E95C3D"/>
                          </a:solidFill>
                          <a:latin typeface="Inter"/>
                          <a:ea typeface="Inter"/>
                          <a:cs typeface="Inter"/>
                          <a:sym typeface="Inter"/>
                        </a:rPr>
                        <a:t>addresses</a:t>
                      </a:r>
                      <a:r>
                        <a:rPr b="1" lang="en" sz="1000">
                          <a:solidFill>
                            <a:srgbClr val="E95C3D"/>
                          </a:solidFill>
                          <a:latin typeface="Inter"/>
                          <a:ea typeface="Inter"/>
                          <a:cs typeface="Inter"/>
                          <a:sym typeface="Inter"/>
                        </a:rPr>
                        <a:t> the Renaissance period, </a:t>
                      </a:r>
                      <a:r>
                        <a:rPr b="1" lang="en" sz="1000">
                          <a:solidFill>
                            <a:srgbClr val="E95C3D"/>
                          </a:solidFill>
                          <a:latin typeface="Inter"/>
                          <a:ea typeface="Inter"/>
                          <a:cs typeface="Inter"/>
                          <a:sym typeface="Inter"/>
                        </a:rPr>
                        <a:t>specifically</a:t>
                      </a:r>
                      <a:r>
                        <a:rPr b="1" lang="en" sz="1000">
                          <a:solidFill>
                            <a:srgbClr val="E95C3D"/>
                          </a:solidFill>
                          <a:latin typeface="Inter"/>
                          <a:ea typeface="Inter"/>
                          <a:cs typeface="Inter"/>
                          <a:sym typeface="Inter"/>
                        </a:rPr>
                        <a:t> the 15th and 16th centuries</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To educate readers about the significance of the Renaissance and explain the key innovations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emphasis on the printing press as “the </a:t>
                      </a:r>
                      <a:r>
                        <a:rPr b="1" lang="en" sz="1000">
                          <a:solidFill>
                            <a:srgbClr val="E95C3D"/>
                          </a:solidFill>
                          <a:latin typeface="Inter"/>
                          <a:ea typeface="Inter"/>
                          <a:cs typeface="Inter"/>
                          <a:sym typeface="Inter"/>
                        </a:rPr>
                        <a:t>single event which sets this Renaissance apart,” highlights Hunt’s argument about the legacy of this Renaissance</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Hunt values the Renaissance as a transformative period in European history and as foundational to modern Western intellectual and cultural traditions.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Their scholarly approach to history likely leads them to focus on analyzing significance and broad impact. This may lead to a view that emphasizes the widespread consequences over the individual experiences.</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claim that the invention of the printing press transformed the Renaissance and had far-reaching effects.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comparison of Renaissance works to medieval traditions demonstrates the period’s role as a turning point.</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invention of the printing press ensured… that Columbus’s journeys were followed up by explorers of many different nations…” This illustrates the lasting impact that the spread of knowledge had around the globe and on major historical movements.</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321" name="Google Shape;321;p52"/>
          <p:cNvGraphicFramePr/>
          <p:nvPr/>
        </p:nvGraphicFramePr>
        <p:xfrm>
          <a:off x="561691" y="5014467"/>
          <a:ext cx="3000000" cy="3000000"/>
        </p:xfrm>
        <a:graphic>
          <a:graphicData uri="http://schemas.openxmlformats.org/drawingml/2006/table">
            <a:tbl>
              <a:tblPr>
                <a:noFill/>
                <a:tableStyleId>{BDF5ACA4-175D-495B-9B4E-085103D53154}</a:tableStyleId>
              </a:tblPr>
              <a:tblGrid>
                <a:gridCol w="1839725"/>
              </a:tblGrid>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Heliocentric</a:t>
                      </a:r>
                      <a:endParaRPr sz="7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Moveable type</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Reformation</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322" name="Google Shape;322;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23" name="Google Shape;323;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4" name="Google Shape;324;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8" name="Shape 328"/>
        <p:cNvGrpSpPr/>
        <p:nvPr/>
      </p:nvGrpSpPr>
      <p:grpSpPr>
        <a:xfrm>
          <a:off x="0" y="0"/>
          <a:ext cx="0" cy="0"/>
          <a:chOff x="0" y="0"/>
          <a:chExt cx="0" cy="0"/>
        </a:xfrm>
      </p:grpSpPr>
      <p:pic>
        <p:nvPicPr>
          <p:cNvPr id="329" name="Google Shape;329;p53"/>
          <p:cNvPicPr preferRelativeResize="0"/>
          <p:nvPr/>
        </p:nvPicPr>
        <p:blipFill>
          <a:blip r:embed="rId3">
            <a:alphaModFix/>
          </a:blip>
          <a:stretch>
            <a:fillRect/>
          </a:stretch>
        </p:blipFill>
        <p:spPr>
          <a:xfrm>
            <a:off x="694375" y="1713075"/>
            <a:ext cx="1096800" cy="1096800"/>
          </a:xfrm>
          <a:prstGeom prst="rect">
            <a:avLst/>
          </a:prstGeom>
          <a:noFill/>
          <a:ln>
            <a:noFill/>
          </a:ln>
        </p:spPr>
      </p:pic>
      <p:pic>
        <p:nvPicPr>
          <p:cNvPr id="330" name="Google Shape;330;p5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31" name="Google Shape;331;p5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Contextualization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Contextualization for European Exploration:</a:t>
            </a:r>
            <a:endParaRPr sz="2500">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 Group Worksheet</a:t>
            </a:r>
            <a:endParaRPr sz="1500">
              <a:solidFill>
                <a:srgbClr val="000000"/>
              </a:solidFill>
              <a:latin typeface="Plus Jakarta Sans Medium"/>
              <a:ea typeface="Plus Jakarta Sans Medium"/>
              <a:cs typeface="Plus Jakarta Sans Medium"/>
              <a:sym typeface="Plus Jakarta Sans Medium"/>
            </a:endParaRPr>
          </a:p>
        </p:txBody>
      </p:sp>
      <p:pic>
        <p:nvPicPr>
          <p:cNvPr id="332" name="Google Shape;332;p53"/>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333" name="Google Shape;333;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4" name="Google Shape;334;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35" name="Google Shape;335;p53"/>
          <p:cNvSpPr txBox="1"/>
          <p:nvPr/>
        </p:nvSpPr>
        <p:spPr>
          <a:xfrm>
            <a:off x="1878100" y="1801384"/>
            <a:ext cx="54390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 &amp; Sourcing</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sp>
        <p:nvSpPr>
          <p:cNvPr id="336" name="Google Shape;336;p53"/>
          <p:cNvSpPr txBox="1"/>
          <p:nvPr/>
        </p:nvSpPr>
        <p:spPr>
          <a:xfrm>
            <a:off x="511925" y="2809875"/>
            <a:ext cx="6861900" cy="78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historical developments. Include details such as the events, significance, and impact on exploration.</a:t>
            </a:r>
            <a:endParaRPr>
              <a:latin typeface="Halant"/>
              <a:ea typeface="Halant"/>
              <a:cs typeface="Halant"/>
              <a:sym typeface="Halant"/>
            </a:endParaRPr>
          </a:p>
        </p:txBody>
      </p:sp>
      <p:graphicFrame>
        <p:nvGraphicFramePr>
          <p:cNvPr id="337" name="Google Shape;337;p53"/>
          <p:cNvGraphicFramePr/>
          <p:nvPr/>
        </p:nvGraphicFramePr>
        <p:xfrm>
          <a:off x="511913" y="3567875"/>
          <a:ext cx="3000000" cy="3000000"/>
        </p:xfrm>
        <a:graphic>
          <a:graphicData uri="http://schemas.openxmlformats.org/drawingml/2006/table">
            <a:tbl>
              <a:tblPr>
                <a:noFill/>
                <a:tableStyleId>{BDF5ACA4-175D-495B-9B4E-085103D53154}</a:tableStyleId>
              </a:tblPr>
              <a:tblGrid>
                <a:gridCol w="2268375"/>
                <a:gridCol w="2268375"/>
                <a:gridCol w="2268375"/>
              </a:tblGrid>
              <a:tr h="381000">
                <a:tc>
                  <a:txBody>
                    <a:bodyPr/>
                    <a:lstStyle/>
                    <a:p>
                      <a:pPr indent="0" lvl="0" marL="0" rtl="0" algn="ctr">
                        <a:spcBef>
                          <a:spcPts val="0"/>
                        </a:spcBef>
                        <a:spcAft>
                          <a:spcPts val="0"/>
                        </a:spcAft>
                        <a:buNone/>
                      </a:pPr>
                      <a:r>
                        <a:rPr lang="en" sz="1200">
                          <a:latin typeface="Inter"/>
                          <a:ea typeface="Inter"/>
                          <a:cs typeface="Inter"/>
                          <a:sym typeface="Inter"/>
                        </a:rPr>
                        <a:t>The Black Death</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The Hundred Years’ War</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The Reconquista</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(Ideological)</a:t>
                      </a:r>
                      <a:endParaRPr sz="1200">
                        <a:latin typeface="Inter"/>
                        <a:ea typeface="Inter"/>
                        <a:cs typeface="Inter"/>
                        <a:sym typeface="Inter"/>
                      </a:endParaRPr>
                    </a:p>
                  </a:txBody>
                  <a:tcPr marT="91425" marB="91425" marR="91425" marL="91425">
                    <a:solidFill>
                      <a:srgbClr val="B7B7B7"/>
                    </a:solidFill>
                  </a:tcPr>
                </a:tc>
              </a:tr>
              <a:tr h="381000">
                <a:tc>
                  <a:txBody>
                    <a:bodyPr/>
                    <a:lstStyle/>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Occurred from 1347-1351</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Also known as the Great Mortality and Year of Annihilation</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Killed between ⅓ to 60% of the population in many regions of Eurasia</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Some people </a:t>
                      </a:r>
                      <a:r>
                        <a:rPr b="1" lang="en" sz="1000">
                          <a:solidFill>
                            <a:schemeClr val="accent1"/>
                          </a:solidFill>
                          <a:latin typeface="Inter"/>
                          <a:ea typeface="Inter"/>
                          <a:cs typeface="Inter"/>
                          <a:sym typeface="Inter"/>
                        </a:rPr>
                        <a:t>thought it might be the end of the world</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Devastating pandemic</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Caused a labor shortage and transformed the economic system</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Led to prioritization of basic needs and then rebuilding</a:t>
                      </a:r>
                      <a:endParaRPr sz="12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Occurred from 1337-1453</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Conflict between England and France</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Reshaped governmental roles and the relationships between classes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Transitioned from feudalism to more centralized monarchy</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Conclusion allowed for countries to redirect focus opportunities on expansion</a:t>
                      </a:r>
                      <a:endParaRPr b="1" sz="1000">
                        <a:solidFill>
                          <a:srgbClr val="E95C3D"/>
                        </a:solidFill>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1492</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Marked the </a:t>
                      </a:r>
                      <a:r>
                        <a:rPr b="1" lang="en" sz="1000">
                          <a:solidFill>
                            <a:schemeClr val="accent1"/>
                          </a:solidFill>
                          <a:latin typeface="Inter"/>
                          <a:ea typeface="Inter"/>
                          <a:cs typeface="Inter"/>
                          <a:sym typeface="Inter"/>
                        </a:rPr>
                        <a:t>culmination</a:t>
                      </a:r>
                      <a:r>
                        <a:rPr b="1" lang="en" sz="1000">
                          <a:solidFill>
                            <a:schemeClr val="accent1"/>
                          </a:solidFill>
                          <a:latin typeface="Inter"/>
                          <a:ea typeface="Inter"/>
                          <a:cs typeface="Inter"/>
                          <a:sym typeface="Inter"/>
                        </a:rPr>
                        <a:t> of efforts of Christian monarchs to expel Muslim</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Period of nation-building with a focus on a culturally homogeneous population</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Doctrine of Discovery allowed Christians to claim Indigenous lands</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Rise of Christian nationalism</a:t>
                      </a:r>
                      <a:endParaRPr b="1" sz="1000">
                        <a:solidFill>
                          <a:schemeClr val="accent1"/>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The Fearsome Atlantic</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(Geographic)</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Overland Trade</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The Renaissance</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solidFill>
                      <a:srgbClr val="B7B7B7"/>
                    </a:solidFill>
                  </a:tcPr>
                </a:tc>
              </a:tr>
              <a:tr h="381000">
                <a:tc>
                  <a:txBody>
                    <a:bodyPr/>
                    <a:lstStyle/>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The Atlantic was viewed as vast, mysterious, and dangerous</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Mediterranean ships were not well-equipped for the rough waves and long distances</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Portuguese exploration catalyzed other countries</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War stimulated shipbuilding innovations</a:t>
                      </a:r>
                      <a:endParaRPr sz="12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Eurasian overland routes transported goods </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Cities were commercial hubs and merchants became wealthy</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Routes became more dangerous</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Sea routes began to replace overland trade and Europeans sought more direct routes</a:t>
                      </a:r>
                      <a:endParaRPr b="1" sz="1000">
                        <a:solidFill>
                          <a:schemeClr val="accent1"/>
                        </a:solidFill>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Perspective in art became a fundamental part of art education</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The beginnings of modern physics and astronomy emerged</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Larger emphasis on education</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Most significant innovation was the printing press</a:t>
                      </a:r>
                      <a:endParaRPr b="1" sz="1000">
                        <a:solidFill>
                          <a:schemeClr val="accent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38"/>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72" name="Google Shape;172;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Black Death</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73" name="Google Shape;173;p3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74" name="Google Shape;174;p38"/>
          <p:cNvGraphicFramePr/>
          <p:nvPr/>
        </p:nvGraphicFramePr>
        <p:xfrm>
          <a:off x="469041" y="1171435"/>
          <a:ext cx="3000000" cy="3000000"/>
        </p:xfrm>
        <a:graphic>
          <a:graphicData uri="http://schemas.openxmlformats.org/drawingml/2006/table">
            <a:tbl>
              <a:tblPr>
                <a:noFill/>
                <a:tableStyleId>{57FAAF1F-A1B5-43DB-B9B4-38B5243175A6}</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John Kelly, </a:t>
                      </a:r>
                      <a:r>
                        <a:rPr i="1" lang="en" sz="1200">
                          <a:latin typeface="Halant"/>
                          <a:ea typeface="Halant"/>
                          <a:cs typeface="Halant"/>
                          <a:sym typeface="Halant"/>
                        </a:rPr>
                        <a:t>The Great Mortality: An Intimate History of the Black Death, the Most Devastating Plague of All Time</a:t>
                      </a:r>
                      <a:r>
                        <a:rPr lang="en" sz="1200">
                          <a:latin typeface="Halant"/>
                          <a:ea typeface="Halant"/>
                          <a:cs typeface="Halant"/>
                          <a:sym typeface="Halant"/>
                        </a:rPr>
                        <a:t>, 2005.</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John Kelly is a historian and science writer who specializes in narrative history.</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Seven hundred after the fact, what we call the Black Death‒and what medieval Europeans called the Great Mortality, and medieval Muslims, the Year of Annihilation‒remains the greatest natural disaster in human history.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Apocalyptic in scale, the Black Death affected every part of Eurasia, from the bustling ports along the China Sea to the sleepy fishing villages of coastal Portugal, and it produced suffering and death on a scale that, even after two world wars and twenty-seven million AIDS deaths worldwide, remains astonishing. In Europe, where the most complete figures are available, in many places the plague claimed a third of the population; in others, half the population; and in a few regions, 60 percent…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plague generation wrote about their experiences with a directness and urgency that, seven hundred years after the fact, retains the power to move, astonish, and haunt. After watching packs of wild dogs paw at the newly dug graves of the plague dead, a part-time tax collector in Siena wrote, “This is the end of the world.” His contemporaries provided vivid descriptions of what the end of the world looked like, circa 1348 and 1349. It was corpses packed like “lasagna” in municipal plague pits, collection carts winding through early-morning streets to pick up the previous day’s dead, husbands abandoning dying wives and parents abandoning dying children‒for fear of contagion‒and knots of people crouched over latrines and sewers inhaling the noxious fumes in hopes of inoculating themselves against the plague. It was dusty roads packed </a:t>
                      </a:r>
                      <a:r>
                        <a:rPr lang="en" sz="1200">
                          <a:solidFill>
                            <a:schemeClr val="dk1"/>
                          </a:solidFill>
                          <a:latin typeface="Inter"/>
                          <a:ea typeface="Inter"/>
                          <a:cs typeface="Inter"/>
                          <a:sym typeface="Inter"/>
                        </a:rPr>
                        <a:t>with panicked refugees, ghost ships crewed by corpses, and a feral child running wild in a deserted mountain village. For a moment in the middle of the fourteenth century, millions of people across Eurasia began to contemplate the end of civilization, and with it perhaps the end of the human race.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39"/>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80" name="Google Shape;180;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Hundred Years War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1" name="Google Shape;181;p3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2" name="Google Shape;182;p39"/>
          <p:cNvGraphicFramePr/>
          <p:nvPr/>
        </p:nvGraphicFramePr>
        <p:xfrm>
          <a:off x="469041" y="1171435"/>
          <a:ext cx="3000000" cy="3000000"/>
        </p:xfrm>
        <a:graphic>
          <a:graphicData uri="http://schemas.openxmlformats.org/drawingml/2006/table">
            <a:tbl>
              <a:tblPr>
                <a:noFill/>
                <a:tableStyleId>{57FAAF1F-A1B5-43DB-B9B4-38B5243175A6}</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David Green, </a:t>
                      </a:r>
                      <a:r>
                        <a:rPr i="1" lang="en" sz="1200">
                          <a:latin typeface="Halant"/>
                          <a:ea typeface="Halant"/>
                          <a:cs typeface="Halant"/>
                          <a:sym typeface="Halant"/>
                        </a:rPr>
                        <a:t>The Hundred Years War: A People’s History</a:t>
                      </a:r>
                      <a:r>
                        <a:rPr lang="en" sz="1200">
                          <a:latin typeface="Halant"/>
                          <a:ea typeface="Halant"/>
                          <a:cs typeface="Halant"/>
                          <a:sym typeface="Halant"/>
                        </a:rPr>
                        <a:t>, 2014.</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David Green is a Senior Lecturer in British Studies and History at Harlaxton University.</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world did not shift on its axis when the Hundred Years War ended in 1453. When Bordeaux fell to the forces of King Charles VII on 19 October, no one knew that the Hundred Years War was over. Indeed, no one knew that England and France had been fighting the Hundred Years War ‒ the struggle was first described in 1855. But the 116 years between 1337, when Philippe VI, the first Valois king, confiscated Gascony from Edward II, and the duchy’s final capitulation,* brought fundamental changes both to the kingdoms of England and France and to the lives of their people. The reach of government, the role of the monarch, the place of the Church, the relationships between rich and poor, noble and ignoble, and the very identities of both nations were refashioned by more than a century of war with the ‘ancient enemy’.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The crucible of war forged and reforged the English and French nations into something new; it redefined the loyalties and links of individuals to one another, their internal organisation, and their place in a widening world</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There is no doubt that the Hundred Years War, especially when accompanied by plague and famine, was an abominable time for many. The peasantry, particularly in France, suffered intolerably in this period. Yet the war, because of its all-consuming nature, served as a crucible** in which many if not all groups were affected ‒ their roles and situations substantially reforged through and by endemic warfare.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The war began as a feudal and dynastic struggle between two monarchs; it ended as a national conflict. In many ways, of course, this left England weaker and clearly inferior to France. In another sense, however, it offered an opportunity for the English Crown, and perhaps also the English state, to conceive a new status for itself... Rulers of England were now, finally, compelled to seek a new independent identity and a new political position for themselves within the British Isles, Europe and the wider world. The Angevin Empire had been lost, irrevocably; the search for a new empire would begin.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*Capitulation: surrender</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 Crucible: a place or situation of severe testing or trial</a:t>
                      </a:r>
                      <a:endParaRPr sz="10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sp>
        <p:nvSpPr>
          <p:cNvPr id="187" name="Google Shape;187;p40"/>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88" name="Google Shape;188;p4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Reconquista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9" name="Google Shape;189;p40"/>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90" name="Google Shape;190;p40"/>
          <p:cNvGraphicFramePr/>
          <p:nvPr/>
        </p:nvGraphicFramePr>
        <p:xfrm>
          <a:off x="469041" y="1171435"/>
          <a:ext cx="3000000" cy="3000000"/>
        </p:xfrm>
        <a:graphic>
          <a:graphicData uri="http://schemas.openxmlformats.org/drawingml/2006/table">
            <a:tbl>
              <a:tblPr>
                <a:noFill/>
                <a:tableStyleId>{57FAAF1F-A1B5-43DB-B9B4-38B5243175A6}</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Mahmood Mamdani, </a:t>
                      </a:r>
                      <a:r>
                        <a:rPr i="1" lang="en" sz="1200">
                          <a:latin typeface="Halant"/>
                          <a:ea typeface="Halant"/>
                          <a:cs typeface="Halant"/>
                          <a:sym typeface="Halant"/>
                        </a:rPr>
                        <a:t>Neither Settler Nor Native: The Making and Unmaking of Permanent Minorities</a:t>
                      </a:r>
                      <a:r>
                        <a:rPr lang="en" sz="1200">
                          <a:latin typeface="Halant"/>
                          <a:ea typeface="Halant"/>
                          <a:cs typeface="Halant"/>
                          <a:sym typeface="Halant"/>
                        </a:rPr>
                        <a:t>, 2020.</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Mahmood Mamdani is Herbert Lehman Professor of Government and Professor of Anthropology and of Middle Eastern, South Asian, and African Studies (MESAAS) at Columbia University.</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[T]he history of the prevailing state system begins in 1492, with the Reconquista,* whereby the Castilian monarchy took over regions of Iberia that had for centuries been under Moorish rule. This was a state-building exercise, in that it sought to erect a </a:t>
                      </a:r>
                      <a:r>
                        <a:rPr lang="en" sz="1200">
                          <a:solidFill>
                            <a:schemeClr val="dk1"/>
                          </a:solidFill>
                          <a:latin typeface="Inter"/>
                          <a:ea typeface="Inter"/>
                          <a:cs typeface="Inter"/>
                          <a:sym typeface="Inter"/>
                        </a:rPr>
                        <a:t>government‒that of the Castilians</a:t>
                      </a:r>
                      <a:r>
                        <a:rPr lang="en" sz="1200">
                          <a:solidFill>
                            <a:schemeClr val="dk1"/>
                          </a:solidFill>
                          <a:latin typeface="Inter"/>
                          <a:ea typeface="Inter"/>
                          <a:cs typeface="Inter"/>
                          <a:sym typeface="Inter"/>
                        </a:rPr>
                        <a:t>‒over a territory and the people within it. But it was more than that. It was also a nation-building exercise in that it sought to change people within the territory in order to make the population culturally homogeneous. Under the banner of “one country, one religion, one empire,” the Castilians first expelled from Castile and Aragon any Jews who would not convert to Christianity…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 similar nationalism was implicit in the conquest of the Americas. Columbus got royal supporters for his </a:t>
                      </a:r>
                      <a:r>
                        <a:rPr lang="en" sz="1200">
                          <a:solidFill>
                            <a:schemeClr val="dk1"/>
                          </a:solidFill>
                          <a:latin typeface="Inter"/>
                          <a:ea typeface="Inter"/>
                          <a:cs typeface="Inter"/>
                          <a:sym typeface="Inter"/>
                        </a:rPr>
                        <a:t>westward</a:t>
                      </a:r>
                      <a:r>
                        <a:rPr lang="en" sz="1200">
                          <a:solidFill>
                            <a:schemeClr val="dk1"/>
                          </a:solidFill>
                          <a:latin typeface="Inter"/>
                          <a:ea typeface="Inter"/>
                          <a:cs typeface="Inter"/>
                          <a:sym typeface="Inter"/>
                        </a:rPr>
                        <a:t> adventure from the conquistadors only months after they entered Granada. He also received support in the form of the doctrine of discovery, announced by the pope in 1493. The pope asserted that explorers could claim foreign territory in the name of Christian monarchs and that such claims were legitimate because the inhabitants of the “discovered” lands lacked European civilization, principally Christianity.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*The Reconquista was a centuries-long (722-1492) series of battles by Christian kingdoms, including the Castilians, to expel Muslim kingdoms from the Iberian Peninsula.</a:t>
                      </a:r>
                      <a:endParaRPr sz="10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1"/>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96" name="Google Shape;196;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Fearsome Atlantic</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97" name="Google Shape;197;p4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98" name="Google Shape;198;p41"/>
          <p:cNvGraphicFramePr/>
          <p:nvPr/>
        </p:nvGraphicFramePr>
        <p:xfrm>
          <a:off x="469041" y="1171435"/>
          <a:ext cx="3000000" cy="3000000"/>
        </p:xfrm>
        <a:graphic>
          <a:graphicData uri="http://schemas.openxmlformats.org/drawingml/2006/table">
            <a:tbl>
              <a:tblPr>
                <a:noFill/>
                <a:tableStyleId>{57FAAF1F-A1B5-43DB-B9B4-38B5243175A6}</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William R. Polk, </a:t>
                      </a:r>
                      <a:r>
                        <a:rPr i="1" lang="en" sz="1200">
                          <a:latin typeface="Halant"/>
                          <a:ea typeface="Halant"/>
                          <a:cs typeface="Halant"/>
                          <a:sym typeface="Halant"/>
                        </a:rPr>
                        <a:t>The Birth of America: From Before Columbus to the Revolution</a:t>
                      </a:r>
                      <a:r>
                        <a:rPr lang="en" sz="1200">
                          <a:latin typeface="Halant"/>
                          <a:ea typeface="Halant"/>
                          <a:cs typeface="Halant"/>
                          <a:sym typeface="Halant"/>
                        </a:rPr>
                        <a:t>, 2006.</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William Roe Polk was professor of history at Harvard University and the University of Chicago.</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Looking west, the people of the gentle Mediterranean saw the Atlantic as the great unknown, obscured by storm clouds, without welcoming shores, and given to violence. Their ships were too light to withstand its waves; their navigation instruments were baffled by its immensity; their experience stopped short of its rocks and reefs…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Columbus inherited a long tradition of the search for the far reaches of this apparently limitless sea. We do not know about most of his predecessors, because many were drowned, marooned, murdered, or eaten by sharks or cannibals; but at least as early as the time of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great Greek traveler </a:t>
                      </a:r>
                      <a:r>
                        <a:rPr lang="en" sz="1200">
                          <a:solidFill>
                            <a:schemeClr val="dk1"/>
                          </a:solidFill>
                          <a:latin typeface="Inter"/>
                          <a:ea typeface="Inter"/>
                          <a:cs typeface="Inter"/>
                          <a:sym typeface="Inter"/>
                        </a:rPr>
                        <a:t>and</a:t>
                      </a:r>
                      <a:r>
                        <a:rPr lang="en" sz="1200">
                          <a:solidFill>
                            <a:schemeClr val="dk1"/>
                          </a:solidFill>
                          <a:latin typeface="Inter"/>
                          <a:ea typeface="Inter"/>
                          <a:cs typeface="Inter"/>
                          <a:sym typeface="Inter"/>
                        </a:rPr>
                        <a:t> gossip Herodotus, we know that sailors were already venturing out into the ocean and had </a:t>
                      </a:r>
                      <a:r>
                        <a:rPr lang="en" sz="1200">
                          <a:solidFill>
                            <a:schemeClr val="dk1"/>
                          </a:solidFill>
                          <a:latin typeface="Inter"/>
                          <a:ea typeface="Inter"/>
                          <a:cs typeface="Inter"/>
                          <a:sym typeface="Inter"/>
                        </a:rPr>
                        <a:t>visited</a:t>
                      </a:r>
                      <a:r>
                        <a:rPr lang="en" sz="1200">
                          <a:solidFill>
                            <a:schemeClr val="dk1"/>
                          </a:solidFill>
                          <a:latin typeface="Inter"/>
                          <a:ea typeface="Inter"/>
                          <a:cs typeface="Inter"/>
                          <a:sym typeface="Inter"/>
                        </a:rPr>
                        <a:t> at least the Azores and Canaries…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Also shrouded in </a:t>
                      </a:r>
                      <a:r>
                        <a:rPr lang="en" sz="1200">
                          <a:solidFill>
                            <a:schemeClr val="dk1"/>
                          </a:solidFill>
                          <a:latin typeface="Inter"/>
                          <a:ea typeface="Inter"/>
                          <a:cs typeface="Inter"/>
                          <a:sym typeface="Inter"/>
                        </a:rPr>
                        <a:t>mystery</a:t>
                      </a:r>
                      <a:r>
                        <a:rPr lang="en" sz="1200">
                          <a:solidFill>
                            <a:schemeClr val="dk1"/>
                          </a:solidFill>
                          <a:latin typeface="Inter"/>
                          <a:ea typeface="Inter"/>
                          <a:cs typeface="Inter"/>
                          <a:sym typeface="Inter"/>
                        </a:rPr>
                        <a:t> are the Portuguese expeditions in the generation before Columbus sailed. Fearing rivals, the Portuguese treated their records as state secrets; but, in their time, their secrets “leaked.” Hearing of the successes of the Portuguese with sugar, slaves, and gold, the Spanish wanted to break into their monopoly. Partly because of this, Portugal and Castile fought a bitter four-year war which ended just thirteen years before Columbus sailed. The key provision of the peace treaty, judged by its importance for the discovery of America, was that Spain acquired the Canary Islands. Also important for Columbus’s voyage, the war hastened the growth of shipbuilding technology: so much of the fighting was at sea, both states had to strengthen the hulls of their Mediterranean ships to cope with the Atlantic. Since the galleys used in the </a:t>
                      </a:r>
                      <a:r>
                        <a:rPr lang="en" sz="1200">
                          <a:solidFill>
                            <a:schemeClr val="dk1"/>
                          </a:solidFill>
                          <a:latin typeface="Inter"/>
                          <a:ea typeface="Inter"/>
                          <a:cs typeface="Inter"/>
                          <a:sym typeface="Inter"/>
                        </a:rPr>
                        <a:t>Mediterranean</a:t>
                      </a:r>
                      <a:r>
                        <a:rPr lang="en" sz="1200">
                          <a:solidFill>
                            <a:schemeClr val="dk1"/>
                          </a:solidFill>
                          <a:latin typeface="Inter"/>
                          <a:ea typeface="Inter"/>
                          <a:cs typeface="Inter"/>
                          <a:sym typeface="Inter"/>
                        </a:rPr>
                        <a:t> were powered partly by oarsmen, they were lightly constructed; and because they often had to tack across or against the wind, their sails were triangular, or lateen. To venture out into the Atlantic, where food and potable water had to be rationed, oarsmen were an expensive luxury. But if oars were given up, a different sail was needed… The square sail was used on the newly designed, longer, heavier carrack…*</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No maps yet showed coasts with sufficient accuracy, much less the positions of reefs, rocks, or sandbars. Even if they had had sailing pilots [logbooks] and reasonably precise maps, navigators could not have fixed their positions accurately with the crude instruments, hardly changed from the Middle Ages, upon which they had to rely. To calculate latitude they used the astrolabe, cross staff, and quadrant, but having no reliable clock, they had no means to do more than roughly estimate longitude. The best they could do was to work out dead reckonings with a compass, a sand glass, and a log line. Or, like the Vikings and early Portuguese and Spanish sailors, they could watch birds and pick up flotsam.**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*Carrack: A three- or four-masted ocean-going ship</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**Flotsam: The wreckage of a ship or its cargo</a:t>
                      </a:r>
                      <a:endParaRPr sz="10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2" name="Shape 202"/>
        <p:cNvGrpSpPr/>
        <p:nvPr/>
      </p:nvGrpSpPr>
      <p:grpSpPr>
        <a:xfrm>
          <a:off x="0" y="0"/>
          <a:ext cx="0" cy="0"/>
          <a:chOff x="0" y="0"/>
          <a:chExt cx="0" cy="0"/>
        </a:xfrm>
      </p:grpSpPr>
      <p:sp>
        <p:nvSpPr>
          <p:cNvPr id="203" name="Google Shape;203;p42"/>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204" name="Google Shape;204;p42"/>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Overland Trade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05" name="Google Shape;205;p42"/>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06" name="Google Shape;206;p42"/>
          <p:cNvGraphicFramePr/>
          <p:nvPr/>
        </p:nvGraphicFramePr>
        <p:xfrm>
          <a:off x="469041" y="1171435"/>
          <a:ext cx="3000000" cy="3000000"/>
        </p:xfrm>
        <a:graphic>
          <a:graphicData uri="http://schemas.openxmlformats.org/drawingml/2006/table">
            <a:tbl>
              <a:tblPr>
                <a:noFill/>
                <a:tableStyleId>{57FAAF1F-A1B5-43DB-B9B4-38B5243175A6}</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J. H. Parry, </a:t>
                      </a:r>
                      <a:r>
                        <a:rPr i="1" lang="en" sz="1200">
                          <a:latin typeface="Halant"/>
                          <a:ea typeface="Halant"/>
                          <a:cs typeface="Halant"/>
                          <a:sym typeface="Halant"/>
                        </a:rPr>
                        <a:t>The Age of Reconnaissance</a:t>
                      </a:r>
                      <a:r>
                        <a:rPr lang="en" sz="1200">
                          <a:latin typeface="Halant"/>
                          <a:ea typeface="Halant"/>
                          <a:cs typeface="Halant"/>
                          <a:sym typeface="Halant"/>
                        </a:rPr>
                        <a:t>, 1963.</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John Horace Parry was a distinguished maritime historian and was Gardiner Professor of Oceanic History and Affairs at Harvard University.</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the great days of the mongol Khans much Chinese merchandise destined for Europe had travelled overland on the backs of camels and donkeys by many different caravan routes, to termini* in the ports of the Levant** and the Black Sea; and European merchants, not infrequently, had </a:t>
                      </a:r>
                      <a:r>
                        <a:rPr lang="en" sz="1200">
                          <a:solidFill>
                            <a:schemeClr val="dk1"/>
                          </a:solidFill>
                          <a:latin typeface="Inter"/>
                          <a:ea typeface="Inter"/>
                          <a:cs typeface="Inter"/>
                          <a:sym typeface="Inter"/>
                        </a:rPr>
                        <a:t>themselves</a:t>
                      </a:r>
                      <a:r>
                        <a:rPr lang="en" sz="1200">
                          <a:solidFill>
                            <a:schemeClr val="dk1"/>
                          </a:solidFill>
                          <a:latin typeface="Inter"/>
                          <a:ea typeface="Inter"/>
                          <a:cs typeface="Inter"/>
                          <a:sym typeface="Inter"/>
                        </a:rPr>
                        <a:t> travelled with their goods by these routes. Flourishing Italian merchant colonies had grown up at the principle termini, at Constantinople and Pra, its commercial suburb ; at Tana (Azof) ; at Caffa in the Crimea and at other Black Sea ports. In the fourteenth century, Pegolotti’s safe route to Peking*** became exceedingly unsafe and European travel to the East came to an end. The overland routes in general declined in importance, not only because of political disturbance, but from the same physical causes which kept predatory nomads on the move. In the fifteenth century, though Persian silks still came by way of Tabriz to Trebizond, and thence to Constantinople, the main trade in luxury goods between Europe and the Far East was carried over most of its stages by sea. At its eastern end it was handled by Chinese, whose junks collected the cloves and nutmeg of the East Indies and delivered them for sale in the great Malayan port of Malacca. From Malacca across the Bay of Bengal to India the trade was in the hands of Muslim merchants, whether Indian, Malay or Arab. In India, the far-eastern cargoes, together with the cinnamon of Ceylon and the pepper of India itself, were sold in the spice ports of the Malabar coast‒Calicut, Cochin, Cananore, Goa‒and further north in the </a:t>
                      </a:r>
                      <a:r>
                        <a:rPr lang="en" sz="1200">
                          <a:solidFill>
                            <a:schemeClr val="dk1"/>
                          </a:solidFill>
                          <a:latin typeface="Inter"/>
                          <a:ea typeface="Inter"/>
                          <a:cs typeface="Inter"/>
                          <a:sym typeface="Inter"/>
                        </a:rPr>
                        <a:t>ports</a:t>
                      </a:r>
                      <a:r>
                        <a:rPr lang="en" sz="1200">
                          <a:solidFill>
                            <a:schemeClr val="dk1"/>
                          </a:solidFill>
                          <a:latin typeface="Inter"/>
                          <a:ea typeface="Inter"/>
                          <a:cs typeface="Inter"/>
                          <a:sym typeface="Inter"/>
                        </a:rPr>
                        <a:t> of </a:t>
                      </a:r>
                      <a:r>
                        <a:rPr lang="en" sz="1200">
                          <a:solidFill>
                            <a:schemeClr val="dk1"/>
                          </a:solidFill>
                          <a:latin typeface="Inter"/>
                          <a:ea typeface="Inter"/>
                          <a:cs typeface="Inter"/>
                          <a:sym typeface="Inter"/>
                        </a:rPr>
                        <a:t>Gujarat</a:t>
                      </a:r>
                      <a:r>
                        <a:rPr lang="en" sz="1200">
                          <a:solidFill>
                            <a:schemeClr val="dk1"/>
                          </a:solidFill>
                          <a:latin typeface="Inter"/>
                          <a:ea typeface="Inter"/>
                          <a:cs typeface="Inter"/>
                          <a:sym typeface="Inter"/>
                        </a:rPr>
                        <a:t>. The trade of these ports with the rest of the Indian Ocean littoral was largely in the hands of Arabs… From there, shipments were conveyed by river boat and camel caravan by way of the Euphrates to Aleppo, by way of Baghdad to Damascus, or even across Asia Minor to Constantinople, </a:t>
                      </a:r>
                      <a:r>
                        <a:rPr lang="en" sz="1200">
                          <a:solidFill>
                            <a:schemeClr val="dk1"/>
                          </a:solidFill>
                          <a:latin typeface="Inter"/>
                          <a:ea typeface="Inter"/>
                          <a:cs typeface="Inter"/>
                          <a:sym typeface="Inter"/>
                        </a:rPr>
                        <a:t>according</a:t>
                      </a:r>
                      <a:r>
                        <a:rPr lang="en" sz="1200">
                          <a:solidFill>
                            <a:schemeClr val="dk1"/>
                          </a:solidFill>
                          <a:latin typeface="Inter"/>
                          <a:ea typeface="Inter"/>
                          <a:cs typeface="Inter"/>
                          <a:sym typeface="Inter"/>
                        </a:rPr>
                        <a:t> to political circumstance and prevailing demand. From Constantinople, from </a:t>
                      </a:r>
                      <a:r>
                        <a:rPr lang="en" sz="1200">
                          <a:solidFill>
                            <a:schemeClr val="dk1"/>
                          </a:solidFill>
                          <a:latin typeface="Inter"/>
                          <a:ea typeface="Inter"/>
                          <a:cs typeface="Inter"/>
                          <a:sym typeface="Inter"/>
                        </a:rPr>
                        <a:t>Alexandria</a:t>
                      </a:r>
                      <a:r>
                        <a:rPr lang="en" sz="1200">
                          <a:solidFill>
                            <a:schemeClr val="dk1"/>
                          </a:solidFill>
                          <a:latin typeface="Inter"/>
                          <a:ea typeface="Inter"/>
                          <a:cs typeface="Inter"/>
                          <a:sym typeface="Inter"/>
                        </a:rPr>
                        <a:t>, and from Antioch, Tripoli, and Beirute, outlet harbours for Aleppo and </a:t>
                      </a:r>
                      <a:r>
                        <a:rPr lang="en" sz="1200">
                          <a:solidFill>
                            <a:schemeClr val="dk1"/>
                          </a:solidFill>
                          <a:latin typeface="Inter"/>
                          <a:ea typeface="Inter"/>
                          <a:cs typeface="Inter"/>
                          <a:sym typeface="Inter"/>
                        </a:rPr>
                        <a:t>Damascus</a:t>
                      </a:r>
                      <a:r>
                        <a:rPr lang="en" sz="1200">
                          <a:solidFill>
                            <a:schemeClr val="dk1"/>
                          </a:solidFill>
                          <a:latin typeface="Inter"/>
                          <a:ea typeface="Inter"/>
                          <a:cs typeface="Inter"/>
                          <a:sym typeface="Inter"/>
                        </a:rPr>
                        <a:t>, Italian ships carried silk and spice cargoes to Venice and Genoa. The costs of the trade, and thus the imposts upon it, were enormous ; but so were the profits. It was said that a merchant could ship six cargoes, and lose five, but still make a profit when the sixth was sold.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*Termini: Final point or destination on a transportation route</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**Levant: Mediterranean lands east of Italy</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***Peking: Beijing, China</a:t>
                      </a:r>
                      <a:endParaRPr sz="10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0" name="Shape 210"/>
        <p:cNvGrpSpPr/>
        <p:nvPr/>
      </p:nvGrpSpPr>
      <p:grpSpPr>
        <a:xfrm>
          <a:off x="0" y="0"/>
          <a:ext cx="0" cy="0"/>
          <a:chOff x="0" y="0"/>
          <a:chExt cx="0" cy="0"/>
        </a:xfrm>
      </p:grpSpPr>
      <p:sp>
        <p:nvSpPr>
          <p:cNvPr id="211" name="Google Shape;211;p4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212" name="Google Shape;212;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a:t>
            </a:r>
            <a:r>
              <a:rPr lang="en" sz="2500">
                <a:solidFill>
                  <a:schemeClr val="dk1"/>
                </a:solidFill>
                <a:latin typeface="Plus Jakarta Sans Medium"/>
                <a:ea typeface="Plus Jakarta Sans Medium"/>
                <a:cs typeface="Plus Jakarta Sans Medium"/>
                <a:sym typeface="Plus Jakarta Sans Medium"/>
              </a:rPr>
              <a:t> Renaissance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13" name="Google Shape;213;p4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14" name="Google Shape;214;p43"/>
          <p:cNvGraphicFramePr/>
          <p:nvPr/>
        </p:nvGraphicFramePr>
        <p:xfrm>
          <a:off x="469041" y="1171435"/>
          <a:ext cx="3000000" cy="3000000"/>
        </p:xfrm>
        <a:graphic>
          <a:graphicData uri="http://schemas.openxmlformats.org/drawingml/2006/table">
            <a:tbl>
              <a:tblPr>
                <a:noFill/>
                <a:tableStyleId>{57FAAF1F-A1B5-43DB-B9B4-38B5243175A6}</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Jocelyn Hunt, </a:t>
                      </a:r>
                      <a:r>
                        <a:rPr i="1" lang="en" sz="1200">
                          <a:latin typeface="Halant"/>
                          <a:ea typeface="Halant"/>
                          <a:cs typeface="Halant"/>
                          <a:sym typeface="Halant"/>
                        </a:rPr>
                        <a:t>The Renaissance: Questions and Analysis in History</a:t>
                      </a:r>
                      <a:r>
                        <a:rPr lang="en" sz="1200">
                          <a:latin typeface="Halant"/>
                          <a:ea typeface="Halant"/>
                          <a:cs typeface="Halant"/>
                          <a:sym typeface="Halant"/>
                        </a:rPr>
                        <a:t>, 1999.</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Jocelyn Hunt is Head of Education at Cabinet War Rooms and a series editor for Routledge’s Questions and Analysis in History.</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It was during the fifteenth and sixteenth centuries that the use of perspective developed from an experimental technique into a normal part of every artist’s education… No one comparing paintings of the Renaissance, such as da Vinci’s </a:t>
                      </a:r>
                      <a:r>
                        <a:rPr i="1" lang="en" sz="1200">
                          <a:solidFill>
                            <a:schemeClr val="dk1"/>
                          </a:solidFill>
                          <a:latin typeface="Inter"/>
                          <a:ea typeface="Inter"/>
                          <a:cs typeface="Inter"/>
                          <a:sym typeface="Inter"/>
                        </a:rPr>
                        <a:t>Virgin of the Rocks</a:t>
                      </a:r>
                      <a:r>
                        <a:rPr lang="en" sz="1200">
                          <a:solidFill>
                            <a:schemeClr val="dk1"/>
                          </a:solidFill>
                          <a:latin typeface="Inter"/>
                          <a:ea typeface="Inter"/>
                          <a:cs typeface="Inter"/>
                          <a:sym typeface="Inter"/>
                        </a:rPr>
                        <a:t>, with late medieval paintings such as the </a:t>
                      </a:r>
                      <a:r>
                        <a:rPr i="1" lang="en" sz="1200">
                          <a:solidFill>
                            <a:schemeClr val="dk1"/>
                          </a:solidFill>
                          <a:latin typeface="Inter"/>
                          <a:ea typeface="Inter"/>
                          <a:cs typeface="Inter"/>
                          <a:sym typeface="Inter"/>
                        </a:rPr>
                        <a:t>Wilton Diptych</a:t>
                      </a:r>
                      <a:r>
                        <a:rPr lang="en" sz="1200">
                          <a:solidFill>
                            <a:schemeClr val="dk1"/>
                          </a:solidFill>
                          <a:latin typeface="Inter"/>
                          <a:ea typeface="Inter"/>
                          <a:cs typeface="Inter"/>
                          <a:sym typeface="Inter"/>
                        </a:rPr>
                        <a:t> (both of which are in the National Gallery, London) can doubt that a revolution had </a:t>
                      </a:r>
                      <a:r>
                        <a:rPr lang="en" sz="1200">
                          <a:solidFill>
                            <a:schemeClr val="dk1"/>
                          </a:solidFill>
                          <a:latin typeface="Inter"/>
                          <a:ea typeface="Inter"/>
                          <a:cs typeface="Inter"/>
                          <a:sym typeface="Inter"/>
                        </a:rPr>
                        <a:t>occurred</a:t>
                      </a:r>
                      <a:r>
                        <a:rPr lang="en" sz="1200">
                          <a:solidFill>
                            <a:schemeClr val="dk1"/>
                          </a:solidFill>
                          <a:latin typeface="Inter"/>
                          <a:ea typeface="Inter"/>
                          <a:cs typeface="Inter"/>
                          <a:sym typeface="Inter"/>
                        </a:rPr>
                        <a:t> in art.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beginnings of modern physics and astronomy can be seen in the later part of the fifteenth century, as Copernicus argued for a heliocentric explanation of the movement of the plants: this was the first stage in the processes of reasoning which were to </a:t>
                      </a:r>
                      <a:r>
                        <a:rPr lang="en" sz="1200">
                          <a:solidFill>
                            <a:schemeClr val="dk1"/>
                          </a:solidFill>
                          <a:latin typeface="Inter"/>
                          <a:ea typeface="Inter"/>
                          <a:cs typeface="Inter"/>
                          <a:sym typeface="Inter"/>
                        </a:rPr>
                        <a:t>culminate</a:t>
                      </a:r>
                      <a:r>
                        <a:rPr lang="en" sz="1200">
                          <a:solidFill>
                            <a:schemeClr val="dk1"/>
                          </a:solidFill>
                          <a:latin typeface="Inter"/>
                          <a:ea typeface="Inter"/>
                          <a:cs typeface="Inter"/>
                          <a:sym typeface="Inter"/>
                        </a:rPr>
                        <a:t> with Newton’s explanation of gravity 200 years later.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Thinking and education now focused much more upon this world than upon the next. Books about and ideal government, school and manners were published in Italy, France, England, and Germany. Curiosity about the world may have been one of the reasons why voyages of exploration were undertaken at this time over greater distances than at any earlier period.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It may, however, be the case that the most significant development of the Renaissance was not in the field of art, science, or literature, but was rather a piece of technology. It has been powerfully argued that the invention of printing with moveable type was the single event which sets this Renaissance apart from other, earlier intellectual developments and rebirts. New inventions and ideas were rapidly disseminated across Europe; text once printed were not subject to errors of copying which could obscure meaning; the comparative cheapness of printed books meant </a:t>
                      </a:r>
                      <a:r>
                        <a:rPr lang="en" sz="1200">
                          <a:solidFill>
                            <a:schemeClr val="dk1"/>
                          </a:solidFill>
                          <a:latin typeface="Inter"/>
                          <a:ea typeface="Inter"/>
                          <a:cs typeface="Inter"/>
                          <a:sym typeface="Inter"/>
                        </a:rPr>
                        <a:t>libraries</a:t>
                      </a:r>
                      <a:r>
                        <a:rPr lang="en" sz="1200">
                          <a:solidFill>
                            <a:schemeClr val="dk1"/>
                          </a:solidFill>
                          <a:latin typeface="Inter"/>
                          <a:ea typeface="Inter"/>
                          <a:cs typeface="Inter"/>
                          <a:sym typeface="Inter"/>
                        </a:rPr>
                        <a:t> were no longer the sole preserve of the highly educated élite. The invention of printing ensured that Luther had a larger following than John Huss and that Luther’s Reformation endured; that Columbus’s journeys were followed up by explorers of many different nations, much more than the travels of Marco Polo had been; and that the new techniques developed in Florence and Rome became known wherever artists were employed.</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8" name="Shape 218"/>
        <p:cNvGrpSpPr/>
        <p:nvPr/>
      </p:nvGrpSpPr>
      <p:grpSpPr>
        <a:xfrm>
          <a:off x="0" y="0"/>
          <a:ext cx="0" cy="0"/>
          <a:chOff x="0" y="0"/>
          <a:chExt cx="0" cy="0"/>
        </a:xfrm>
      </p:grpSpPr>
      <p:sp>
        <p:nvSpPr>
          <p:cNvPr id="219" name="Google Shape;219;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Secondary Source</a:t>
            </a:r>
            <a:endParaRPr sz="1500"/>
          </a:p>
        </p:txBody>
      </p:sp>
      <p:graphicFrame>
        <p:nvGraphicFramePr>
          <p:cNvPr id="220" name="Google Shape;220;p44"/>
          <p:cNvGraphicFramePr/>
          <p:nvPr/>
        </p:nvGraphicFramePr>
        <p:xfrm>
          <a:off x="472467" y="913602"/>
          <a:ext cx="3000000" cy="3000000"/>
        </p:xfrm>
        <a:graphic>
          <a:graphicData uri="http://schemas.openxmlformats.org/drawingml/2006/table">
            <a:tbl>
              <a:tblPr>
                <a:noFill/>
                <a:tableStyleId>{BDF5ACA4-175D-495B-9B4E-085103D53154}</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21" name="Google Shape;221;p44"/>
          <p:cNvGraphicFramePr/>
          <p:nvPr/>
        </p:nvGraphicFramePr>
        <p:xfrm>
          <a:off x="561691" y="5014467"/>
          <a:ext cx="3000000" cy="3000000"/>
        </p:xfrm>
        <a:graphic>
          <a:graphicData uri="http://schemas.openxmlformats.org/drawingml/2006/table">
            <a:tbl>
              <a:tblPr>
                <a:noFill/>
                <a:tableStyleId>{BDF5ACA4-175D-495B-9B4E-085103D53154}</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22" name="Google Shape;222;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3" name="Google Shape;223;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4" name="Google Shape;224;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8" name="Shape 228"/>
        <p:cNvGrpSpPr/>
        <p:nvPr/>
      </p:nvGrpSpPr>
      <p:grpSpPr>
        <a:xfrm>
          <a:off x="0" y="0"/>
          <a:ext cx="0" cy="0"/>
          <a:chOff x="0" y="0"/>
          <a:chExt cx="0" cy="0"/>
        </a:xfrm>
      </p:grpSpPr>
      <p:pic>
        <p:nvPicPr>
          <p:cNvPr id="229" name="Google Shape;229;p45"/>
          <p:cNvPicPr preferRelativeResize="0"/>
          <p:nvPr/>
        </p:nvPicPr>
        <p:blipFill>
          <a:blip r:embed="rId3">
            <a:alphaModFix/>
          </a:blip>
          <a:stretch>
            <a:fillRect/>
          </a:stretch>
        </p:blipFill>
        <p:spPr>
          <a:xfrm>
            <a:off x="694375" y="1713075"/>
            <a:ext cx="1096800" cy="1096800"/>
          </a:xfrm>
          <a:prstGeom prst="rect">
            <a:avLst/>
          </a:prstGeom>
          <a:noFill/>
          <a:ln>
            <a:noFill/>
          </a:ln>
        </p:spPr>
      </p:pic>
      <p:pic>
        <p:nvPicPr>
          <p:cNvPr id="230" name="Google Shape;230;p4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31" name="Google Shape;231;p4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Contextualization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Contextualization</a:t>
            </a:r>
            <a:r>
              <a:rPr lang="en" sz="2500">
                <a:latin typeface="Plus Jakarta Sans Medium"/>
                <a:ea typeface="Plus Jakarta Sans Medium"/>
                <a:cs typeface="Plus Jakarta Sans Medium"/>
                <a:sym typeface="Plus Jakarta Sans Medium"/>
              </a:rPr>
              <a:t> for European Exploration</a:t>
            </a:r>
            <a:r>
              <a:rPr lang="en" sz="2500">
                <a:latin typeface="Plus Jakarta Sans Medium"/>
                <a:ea typeface="Plus Jakarta Sans Medium"/>
                <a:cs typeface="Plus Jakarta Sans Medium"/>
                <a:sym typeface="Plus Jakarta Sans Medium"/>
              </a:rPr>
              <a:t>:</a:t>
            </a:r>
            <a:endParaRPr sz="2500">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 Group Worksheet</a:t>
            </a:r>
            <a:endParaRPr sz="1500">
              <a:solidFill>
                <a:srgbClr val="000000"/>
              </a:solidFill>
              <a:latin typeface="Plus Jakarta Sans Medium"/>
              <a:ea typeface="Plus Jakarta Sans Medium"/>
              <a:cs typeface="Plus Jakarta Sans Medium"/>
              <a:sym typeface="Plus Jakarta Sans Medium"/>
            </a:endParaRPr>
          </a:p>
        </p:txBody>
      </p:sp>
      <p:pic>
        <p:nvPicPr>
          <p:cNvPr id="232" name="Google Shape;232;p45"/>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233" name="Google Shape;233;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5" name="Google Shape;235;p45"/>
          <p:cNvSpPr txBox="1"/>
          <p:nvPr/>
        </p:nvSpPr>
        <p:spPr>
          <a:xfrm>
            <a:off x="1878100" y="1801384"/>
            <a:ext cx="54390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 &amp; Sourcing</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sp>
        <p:nvSpPr>
          <p:cNvPr id="236" name="Google Shape;236;p45"/>
          <p:cNvSpPr txBox="1"/>
          <p:nvPr/>
        </p:nvSpPr>
        <p:spPr>
          <a:xfrm>
            <a:off x="511925" y="2809875"/>
            <a:ext cx="6861900" cy="78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historical developments. Include details such as the events, significance, and impact on exploration.</a:t>
            </a:r>
            <a:endParaRPr>
              <a:latin typeface="Halant"/>
              <a:ea typeface="Halant"/>
              <a:cs typeface="Halant"/>
              <a:sym typeface="Halant"/>
            </a:endParaRPr>
          </a:p>
        </p:txBody>
      </p:sp>
      <p:graphicFrame>
        <p:nvGraphicFramePr>
          <p:cNvPr id="237" name="Google Shape;237;p45"/>
          <p:cNvGraphicFramePr/>
          <p:nvPr/>
        </p:nvGraphicFramePr>
        <p:xfrm>
          <a:off x="511913" y="3644075"/>
          <a:ext cx="3000000" cy="3000000"/>
        </p:xfrm>
        <a:graphic>
          <a:graphicData uri="http://schemas.openxmlformats.org/drawingml/2006/table">
            <a:tbl>
              <a:tblPr>
                <a:noFill/>
                <a:tableStyleId>{BDF5ACA4-175D-495B-9B4E-085103D53154}</a:tableStyleId>
              </a:tblPr>
              <a:tblGrid>
                <a:gridCol w="2268375"/>
                <a:gridCol w="2268375"/>
                <a:gridCol w="2268375"/>
              </a:tblGrid>
              <a:tr h="381000">
                <a:tc>
                  <a:txBody>
                    <a:bodyPr/>
                    <a:lstStyle/>
                    <a:p>
                      <a:pPr indent="0" lvl="0" marL="0" rtl="0" algn="ctr">
                        <a:spcBef>
                          <a:spcPts val="0"/>
                        </a:spcBef>
                        <a:spcAft>
                          <a:spcPts val="0"/>
                        </a:spcAft>
                        <a:buNone/>
                      </a:pPr>
                      <a:r>
                        <a:rPr lang="en" sz="1200">
                          <a:latin typeface="Inter"/>
                          <a:ea typeface="Inter"/>
                          <a:cs typeface="Inter"/>
                          <a:sym typeface="Inter"/>
                        </a:rPr>
                        <a:t>The Black Death</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The Hundred Years’ War</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The Reconquista</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(Ideological)</a:t>
                      </a:r>
                      <a:endParaRPr sz="1200">
                        <a:latin typeface="Inter"/>
                        <a:ea typeface="Inter"/>
                        <a:cs typeface="Inter"/>
                        <a:sym typeface="Inter"/>
                      </a:endParaRPr>
                    </a:p>
                  </a:txBody>
                  <a:tcPr marT="91425" marB="91425" marR="91425" marL="91425">
                    <a:solidFill>
                      <a:srgbClr val="B7B7B7"/>
                    </a:solidFill>
                  </a:tcPr>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The Fearsome Atlantic</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(Geographic)</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Overland Trade</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The Renaissance</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solidFill>
                      <a:srgbClr val="B7B7B7"/>
                    </a:solidFill>
                  </a:tcPr>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