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B00A7F8-E5B0-43C4-9C53-B102AB57441A}">
  <a:tblStyle styleId="{FB00A7F8-E5B0-43C4-9C53-B102AB57441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Work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f89cbea5b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f89cbea5b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f89cbea5bc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f89cbea5b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f89cbea5bc_0_1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f89cbea5bc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f89cbea5bc_0_19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f89cbea5bc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f89785ffaf_0_1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f89785ffaf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f89cbea5bc_0_1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f89cbea5bc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creativecommons.org/licenses/by/3.0/" TargetMode="External"/><Relationship Id="rId6"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Trans-Saharan</a:t>
            </a:r>
            <a:r>
              <a:rPr lang="en" sz="2500">
                <a:latin typeface="Plus Jakarta Sans Medium"/>
                <a:ea typeface="Plus Jakarta Sans Medium"/>
                <a:cs typeface="Plus Jakarta Sans Medium"/>
                <a:sym typeface="Plus Jakarta Sans Medium"/>
              </a:rPr>
              <a:t> Student Worksheet</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06250" y="1762500"/>
            <a:ext cx="68619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With your group, read and analyze the sources included. Pay attention to phrases that infer significance. Together, complete the Historical Significance Graphic Organizer based on the information in the sources.</a:t>
            </a:r>
            <a:endParaRPr>
              <a:solidFill>
                <a:schemeClr val="dk1"/>
              </a:solidFill>
              <a:latin typeface="Halant"/>
              <a:ea typeface="Halant"/>
              <a:cs typeface="Halant"/>
              <a:sym typeface="Halant"/>
            </a:endParaRPr>
          </a:p>
        </p:txBody>
      </p:sp>
      <p:graphicFrame>
        <p:nvGraphicFramePr>
          <p:cNvPr id="60" name="Google Shape;60;p13"/>
          <p:cNvGraphicFramePr/>
          <p:nvPr/>
        </p:nvGraphicFramePr>
        <p:xfrm>
          <a:off x="469041" y="3076435"/>
          <a:ext cx="3000000" cy="3000000"/>
        </p:xfrm>
        <a:graphic>
          <a:graphicData uri="http://schemas.openxmlformats.org/drawingml/2006/table">
            <a:tbl>
              <a:tblPr>
                <a:noFill/>
                <a:tableStyleId>{FB00A7F8-E5B0-43C4-9C53-B102AB57441A}</a:tableStyleId>
              </a:tblPr>
              <a:tblGrid>
                <a:gridCol w="2266425"/>
                <a:gridCol w="1662050"/>
                <a:gridCol w="29058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Nehemia Levtzion, </a:t>
                      </a:r>
                      <a:r>
                        <a:rPr i="1" lang="en" sz="1200">
                          <a:solidFill>
                            <a:schemeClr val="dk1"/>
                          </a:solidFill>
                          <a:latin typeface="Halant"/>
                          <a:ea typeface="Halant"/>
                          <a:cs typeface="Halant"/>
                          <a:sym typeface="Halant"/>
                        </a:rPr>
                        <a:t>Ancient Ghana and Mali</a:t>
                      </a:r>
                      <a:r>
                        <a:rPr lang="en" sz="1200">
                          <a:solidFill>
                            <a:schemeClr val="dk1"/>
                          </a:solidFill>
                          <a:latin typeface="Halant"/>
                          <a:ea typeface="Halant"/>
                          <a:cs typeface="Halant"/>
                          <a:sym typeface="Halant"/>
                        </a:rPr>
                        <a:t>, 1973.</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Nehemia Levtzion was an Israeli scholar of African history, Near East, Islamic, and African Studies, as well as, the President of the Open University of Israel from 1987 to 1992.</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the end of the eighth century Ghana was known in the Muslim world as 'the land of gold' [thanks to Arab geographer Al-Faziri, who lived in Baghdad, 3,000 miles away].  The gold mines of Ghana attracted traders from North Africa* who bartered salt, cloth, and other wares for gold. In the first half of the tenth century, according to al-Mas'iidi (d. 956), the gold of the Sudan was minted, or made into coins, in Sijilmisa** at the northern end of the Sahara.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Ibn Hawqal, who visited Sijilmisa in 951, was impressed by the increasing volume of trade with [Ghana] which had been carried over the desert. A network of trade routes across the Sahara linked Ghana not only with North Africa but also with Egypt. By the middle of the eleventh century Ghana had developed its natural and human resources, increased its political and military power, and elaborated its governmental and administrative systems.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region known as “North Africa” consists of the northernmost part of Africa which borders the Mediterranean sea, which separates Africa from Europe. The modern countries that make up this region are Morocco, Libya, Tunisia and Algeria.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Sijilmisa was a medieval Africa city in what is now Morocco. This city served as a trade stop as it sat at the Northern edge of the Sahara Desert.</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61" name="Google Shape;61;p13"/>
          <p:cNvSpPr txBox="1"/>
          <p:nvPr/>
        </p:nvSpPr>
        <p:spPr>
          <a:xfrm>
            <a:off x="3215250" y="2530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1</a:t>
            </a:r>
            <a:endParaRPr b="1" sz="20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Trans-Saharan</a:t>
            </a:r>
            <a:r>
              <a:rPr lang="en" sz="2500">
                <a:solidFill>
                  <a:schemeClr val="dk1"/>
                </a:solidFill>
                <a:latin typeface="Plus Jakarta Sans Medium"/>
                <a:ea typeface="Plus Jakarta Sans Medium"/>
                <a:cs typeface="Plus Jakarta Sans Medium"/>
                <a:sym typeface="Plus Jakarta Sans Medium"/>
              </a:rPr>
              <a:t> Student Worksheet</a:t>
            </a:r>
            <a:endParaRPr sz="2500">
              <a:solidFill>
                <a:schemeClr val="dk1"/>
              </a:solidFill>
              <a:latin typeface="Plus Jakarta Sans Medium"/>
              <a:ea typeface="Plus Jakarta Sans Medium"/>
              <a:cs typeface="Plus Jakarta Sans Medium"/>
              <a:sym typeface="Plus Jakarta Sans Medium"/>
            </a:endParaRPr>
          </a:p>
        </p:txBody>
      </p:sp>
      <p:sp>
        <p:nvSpPr>
          <p:cNvPr id="67" name="Google Shape;6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71" name="Google Shape;71;p14"/>
          <p:cNvGraphicFramePr/>
          <p:nvPr/>
        </p:nvGraphicFramePr>
        <p:xfrm>
          <a:off x="469041" y="1552435"/>
          <a:ext cx="3000000" cy="3000000"/>
        </p:xfrm>
        <a:graphic>
          <a:graphicData uri="http://schemas.openxmlformats.org/drawingml/2006/table">
            <a:tbl>
              <a:tblPr>
                <a:noFill/>
                <a:tableStyleId>{FB00A7F8-E5B0-43C4-9C53-B102AB57441A}</a:tableStyleId>
              </a:tblPr>
              <a:tblGrid>
                <a:gridCol w="2266425"/>
                <a:gridCol w="1662050"/>
                <a:gridCol w="29058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 J. H. Goodwin, “The Medieval Empire of Ghana" </a:t>
                      </a:r>
                      <a:r>
                        <a:rPr i="1" lang="en" sz="1200">
                          <a:solidFill>
                            <a:schemeClr val="dk1"/>
                          </a:solidFill>
                          <a:latin typeface="Halant"/>
                          <a:ea typeface="Halant"/>
                          <a:cs typeface="Halant"/>
                          <a:sym typeface="Halant"/>
                        </a:rPr>
                        <a:t>The South African Archaeological Bulletin,</a:t>
                      </a:r>
                      <a:r>
                        <a:rPr lang="en" sz="1200">
                          <a:solidFill>
                            <a:schemeClr val="dk1"/>
                          </a:solidFill>
                          <a:latin typeface="Halant"/>
                          <a:ea typeface="Halant"/>
                          <a:cs typeface="Halant"/>
                          <a:sym typeface="Halant"/>
                        </a:rPr>
                        <a:t> September 1997, pg. 108-112.</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Mansa Musa was a 14th-century ruler of the Mali Empire (Ghana), who was known for his immense wealth and influence. As the ninth emperor of Mali, he is often considered one of the wealthiest individuals in history, primarily due to his legendary pilgrimage to Mecca in 1324-1325, during which he distributed vast amounts of gold.</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Astley John Hilary Goodwin was an archaeologist and Head of Department at the University of Cape Town in South Africa. He founded the South African Archaeological Society.</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the chroniclers of Cairo give a far less happy picture. With all his gold, his gifts and his trading, King Mansa Musa had upset the greatest gold market of the medieval world. As he left Cairo, Mecca and Medina, prices rocketed as everyone tried to pay in depreciated gold. However, Musa had not made ample provision for his return journey. On reaching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Cairo once again, he borrowed back all the gold he could get. The money-lenders were entranced: they lent at a high rate of interest. The value of gold mounted to unprecedented heights; prices dropped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accordingly. All went well until Musa got back to Mali. He immediately repaid the vast loan plus interest in a single astounding payment. The money-lenders were ruined as the price of gold fell through the floor. For the first and last time one man had played ducks and drakes with the world price of gold. Gold dust was dust indeed.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*Note: Ducks and drakes refers to spending money recklessly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72" name="Google Shape;72;p14"/>
          <p:cNvSpPr txBox="1"/>
          <p:nvPr/>
        </p:nvSpPr>
        <p:spPr>
          <a:xfrm>
            <a:off x="3215250" y="1006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2</a:t>
            </a:r>
            <a:endParaRPr b="1" sz="20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Trans-Saharan</a:t>
            </a:r>
            <a:r>
              <a:rPr lang="en" sz="2500">
                <a:solidFill>
                  <a:schemeClr val="dk1"/>
                </a:solidFill>
                <a:latin typeface="Plus Jakarta Sans Medium"/>
                <a:ea typeface="Plus Jakarta Sans Medium"/>
                <a:cs typeface="Plus Jakarta Sans Medium"/>
                <a:sym typeface="Plus Jakarta Sans Medium"/>
              </a:rPr>
              <a:t> Student Worksheet</a:t>
            </a:r>
            <a:endParaRPr sz="2500">
              <a:solidFill>
                <a:schemeClr val="dk1"/>
              </a:solidFill>
              <a:latin typeface="Plus Jakarta Sans Medium"/>
              <a:ea typeface="Plus Jakarta Sans Medium"/>
              <a:cs typeface="Plus Jakarta Sans Medium"/>
              <a:sym typeface="Plus Jakarta Sans Medium"/>
            </a:endParaRPr>
          </a:p>
        </p:txBody>
      </p:sp>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82" name="Google Shape;82;p15"/>
          <p:cNvGraphicFramePr/>
          <p:nvPr/>
        </p:nvGraphicFramePr>
        <p:xfrm>
          <a:off x="469041" y="1552435"/>
          <a:ext cx="3000000" cy="3000000"/>
        </p:xfrm>
        <a:graphic>
          <a:graphicData uri="http://schemas.openxmlformats.org/drawingml/2006/table">
            <a:tbl>
              <a:tblPr>
                <a:noFill/>
                <a:tableStyleId>{FB00A7F8-E5B0-43C4-9C53-B102AB57441A}</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Felwine Sarr, “Toward a History of Ideas in the Sahel,” in </a:t>
                      </a:r>
                      <a:r>
                        <a:rPr i="1" lang="en" sz="1200">
                          <a:solidFill>
                            <a:schemeClr val="dk1"/>
                          </a:solidFill>
                          <a:latin typeface="Halant"/>
                          <a:ea typeface="Halant"/>
                          <a:cs typeface="Halant"/>
                          <a:sym typeface="Halant"/>
                        </a:rPr>
                        <a:t>The Oxford Handbook of the African Sahel</a:t>
                      </a:r>
                      <a:r>
                        <a:rPr lang="en" sz="1200">
                          <a:solidFill>
                            <a:schemeClr val="dk1"/>
                          </a:solidFill>
                          <a:latin typeface="Halant"/>
                          <a:ea typeface="Halant"/>
                          <a:cs typeface="Halant"/>
                          <a:sym typeface="Halant"/>
                        </a:rPr>
                        <a:t>, 2021.</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Felwine Sarr is a Senegalese academic and is the Anne-Marie Bryan Distinguished Professor in the Department of Romance Studies at Duke University.</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Since the middle ages, the Sahel has been the theater of major empires such as Ghana, Mali, and Songhai in the west, and the Kanem and Bornu empires in the southern parts of the region. Before their decline, these empires spread from the Atlantic to the Aïr [Mountains] and extended their authority over </a:t>
                      </a:r>
                      <a:r>
                        <a:rPr lang="en" sz="1200">
                          <a:solidFill>
                            <a:schemeClr val="dk1"/>
                          </a:solidFill>
                          <a:latin typeface="Inter"/>
                          <a:ea typeface="Inter"/>
                          <a:cs typeface="Inter"/>
                          <a:sym typeface="Inter"/>
                        </a:rPr>
                        <a:t>several</a:t>
                      </a:r>
                      <a:r>
                        <a:rPr lang="en" sz="1200">
                          <a:solidFill>
                            <a:schemeClr val="dk1"/>
                          </a:solidFill>
                          <a:latin typeface="Inter"/>
                          <a:ea typeface="Inter"/>
                          <a:cs typeface="Inter"/>
                          <a:sym typeface="Inter"/>
                        </a:rPr>
                        <a:t> kingdoms…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Among the various developments that influenced the cultural and intellectual trajectories of the region, trade has played a significant role. Established before the tenth century, the trans-Saharan trade between the north and south relied on the exports of slaves, gold, and kola nuts and the </a:t>
                      </a:r>
                      <a:r>
                        <a:rPr lang="en" sz="1200">
                          <a:solidFill>
                            <a:schemeClr val="dk1"/>
                          </a:solidFill>
                          <a:latin typeface="Inter"/>
                          <a:ea typeface="Inter"/>
                          <a:cs typeface="Inter"/>
                          <a:sym typeface="Inter"/>
                        </a:rPr>
                        <a:t>importation</a:t>
                      </a:r>
                      <a:r>
                        <a:rPr lang="en" sz="1200">
                          <a:solidFill>
                            <a:schemeClr val="dk1"/>
                          </a:solidFill>
                          <a:latin typeface="Inter"/>
                          <a:ea typeface="Inter"/>
                          <a:cs typeface="Inter"/>
                          <a:sym typeface="Inter"/>
                        </a:rPr>
                        <a:t> of handicrafts and salt products from the Maghreb. The impact of the trans-Saharan trade was both economic and political as it led to the creation of important commercial cities such as Koumbi Saleh and Oualata in what is now Mauritania, as well as Gao in Mali. Trade imposed taxation on imported and exported goods, taxation that in turn consolidated the wealth and authority of the rulers of the empires. Trade brought significant cultural exchange between the </a:t>
                      </a:r>
                      <a:r>
                        <a:rPr lang="en" sz="1200">
                          <a:solidFill>
                            <a:schemeClr val="dk1"/>
                          </a:solidFill>
                          <a:latin typeface="Inter"/>
                          <a:ea typeface="Inter"/>
                          <a:cs typeface="Inter"/>
                          <a:sym typeface="Inter"/>
                        </a:rPr>
                        <a:t>north and the south as the caravans crossing the Sahara conveyed ideas and notably brought Islam to the Sahel.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Changes occured in the seventeenth century with the implementation of the Atlantic slave trade, which radically transformed the terms of existing trade and led to new configurations and policies with a dramatic impact on population and local economies in the eighteenth century. The slave trade fostered a new mercantilism and disrupted the social fabric of the Sahel.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For centuries, Black Africans, Arabs, and Berbers were in close contact and maintained relations of various kinds. The inventory shows that some of these relations, such as the trans-Saharan slave trade, were violent and disruptive, while others were commercial, as in the trade of gold and salt, but all of them led to important cultural and intellectual exchanges. The Sahel was a place of contact where ideas and knowledge about educational practices, commerce, and ways of life circulated, and where religious and spiritual exchanges resulted in new configurations.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83" name="Google Shape;83;p15"/>
          <p:cNvSpPr txBox="1"/>
          <p:nvPr/>
        </p:nvSpPr>
        <p:spPr>
          <a:xfrm>
            <a:off x="3215250" y="1006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3</a:t>
            </a:r>
            <a:endParaRPr b="1" sz="20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Trans-Saharan Student Worksheet</a:t>
            </a:r>
            <a:endParaRPr sz="2500">
              <a:solidFill>
                <a:schemeClr val="dk1"/>
              </a:solidFill>
              <a:latin typeface="Plus Jakarta Sans Medium"/>
              <a:ea typeface="Plus Jakarta Sans Medium"/>
              <a:cs typeface="Plus Jakarta Sans Medium"/>
              <a:sym typeface="Plus Jakarta Sans Medium"/>
            </a:endParaRPr>
          </a:p>
        </p:txBody>
      </p:sp>
      <p:sp>
        <p:nvSpPr>
          <p:cNvPr id="89" name="Google Shape;89;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0" name="Google Shape;90;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2" name="Google Shape;92;p16"/>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93" name="Google Shape;93;p16"/>
          <p:cNvGraphicFramePr/>
          <p:nvPr/>
        </p:nvGraphicFramePr>
        <p:xfrm>
          <a:off x="469041" y="1552435"/>
          <a:ext cx="3000000" cy="3000000"/>
        </p:xfrm>
        <a:graphic>
          <a:graphicData uri="http://schemas.openxmlformats.org/drawingml/2006/table">
            <a:tbl>
              <a:tblPr>
                <a:noFill/>
                <a:tableStyleId>{FB00A7F8-E5B0-43C4-9C53-B102AB57441A}</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Map showing major early Islamic Saharan trade routes, the principal West African gold ﬁelds, and sites mentioned, 2014.</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Work Sans"/>
                        <a:ea typeface="Work Sans"/>
                        <a:cs typeface="Work Sans"/>
                        <a:sym typeface="Work Sans"/>
                      </a:endParaRPr>
                    </a:p>
                    <a:p>
                      <a:pPr indent="0" lvl="0" marL="0" rtl="0" algn="l">
                        <a:spcBef>
                          <a:spcPts val="0"/>
                        </a:spcBef>
                        <a:spcAft>
                          <a:spcPts val="0"/>
                        </a:spcAft>
                        <a:buNone/>
                      </a:pPr>
                      <a:r>
                        <a:rPr lang="en" sz="1000">
                          <a:solidFill>
                            <a:schemeClr val="dk1"/>
                          </a:solidFill>
                          <a:latin typeface="Inter"/>
                          <a:ea typeface="Inter"/>
                          <a:cs typeface="Inter"/>
                          <a:sym typeface="Inter"/>
                        </a:rPr>
                        <a:t>Note: Map comes from: Thiro Rehen and S. Nixon, “Reﬁning gold with glass – an early Islamic technology at Tadmekka, Mali,” </a:t>
                      </a:r>
                      <a:r>
                        <a:rPr i="1" lang="en" sz="1000">
                          <a:solidFill>
                            <a:schemeClr val="dk1"/>
                          </a:solidFill>
                          <a:latin typeface="Inter"/>
                          <a:ea typeface="Inter"/>
                          <a:cs typeface="Inter"/>
                          <a:sym typeface="Inter"/>
                        </a:rPr>
                        <a:t>Journal of Archeological Science</a:t>
                      </a:r>
                      <a:r>
                        <a:rPr lang="en" sz="1000">
                          <a:solidFill>
                            <a:schemeClr val="dk1"/>
                          </a:solidFill>
                          <a:latin typeface="Inter"/>
                          <a:ea typeface="Inter"/>
                          <a:cs typeface="Inter"/>
                          <a:sym typeface="Inter"/>
                        </a:rPr>
                        <a:t>, April 2014. </a:t>
                      </a:r>
                      <a:r>
                        <a:rPr lang="en" sz="1000" u="sng">
                          <a:solidFill>
                            <a:schemeClr val="dk1"/>
                          </a:solidFill>
                          <a:latin typeface="Inter"/>
                          <a:ea typeface="Inter"/>
                          <a:cs typeface="Inter"/>
                          <a:sym typeface="Inter"/>
                          <a:hlinkClick r:id="rId5">
                            <a:extLst>
                              <a:ext uri="{A12FA001-AC4F-418D-AE19-62706E023703}">
                                <ahyp:hlinkClr val="tx"/>
                              </a:ext>
                            </a:extLst>
                          </a:hlinkClick>
                        </a:rPr>
                        <a:t>CC BY 3.0</a:t>
                      </a:r>
                      <a:r>
                        <a:rPr lang="en" sz="1000">
                          <a:solidFill>
                            <a:schemeClr val="dk1"/>
                          </a:solidFill>
                          <a:latin typeface="Inter"/>
                          <a:ea typeface="Inter"/>
                          <a:cs typeface="Inter"/>
                          <a:sym typeface="Inter"/>
                        </a:rPr>
                        <a:t>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Trans-Saharan trade networks peaked from the 8th century through the early 17th century.</a:t>
                      </a:r>
                      <a:endParaRPr sz="10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94" name="Google Shape;94;p16"/>
          <p:cNvSpPr txBox="1"/>
          <p:nvPr/>
        </p:nvSpPr>
        <p:spPr>
          <a:xfrm>
            <a:off x="3215250" y="1006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4</a:t>
            </a:r>
            <a:endParaRPr b="1" sz="2000">
              <a:solidFill>
                <a:schemeClr val="dk1"/>
              </a:solidFill>
              <a:latin typeface="Inter"/>
              <a:ea typeface="Inter"/>
              <a:cs typeface="Inter"/>
              <a:sym typeface="Inter"/>
            </a:endParaRPr>
          </a:p>
        </p:txBody>
      </p:sp>
      <p:pic>
        <p:nvPicPr>
          <p:cNvPr id="95" name="Google Shape;95;p16"/>
          <p:cNvPicPr preferRelativeResize="0"/>
          <p:nvPr/>
        </p:nvPicPr>
        <p:blipFill>
          <a:blip r:embed="rId6">
            <a:alphaModFix/>
          </a:blip>
          <a:stretch>
            <a:fillRect/>
          </a:stretch>
        </p:blipFill>
        <p:spPr>
          <a:xfrm>
            <a:off x="871875" y="3298850"/>
            <a:ext cx="6028750" cy="47761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101" name="Google Shape;10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4" name="Google Shape;104;p1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5" name="Google Shape;105;p17"/>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106" name="Google Shape;106;p17"/>
          <p:cNvCxnSpPr>
            <a:stCxn id="107" idx="2"/>
            <a:endCxn id="108"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109" name="Google Shape;109;p17"/>
          <p:cNvCxnSpPr>
            <a:stCxn id="107" idx="3"/>
            <a:endCxn id="110"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111" name="Google Shape;111;p17"/>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p>
        </p:txBody>
      </p:sp>
      <p:sp>
        <p:nvSpPr>
          <p:cNvPr id="112" name="Google Shape;112;p17"/>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p>
        </p:txBody>
      </p:sp>
      <p:sp>
        <p:nvSpPr>
          <p:cNvPr id="113" name="Google Shape;113;p17"/>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p>
        </p:txBody>
      </p:sp>
      <p:sp>
        <p:nvSpPr>
          <p:cNvPr id="108" name="Google Shape;108;p17"/>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p>
        </p:txBody>
      </p:sp>
      <p:cxnSp>
        <p:nvCxnSpPr>
          <p:cNvPr id="114" name="Google Shape;114;p17"/>
          <p:cNvCxnSpPr>
            <a:stCxn id="107" idx="2"/>
            <a:endCxn id="111"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115" name="Google Shape;115;p17"/>
          <p:cNvCxnSpPr>
            <a:stCxn id="107" idx="2"/>
            <a:endCxn id="112"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116" name="Google Shape;116;p17"/>
          <p:cNvCxnSpPr>
            <a:stCxn id="107" idx="2"/>
            <a:endCxn id="113"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117" name="Google Shape;117;p17"/>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___________________ is historically significant because: __________________ </a:t>
            </a:r>
            <a:r>
              <a:rPr lang="en" sz="1300">
                <a:latin typeface="Inter"/>
                <a:ea typeface="Inter"/>
                <a:cs typeface="Inter"/>
                <a:sym typeface="Inter"/>
              </a:rPr>
              <a:t>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110" name="Google Shape;110;p17"/>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600"/>
          </a:p>
        </p:txBody>
      </p:sp>
      <p:sp>
        <p:nvSpPr>
          <p:cNvPr id="118" name="Google Shape;118;p17"/>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119" name="Google Shape;119;p17"/>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107" name="Google Shape;107;p17"/>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latin typeface="Inter"/>
                <a:ea typeface="Inter"/>
                <a:cs typeface="Inter"/>
                <a:sym typeface="Inter"/>
              </a:rPr>
              <a:t>Trans-Saharan</a:t>
            </a:r>
            <a:r>
              <a:rPr b="1" lang="en" sz="1200">
                <a:latin typeface="Inter"/>
                <a:ea typeface="Inter"/>
                <a:cs typeface="Inter"/>
                <a:sym typeface="Inter"/>
              </a:rPr>
              <a:t> Trade Network</a:t>
            </a:r>
            <a:endParaRPr b="1" sz="1200">
              <a:latin typeface="Inter"/>
              <a:ea typeface="Inter"/>
              <a:cs typeface="Inter"/>
              <a:sym typeface="Inter"/>
            </a:endParaRPr>
          </a:p>
        </p:txBody>
      </p:sp>
      <p:pic>
        <p:nvPicPr>
          <p:cNvPr id="120" name="Google Shape;120;p17"/>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sp>
        <p:nvSpPr>
          <p:cNvPr id="125" name="Google Shape;125;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 (Exemplar)</a:t>
            </a:r>
            <a:endParaRPr sz="2500">
              <a:solidFill>
                <a:schemeClr val="dk1"/>
              </a:solidFill>
              <a:latin typeface="Plus Jakarta Sans"/>
              <a:ea typeface="Plus Jakarta Sans"/>
              <a:cs typeface="Plus Jakarta Sans"/>
              <a:sym typeface="Plus Jakarta Sans"/>
            </a:endParaRPr>
          </a:p>
        </p:txBody>
      </p:sp>
      <p:sp>
        <p:nvSpPr>
          <p:cNvPr id="126" name="Google Shape;12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7" name="Google Shape;127;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8" name="Google Shape;12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9" name="Google Shape;129;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0" name="Google Shape;130;p18"/>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131" name="Google Shape;131;p18"/>
          <p:cNvCxnSpPr>
            <a:stCxn id="132" idx="2"/>
            <a:endCxn id="133"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134" name="Google Shape;134;p18"/>
          <p:cNvCxnSpPr>
            <a:stCxn id="132" idx="3"/>
            <a:endCxn id="135"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136" name="Google Shape;136;p18"/>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Vast regions suggesting thousands of traders and their large communities</a:t>
            </a:r>
            <a:endParaRPr sz="1100">
              <a:solidFill>
                <a:schemeClr val="dk1"/>
              </a:solidFill>
              <a:latin typeface="Inter"/>
              <a:ea typeface="Inter"/>
              <a:cs typeface="Inter"/>
              <a:sym typeface="Inter"/>
            </a:endParaRPr>
          </a:p>
        </p:txBody>
      </p:sp>
      <p:sp>
        <p:nvSpPr>
          <p:cNvPr id="137" name="Google Shape;137;p18"/>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Immense wealth was created and also fueled economic upheaval including through enslavement</a:t>
            </a:r>
            <a:endParaRPr sz="1100">
              <a:solidFill>
                <a:schemeClr val="dk1"/>
              </a:solidFill>
              <a:latin typeface="Inter"/>
              <a:ea typeface="Inter"/>
              <a:cs typeface="Inter"/>
              <a:sym typeface="Inter"/>
            </a:endParaRPr>
          </a:p>
        </p:txBody>
      </p:sp>
      <p:sp>
        <p:nvSpPr>
          <p:cNvPr id="138" name="Google Shape;138;p18"/>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During the medieval period and through the eighteenth century</a:t>
            </a:r>
            <a:endParaRPr sz="1100">
              <a:solidFill>
                <a:schemeClr val="dk1"/>
              </a:solidFill>
              <a:latin typeface="Inter"/>
              <a:ea typeface="Inter"/>
              <a:cs typeface="Inter"/>
              <a:sym typeface="Inter"/>
            </a:endParaRPr>
          </a:p>
        </p:txBody>
      </p:sp>
      <p:sp>
        <p:nvSpPr>
          <p:cNvPr id="133" name="Google Shape;133;p18"/>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Trade routes, cultural exchanges, and economic and </a:t>
            </a:r>
            <a:r>
              <a:rPr b="1" lang="en" sz="1200">
                <a:solidFill>
                  <a:srgbClr val="E95C3D"/>
                </a:solidFill>
                <a:latin typeface="Inter"/>
                <a:ea typeface="Inter"/>
                <a:cs typeface="Inter"/>
                <a:sym typeface="Inter"/>
              </a:rPr>
              <a:t>humanitarian disruptions continue to impact African societies</a:t>
            </a:r>
            <a:endParaRPr sz="1100">
              <a:solidFill>
                <a:schemeClr val="dk1"/>
              </a:solidFill>
              <a:latin typeface="Inter"/>
              <a:ea typeface="Inter"/>
              <a:cs typeface="Inter"/>
              <a:sym typeface="Inter"/>
            </a:endParaRPr>
          </a:p>
        </p:txBody>
      </p:sp>
      <p:cxnSp>
        <p:nvCxnSpPr>
          <p:cNvPr id="139" name="Google Shape;139;p18"/>
          <p:cNvCxnSpPr>
            <a:stCxn id="132" idx="2"/>
            <a:endCxn id="136"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140" name="Google Shape;140;p18"/>
          <p:cNvCxnSpPr>
            <a:stCxn id="132" idx="2"/>
            <a:endCxn id="137"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141" name="Google Shape;141;p18"/>
          <p:cNvCxnSpPr>
            <a:stCxn id="132" idx="2"/>
            <a:endCxn id="138"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142" name="Google Shape;142;p18"/>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a:t>
            </a:r>
            <a:r>
              <a:rPr b="1" lang="en" sz="1300">
                <a:solidFill>
                  <a:srgbClr val="E95C3D"/>
                </a:solidFill>
                <a:latin typeface="Inter"/>
                <a:ea typeface="Inter"/>
                <a:cs typeface="Inter"/>
                <a:sym typeface="Inter"/>
              </a:rPr>
              <a:t>The Trans-Saharan Trade Network</a:t>
            </a:r>
            <a:r>
              <a:rPr lang="en" sz="1300">
                <a:latin typeface="Inter"/>
                <a:ea typeface="Inter"/>
                <a:cs typeface="Inter"/>
                <a:sym typeface="Inter"/>
              </a:rPr>
              <a:t> is historically significant because: </a:t>
            </a:r>
            <a:r>
              <a:rPr b="1" lang="en" sz="1300">
                <a:solidFill>
                  <a:srgbClr val="E95C3D"/>
                </a:solidFill>
                <a:latin typeface="Inter"/>
                <a:ea typeface="Inter"/>
                <a:cs typeface="Inter"/>
                <a:sym typeface="Inter"/>
              </a:rPr>
              <a:t>as goods, ideas, and cultures were exchanged, powerful empires rose in influence. The region was further integrated into the global economy, </a:t>
            </a:r>
            <a:r>
              <a:rPr b="1" lang="en" sz="1300">
                <a:solidFill>
                  <a:srgbClr val="E95C3D"/>
                </a:solidFill>
                <a:latin typeface="Inter"/>
                <a:ea typeface="Inter"/>
                <a:cs typeface="Inter"/>
                <a:sym typeface="Inter"/>
              </a:rPr>
              <a:t>especially</a:t>
            </a:r>
            <a:r>
              <a:rPr b="1" lang="en" sz="1300">
                <a:solidFill>
                  <a:srgbClr val="E95C3D"/>
                </a:solidFill>
                <a:latin typeface="Inter"/>
                <a:ea typeface="Inter"/>
                <a:cs typeface="Inter"/>
                <a:sym typeface="Inter"/>
              </a:rPr>
              <a:t> as the slave trade expanded and led to massive repercussions in the region.</a:t>
            </a:r>
            <a:endParaRPr b="1" sz="1300">
              <a:solidFill>
                <a:srgbClr val="E95C3D"/>
              </a:solidFill>
              <a:latin typeface="Inter"/>
              <a:ea typeface="Inter"/>
              <a:cs typeface="Inter"/>
              <a:sym typeface="Inter"/>
            </a:endParaRPr>
          </a:p>
        </p:txBody>
      </p:sp>
      <p:sp>
        <p:nvSpPr>
          <p:cNvPr id="135" name="Google Shape;135;p18"/>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Primarily North Africans, including traders and the wider Muslim community</a:t>
            </a:r>
            <a:endParaRPr sz="1300">
              <a:solidFill>
                <a:schemeClr val="dk1"/>
              </a:solidFill>
              <a:latin typeface="Inter"/>
              <a:ea typeface="Inter"/>
              <a:cs typeface="Inter"/>
              <a:sym typeface="Inter"/>
            </a:endParaRPr>
          </a:p>
        </p:txBody>
      </p:sp>
      <p:sp>
        <p:nvSpPr>
          <p:cNvPr id="143" name="Google Shape;143;p18"/>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200">
                <a:solidFill>
                  <a:srgbClr val="E95C3D"/>
                </a:solidFill>
                <a:latin typeface="Inter"/>
                <a:ea typeface="Inter"/>
                <a:cs typeface="Inter"/>
                <a:sym typeface="Inter"/>
              </a:rPr>
              <a:t>West African empires</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200">
                <a:solidFill>
                  <a:srgbClr val="E95C3D"/>
                </a:solidFill>
                <a:latin typeface="Inter"/>
                <a:ea typeface="Inter"/>
                <a:cs typeface="Inter"/>
                <a:sym typeface="Inter"/>
              </a:rPr>
              <a:t>Spread of Islam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200">
                <a:solidFill>
                  <a:srgbClr val="E95C3D"/>
                </a:solidFill>
                <a:latin typeface="Inter"/>
                <a:ea typeface="Inter"/>
                <a:cs typeface="Inter"/>
                <a:sym typeface="Inter"/>
              </a:rPr>
              <a:t>Trans-Atlantic slave trade</a:t>
            </a:r>
            <a:endParaRPr sz="1200">
              <a:latin typeface="Inter"/>
              <a:ea typeface="Inter"/>
              <a:cs typeface="Inter"/>
              <a:sym typeface="Inter"/>
            </a:endParaRPr>
          </a:p>
        </p:txBody>
      </p:sp>
      <p:sp>
        <p:nvSpPr>
          <p:cNvPr id="144" name="Google Shape;144;p18"/>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132" name="Google Shape;132;p18"/>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Trans-Saharan Trade Network</a:t>
            </a:r>
            <a:endParaRPr b="1" sz="1200">
              <a:latin typeface="Inter"/>
              <a:ea typeface="Inter"/>
              <a:cs typeface="Inter"/>
              <a:sym typeface="Inter"/>
            </a:endParaRPr>
          </a:p>
        </p:txBody>
      </p:sp>
      <p:pic>
        <p:nvPicPr>
          <p:cNvPr id="145" name="Google Shape;145;p18"/>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