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 id="259" r:id="rId10"/>
    <p:sldId id="260" r:id="rId11"/>
    <p:sldId id="261" r:id="rId12"/>
  </p:sldIdLst>
  <p:sldSz cy="10058400" cx="7772400"/>
  <p:notesSz cx="6858000" cy="9144000"/>
  <p:embeddedFontLst>
    <p:embeddedFont>
      <p:font typeface="Halant"/>
      <p:regular r:id="rId13"/>
      <p:bold r:id="rId14"/>
    </p:embeddedFont>
    <p:embeddedFont>
      <p:font typeface="Inter"/>
      <p:regular r:id="rId15"/>
      <p:bold r:id="rId16"/>
      <p:italic r:id="rId17"/>
      <p:boldItalic r:id="rId18"/>
    </p:embeddedFont>
    <p:embeddedFont>
      <p:font typeface="Plus Jakarta Sans"/>
      <p:regular r:id="rId19"/>
      <p:bold r:id="rId20"/>
      <p:italic r:id="rId21"/>
      <p:boldItalic r:id="rId22"/>
    </p:embeddedFont>
    <p:embeddedFont>
      <p:font typeface="Plus Jakarta Sans Medium"/>
      <p:regular r:id="rId23"/>
      <p:bold r:id="rId24"/>
      <p:italic r:id="rId25"/>
      <p:boldItalic r:id="rId26"/>
    </p:embeddedFont>
    <p:embeddedFont>
      <p:font typeface="Work Sans"/>
      <p:regular r:id="rId27"/>
      <p:bold r:id="rId28"/>
      <p:italic r:id="rId29"/>
      <p:boldItalic r:id="rId30"/>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A4A3A4"/>
          </p15:clr>
        </p15:guide>
        <p15:guide id="2" pos="2448">
          <p15:clr>
            <a:srgbClr val="A4A3A4"/>
          </p15:clr>
        </p15:guide>
        <p15:guide id="3" pos="295">
          <p15:clr>
            <a:srgbClr val="747775"/>
          </p15:clr>
        </p15:guide>
        <p15:guide id="4" pos="4601">
          <p15:clr>
            <a:srgbClr val="747775"/>
          </p15:clr>
        </p15:guide>
        <p15:guide id="5" orient="horz" pos="616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1DAA19EB-62F9-401C-93E0-1EC37598EC34}">
  <a:tblStyle styleId="{1DAA19EB-62F9-401C-93E0-1EC37598EC34}" styleName="Table_0">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 pos="295"/>
        <p:guide pos="4601"/>
        <p:guide pos="6160" orient="horz"/>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PlusJakartaSans-bold.fntdata"/><Relationship Id="rId22" Type="http://schemas.openxmlformats.org/officeDocument/2006/relationships/font" Target="fonts/PlusJakartaSans-boldItalic.fntdata"/><Relationship Id="rId21" Type="http://schemas.openxmlformats.org/officeDocument/2006/relationships/font" Target="fonts/PlusJakartaSans-italic.fntdata"/><Relationship Id="rId24" Type="http://schemas.openxmlformats.org/officeDocument/2006/relationships/font" Target="fonts/PlusJakartaSansMedium-bold.fntdata"/><Relationship Id="rId23" Type="http://schemas.openxmlformats.org/officeDocument/2006/relationships/font" Target="fonts/PlusJakartaSansMedium-regular.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26" Type="http://schemas.openxmlformats.org/officeDocument/2006/relationships/font" Target="fonts/PlusJakartaSansMedium-boldItalic.fntdata"/><Relationship Id="rId25" Type="http://schemas.openxmlformats.org/officeDocument/2006/relationships/font" Target="fonts/PlusJakartaSansMedium-italic.fntdata"/><Relationship Id="rId28" Type="http://schemas.openxmlformats.org/officeDocument/2006/relationships/font" Target="fonts/WorkSans-bold.fntdata"/><Relationship Id="rId27" Type="http://schemas.openxmlformats.org/officeDocument/2006/relationships/font" Target="fonts/WorkSans-regular.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29" Type="http://schemas.openxmlformats.org/officeDocument/2006/relationships/font" Target="fonts/WorkSans-italic.fntdata"/><Relationship Id="rId7" Type="http://schemas.openxmlformats.org/officeDocument/2006/relationships/slide" Target="slides/slide1.xml"/><Relationship Id="rId8" Type="http://schemas.openxmlformats.org/officeDocument/2006/relationships/slide" Target="slides/slide2.xml"/><Relationship Id="rId30" Type="http://schemas.openxmlformats.org/officeDocument/2006/relationships/font" Target="fonts/WorkSans-boldItalic.fntdata"/><Relationship Id="rId11" Type="http://schemas.openxmlformats.org/officeDocument/2006/relationships/slide" Target="slides/slide5.xml"/><Relationship Id="rId10" Type="http://schemas.openxmlformats.org/officeDocument/2006/relationships/slide" Target="slides/slide4.xml"/><Relationship Id="rId13" Type="http://schemas.openxmlformats.org/officeDocument/2006/relationships/font" Target="fonts/Halant-regular.fntdata"/><Relationship Id="rId12" Type="http://schemas.openxmlformats.org/officeDocument/2006/relationships/slide" Target="slides/slide6.xml"/><Relationship Id="rId15" Type="http://schemas.openxmlformats.org/officeDocument/2006/relationships/font" Target="fonts/Inter-regular.fntdata"/><Relationship Id="rId14" Type="http://schemas.openxmlformats.org/officeDocument/2006/relationships/font" Target="fonts/Halant-bold.fntdata"/><Relationship Id="rId17" Type="http://schemas.openxmlformats.org/officeDocument/2006/relationships/font" Target="fonts/Inter-italic.fntdata"/><Relationship Id="rId16" Type="http://schemas.openxmlformats.org/officeDocument/2006/relationships/font" Target="fonts/Inter-bold.fntdata"/><Relationship Id="rId19" Type="http://schemas.openxmlformats.org/officeDocument/2006/relationships/font" Target="fonts/PlusJakartaSans-regular.fntdata"/><Relationship Id="rId18" Type="http://schemas.openxmlformats.org/officeDocument/2006/relationships/font" Target="fonts/Inter-boldItalic.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2f89d88a4df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2f89d88a4df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2" name="Shape 62"/>
        <p:cNvGrpSpPr/>
        <p:nvPr/>
      </p:nvGrpSpPr>
      <p:grpSpPr>
        <a:xfrm>
          <a:off x="0" y="0"/>
          <a:ext cx="0" cy="0"/>
          <a:chOff x="0" y="0"/>
          <a:chExt cx="0" cy="0"/>
        </a:xfrm>
      </p:grpSpPr>
      <p:sp>
        <p:nvSpPr>
          <p:cNvPr id="63" name="Google Shape;63;g2f89d88a4df_0_1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64" name="Google Shape;64;g2f89d88a4df_0_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3" name="Shape 73"/>
        <p:cNvGrpSpPr/>
        <p:nvPr/>
      </p:nvGrpSpPr>
      <p:grpSpPr>
        <a:xfrm>
          <a:off x="0" y="0"/>
          <a:ext cx="0" cy="0"/>
          <a:chOff x="0" y="0"/>
          <a:chExt cx="0" cy="0"/>
        </a:xfrm>
      </p:grpSpPr>
      <p:sp>
        <p:nvSpPr>
          <p:cNvPr id="74" name="Google Shape;74;g2f89d88a4df_0_2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75" name="Google Shape;75;g2f89d88a4df_0_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4" name="Shape 84"/>
        <p:cNvGrpSpPr/>
        <p:nvPr/>
      </p:nvGrpSpPr>
      <p:grpSpPr>
        <a:xfrm>
          <a:off x="0" y="0"/>
          <a:ext cx="0" cy="0"/>
          <a:chOff x="0" y="0"/>
          <a:chExt cx="0" cy="0"/>
        </a:xfrm>
      </p:grpSpPr>
      <p:sp>
        <p:nvSpPr>
          <p:cNvPr id="85" name="Google Shape;85;g2f89d88a4df_0_3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86" name="Google Shape;86;g2f89d88a4df_0_3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6" name="Shape 96"/>
        <p:cNvGrpSpPr/>
        <p:nvPr/>
      </p:nvGrpSpPr>
      <p:grpSpPr>
        <a:xfrm>
          <a:off x="0" y="0"/>
          <a:ext cx="0" cy="0"/>
          <a:chOff x="0" y="0"/>
          <a:chExt cx="0" cy="0"/>
        </a:xfrm>
      </p:grpSpPr>
      <p:sp>
        <p:nvSpPr>
          <p:cNvPr id="97" name="Google Shape;97;g2f89785ffaf_0_21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8" name="Google Shape;98;g2f89785ffaf_0_2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1" name="Shape 121"/>
        <p:cNvGrpSpPr/>
        <p:nvPr/>
      </p:nvGrpSpPr>
      <p:grpSpPr>
        <a:xfrm>
          <a:off x="0" y="0"/>
          <a:ext cx="0" cy="0"/>
          <a:chOff x="0" y="0"/>
          <a:chExt cx="0" cy="0"/>
        </a:xfrm>
      </p:grpSpPr>
      <p:sp>
        <p:nvSpPr>
          <p:cNvPr id="122" name="Google Shape;122;g2f89d88a4df_0_66: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23" name="Google Shape;123;g2f89d88a4df_0_6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8.png"/><Relationship Id="rId4" Type="http://schemas.openxmlformats.org/officeDocument/2006/relationships/image" Target="../media/image5.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8.png"/><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8.png"/><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8.png"/><Relationship Id="rId4" Type="http://schemas.openxmlformats.org/officeDocument/2006/relationships/image" Target="../media/image5.png"/><Relationship Id="rId5" Type="http://schemas.openxmlformats.org/officeDocument/2006/relationships/hyperlink" Target="https://en.wikipedia.org/wiki/File:Portuguese_discoveries_and_explorations.version4.edited.jpg" TargetMode="External"/><Relationship Id="rId6" Type="http://schemas.openxmlformats.org/officeDocument/2006/relationships/image" Target="../media/image9.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8.png"/><Relationship Id="rId4" Type="http://schemas.openxmlformats.org/officeDocument/2006/relationships/image" Target="../media/image5.png"/><Relationship Id="rId5" Type="http://schemas.openxmlformats.org/officeDocument/2006/relationships/image" Target="../media/image6.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8.png"/><Relationship Id="rId4" Type="http://schemas.openxmlformats.org/officeDocument/2006/relationships/image" Target="../media/image5.png"/><Relationship Id="rId5"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55" name="Google Shape;55;p13"/>
          <p:cNvSpPr txBox="1"/>
          <p:nvPr/>
        </p:nvSpPr>
        <p:spPr>
          <a:xfrm>
            <a:off x="0" y="0"/>
            <a:ext cx="7772400" cy="16506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700">
                <a:latin typeface="Halant"/>
                <a:ea typeface="Halant"/>
                <a:cs typeface="Halant"/>
                <a:sym typeface="Halant"/>
              </a:rPr>
              <a:t>Historical Significance</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2500">
                <a:latin typeface="Plus Jakarta Sans Medium"/>
                <a:ea typeface="Plus Jakarta Sans Medium"/>
                <a:cs typeface="Plus Jakarta Sans Medium"/>
                <a:sym typeface="Plus Jakarta Sans Medium"/>
              </a:rPr>
              <a:t>Sea Route to India</a:t>
            </a:r>
            <a:r>
              <a:rPr lang="en" sz="2500">
                <a:latin typeface="Plus Jakarta Sans Medium"/>
                <a:ea typeface="Plus Jakarta Sans Medium"/>
                <a:cs typeface="Plus Jakarta Sans Medium"/>
                <a:sym typeface="Plus Jakarta Sans Medium"/>
              </a:rPr>
              <a:t> Student Worksheet</a:t>
            </a:r>
            <a:endParaRPr sz="1500">
              <a:solidFill>
                <a:srgbClr val="000000"/>
              </a:solidFill>
              <a:latin typeface="Plus Jakarta Sans Medium"/>
              <a:ea typeface="Plus Jakarta Sans Medium"/>
              <a:cs typeface="Plus Jakarta Sans Medium"/>
              <a:sym typeface="Plus Jakarta Sans Medium"/>
            </a:endParaRPr>
          </a:p>
        </p:txBody>
      </p:sp>
      <p:pic>
        <p:nvPicPr>
          <p:cNvPr id="56" name="Google Shape;56;p13"/>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57" name="Google Shape;57;p1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8" name="Google Shape;58;p13"/>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59" name="Google Shape;59;p13"/>
          <p:cNvSpPr txBox="1"/>
          <p:nvPr/>
        </p:nvSpPr>
        <p:spPr>
          <a:xfrm>
            <a:off x="506250" y="1762500"/>
            <a:ext cx="6861900" cy="831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a:solidFill>
                  <a:schemeClr val="dk1"/>
                </a:solidFill>
                <a:latin typeface="Halant"/>
                <a:ea typeface="Halant"/>
                <a:cs typeface="Halant"/>
                <a:sym typeface="Halant"/>
              </a:rPr>
              <a:t>Directions: </a:t>
            </a:r>
            <a:r>
              <a:rPr lang="en">
                <a:solidFill>
                  <a:schemeClr val="dk1"/>
                </a:solidFill>
                <a:latin typeface="Halant"/>
                <a:ea typeface="Halant"/>
                <a:cs typeface="Halant"/>
                <a:sym typeface="Halant"/>
              </a:rPr>
              <a:t>With your group, read and analyze the sources included. Pay attention to phrases that infer significance. Together, complete the Historical Significance Graphic Organizer based on the information in the sources.</a:t>
            </a:r>
            <a:endParaRPr>
              <a:solidFill>
                <a:schemeClr val="dk1"/>
              </a:solidFill>
              <a:latin typeface="Halant"/>
              <a:ea typeface="Halant"/>
              <a:cs typeface="Halant"/>
              <a:sym typeface="Halant"/>
            </a:endParaRPr>
          </a:p>
        </p:txBody>
      </p:sp>
      <p:graphicFrame>
        <p:nvGraphicFramePr>
          <p:cNvPr id="60" name="Google Shape;60;p13"/>
          <p:cNvGraphicFramePr/>
          <p:nvPr/>
        </p:nvGraphicFramePr>
        <p:xfrm>
          <a:off x="469041" y="3076435"/>
          <a:ext cx="3000000" cy="3000000"/>
        </p:xfrm>
        <a:graphic>
          <a:graphicData uri="http://schemas.openxmlformats.org/drawingml/2006/table">
            <a:tbl>
              <a:tblPr>
                <a:noFill/>
                <a:tableStyleId>{1DAA19EB-62F9-401C-93E0-1EC37598EC34}</a:tableStyleId>
              </a:tblPr>
              <a:tblGrid>
                <a:gridCol w="2266425"/>
                <a:gridCol w="1662050"/>
                <a:gridCol w="2905850"/>
              </a:tblGrid>
              <a:tr h="299750">
                <a:tc gridSpan="3">
                  <a:txBody>
                    <a:bodyPr/>
                    <a:lstStyle/>
                    <a:p>
                      <a:pPr indent="0" lvl="0" marL="0" rtl="0" algn="l">
                        <a:spcBef>
                          <a:spcPts val="0"/>
                        </a:spcBef>
                        <a:spcAft>
                          <a:spcPts val="0"/>
                        </a:spcAft>
                        <a:buNone/>
                      </a:pPr>
                      <a:r>
                        <a:rPr lang="en" sz="1200">
                          <a:solidFill>
                            <a:schemeClr val="dk1"/>
                          </a:solidFill>
                          <a:latin typeface="Halant"/>
                          <a:ea typeface="Halant"/>
                          <a:cs typeface="Halant"/>
                          <a:sym typeface="Halant"/>
                        </a:rPr>
                        <a:t>Source: Ernst Breisach, </a:t>
                      </a:r>
                      <a:r>
                        <a:rPr i="1" lang="en" sz="1200">
                          <a:solidFill>
                            <a:schemeClr val="dk1"/>
                          </a:solidFill>
                          <a:latin typeface="Halant"/>
                          <a:ea typeface="Halant"/>
                          <a:cs typeface="Halant"/>
                          <a:sym typeface="Halant"/>
                        </a:rPr>
                        <a:t>Renaissance Europe: 1300-1517</a:t>
                      </a:r>
                      <a:r>
                        <a:rPr lang="en" sz="1200">
                          <a:solidFill>
                            <a:schemeClr val="dk1"/>
                          </a:solidFill>
                          <a:latin typeface="Halant"/>
                          <a:ea typeface="Halant"/>
                          <a:cs typeface="Halant"/>
                          <a:sym typeface="Halant"/>
                        </a:rPr>
                        <a:t>, 1973.</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200">
                        <a:solidFill>
                          <a:schemeClr val="dk1"/>
                        </a:solidFill>
                        <a:latin typeface="Halant"/>
                        <a:ea typeface="Halant"/>
                        <a:cs typeface="Halant"/>
                        <a:sym typeface="Halant"/>
                      </a:endParaRPr>
                    </a:p>
                    <a:p>
                      <a:pPr indent="0" lvl="0" marL="0" rtl="0" algn="l">
                        <a:spcBef>
                          <a:spcPts val="0"/>
                        </a:spcBef>
                        <a:spcAft>
                          <a:spcPts val="0"/>
                        </a:spcAft>
                        <a:buNone/>
                      </a:pPr>
                      <a:r>
                        <a:rPr lang="en" sz="1000">
                          <a:solidFill>
                            <a:schemeClr val="dk1"/>
                          </a:solidFill>
                          <a:latin typeface="Inter"/>
                          <a:ea typeface="Inter"/>
                          <a:cs typeface="Inter"/>
                          <a:sym typeface="Inter"/>
                        </a:rPr>
                        <a:t>Note: Ernst Breisach was professor of history and department chair at Western Michigan University from 1967 to 1989.</a:t>
                      </a:r>
                      <a:endParaRPr sz="1000">
                        <a:solidFill>
                          <a:schemeClr val="dk1"/>
                        </a:solidFill>
                        <a:latin typeface="Inter"/>
                        <a:ea typeface="Inter"/>
                        <a:cs typeface="Inter"/>
                        <a:sym typeface="Inter"/>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r>
              <a:tr h="350050">
                <a:tc gridSpan="3" row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The motivations for venturing far afield were complex and can best be summarized in these words: gold, souls, spices, and slaves… Spices improved the taste of food and its preservation span, as well as the profits of merchants. Up to that time the spice merchants had been mainly Italians and Arabs. Although the Cape of Good Hope, and with it the route to the spices, was not reached until 1488, the Portuguese found enough material rewards to keep their interest in the African venture alive : gold, ivory, assorted tropical products, and slaves. While the Portuguese slave trade did not reach the dimension of the later cross-Atlantic slave trade, it was formidable. By 1446, one thousand African slaves had been brought to Portugal…</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Propelled by an increasing demand for god, spices, and luxury goods, </a:t>
                      </a:r>
                      <a:r>
                        <a:rPr lang="en" sz="1200">
                          <a:solidFill>
                            <a:schemeClr val="dk1"/>
                          </a:solidFill>
                          <a:latin typeface="Inter"/>
                          <a:ea typeface="Inter"/>
                          <a:cs typeface="Inter"/>
                          <a:sym typeface="Inter"/>
                        </a:rPr>
                        <a:t>equipped</a:t>
                      </a:r>
                      <a:r>
                        <a:rPr lang="en" sz="1200">
                          <a:solidFill>
                            <a:schemeClr val="dk1"/>
                          </a:solidFill>
                          <a:latin typeface="Inter"/>
                          <a:ea typeface="Inter"/>
                          <a:cs typeface="Inter"/>
                          <a:sym typeface="Inter"/>
                        </a:rPr>
                        <a:t> with new and sturdier boats, the caravel </a:t>
                      </a:r>
                      <a:r>
                        <a:rPr lang="en" sz="1200">
                          <a:solidFill>
                            <a:schemeClr val="dk1"/>
                          </a:solidFill>
                          <a:latin typeface="Inter"/>
                          <a:ea typeface="Inter"/>
                          <a:cs typeface="Inter"/>
                          <a:sym typeface="Inter"/>
                        </a:rPr>
                        <a:t>and</a:t>
                      </a:r>
                      <a:r>
                        <a:rPr lang="en" sz="1200">
                          <a:solidFill>
                            <a:schemeClr val="dk1"/>
                          </a:solidFill>
                          <a:latin typeface="Inter"/>
                          <a:ea typeface="Inter"/>
                          <a:cs typeface="Inter"/>
                          <a:sym typeface="Inter"/>
                        </a:rPr>
                        <a:t> the carrack, the Portuguese finally reach the cape of Good Hope (Bartholomeu Diaz in 1487/88) and rounded it (Vasco da Gama, 1497). On the eastern coast of Africa da Gama hired Moslem pilots and driven by monsoon winds, reached the southwestern area of India at Calicut. Suddenly, there existed an alternative to the traditional spice trade route : Moluccas to Malaya, Malaya to India, India to Levant, and Levant to Italy. Now the last two stages could be replaced by a trip </a:t>
                      </a:r>
                      <a:r>
                        <a:rPr lang="en" sz="1200">
                          <a:solidFill>
                            <a:schemeClr val="dk1"/>
                          </a:solidFill>
                          <a:latin typeface="Inter"/>
                          <a:ea typeface="Inter"/>
                          <a:cs typeface="Inter"/>
                          <a:sym typeface="Inter"/>
                        </a:rPr>
                        <a:t>around</a:t>
                      </a:r>
                      <a:r>
                        <a:rPr lang="en" sz="1200">
                          <a:solidFill>
                            <a:schemeClr val="dk1"/>
                          </a:solidFill>
                          <a:latin typeface="Inter"/>
                          <a:ea typeface="Inter"/>
                          <a:cs typeface="Inter"/>
                          <a:sym typeface="Inter"/>
                        </a:rPr>
                        <a:t> Africa.*</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 Locations: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Moluccas: also known as the “Spice Islands”  in eastern Indonesia</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Malaya: refers to the Malay peninsula in Southeast Asia</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Levant: the historical and geographical region in the Eastern Mediterranean consisting of modern-day Lebanon, Syria, Jordan, Israel, Palestine, and parts of Turkey</a:t>
                      </a:r>
                      <a:endParaRPr sz="1200">
                        <a:solidFill>
                          <a:schemeClr val="dk1"/>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rowSpan="2" hMerge="1"/>
                <a:tc rowSpan="2" hMerge="1"/>
              </a:tr>
              <a:tr h="383100">
                <a:tc gridSpan="3" vMerge="1"/>
                <a:tc hMerge="1" vMerge="1"/>
                <a:tc hMerge="1" vMerge="1"/>
              </a:tr>
            </a:tbl>
          </a:graphicData>
        </a:graphic>
      </p:graphicFrame>
      <p:sp>
        <p:nvSpPr>
          <p:cNvPr id="61" name="Google Shape;61;p13"/>
          <p:cNvSpPr txBox="1"/>
          <p:nvPr/>
        </p:nvSpPr>
        <p:spPr>
          <a:xfrm>
            <a:off x="3215250" y="2530500"/>
            <a:ext cx="1443900" cy="4380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2000">
                <a:solidFill>
                  <a:schemeClr val="dk1"/>
                </a:solidFill>
                <a:latin typeface="Inter"/>
                <a:ea typeface="Inter"/>
                <a:cs typeface="Inter"/>
                <a:sym typeface="Inter"/>
              </a:rPr>
              <a:t>Source 1</a:t>
            </a:r>
            <a:endParaRPr b="1" sz="2000">
              <a:solidFill>
                <a:schemeClr val="dk1"/>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65" name="Shape 65"/>
        <p:cNvGrpSpPr/>
        <p:nvPr/>
      </p:nvGrpSpPr>
      <p:grpSpPr>
        <a:xfrm>
          <a:off x="0" y="0"/>
          <a:ext cx="0" cy="0"/>
          <a:chOff x="0" y="0"/>
          <a:chExt cx="0" cy="0"/>
        </a:xfrm>
      </p:grpSpPr>
      <p:sp>
        <p:nvSpPr>
          <p:cNvPr id="66" name="Google Shape;66;p14"/>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Historical Significance</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Sea Route to India </a:t>
            </a:r>
            <a:r>
              <a:rPr lang="en" sz="2500">
                <a:solidFill>
                  <a:schemeClr val="dk1"/>
                </a:solidFill>
                <a:latin typeface="Plus Jakarta Sans Medium"/>
                <a:ea typeface="Plus Jakarta Sans Medium"/>
                <a:cs typeface="Plus Jakarta Sans Medium"/>
                <a:sym typeface="Plus Jakarta Sans Medium"/>
              </a:rPr>
              <a:t>Student Worksheet</a:t>
            </a:r>
            <a:endParaRPr sz="2500">
              <a:solidFill>
                <a:schemeClr val="dk1"/>
              </a:solidFill>
              <a:latin typeface="Plus Jakarta Sans Medium"/>
              <a:ea typeface="Plus Jakarta Sans Medium"/>
              <a:cs typeface="Plus Jakarta Sans Medium"/>
              <a:sym typeface="Plus Jakarta Sans Medium"/>
            </a:endParaRPr>
          </a:p>
        </p:txBody>
      </p:sp>
      <p:sp>
        <p:nvSpPr>
          <p:cNvPr id="67" name="Google Shape;67;p14"/>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68" name="Google Shape;68;p14"/>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69" name="Google Shape;69;p14"/>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70" name="Google Shape;70;p14"/>
          <p:cNvGraphicFramePr/>
          <p:nvPr/>
        </p:nvGraphicFramePr>
        <p:xfrm>
          <a:off x="469041" y="1552435"/>
          <a:ext cx="3000000" cy="3000000"/>
        </p:xfrm>
        <a:graphic>
          <a:graphicData uri="http://schemas.openxmlformats.org/drawingml/2006/table">
            <a:tbl>
              <a:tblPr>
                <a:noFill/>
                <a:tableStyleId>{1DAA19EB-62F9-401C-93E0-1EC37598EC34}</a:tableStyleId>
              </a:tblPr>
              <a:tblGrid>
                <a:gridCol w="2266425"/>
                <a:gridCol w="1662050"/>
                <a:gridCol w="2905850"/>
              </a:tblGrid>
              <a:tr h="299750">
                <a:tc gridSpan="3">
                  <a:txBody>
                    <a:bodyPr/>
                    <a:lstStyle/>
                    <a:p>
                      <a:pPr indent="0" lvl="0" marL="0" rtl="0" algn="l">
                        <a:spcBef>
                          <a:spcPts val="0"/>
                        </a:spcBef>
                        <a:spcAft>
                          <a:spcPts val="0"/>
                        </a:spcAft>
                        <a:buNone/>
                      </a:pPr>
                      <a:r>
                        <a:rPr lang="en" sz="1200">
                          <a:solidFill>
                            <a:schemeClr val="dk1"/>
                          </a:solidFill>
                          <a:latin typeface="Halant"/>
                          <a:ea typeface="Halant"/>
                          <a:cs typeface="Halant"/>
                          <a:sym typeface="Halant"/>
                        </a:rPr>
                        <a:t>Source: John Parker, “Commentary,” in </a:t>
                      </a:r>
                      <a:r>
                        <a:rPr i="1" lang="en" sz="1200">
                          <a:solidFill>
                            <a:schemeClr val="dk1"/>
                          </a:solidFill>
                          <a:latin typeface="Halant"/>
                          <a:ea typeface="Halant"/>
                          <a:cs typeface="Halant"/>
                          <a:sym typeface="Halant"/>
                        </a:rPr>
                        <a:t>From Lisbon to Calicut</a:t>
                      </a:r>
                      <a:r>
                        <a:rPr lang="en" sz="1200">
                          <a:solidFill>
                            <a:schemeClr val="dk1"/>
                          </a:solidFill>
                          <a:latin typeface="Halant"/>
                          <a:ea typeface="Halant"/>
                          <a:cs typeface="Halant"/>
                          <a:sym typeface="Halant"/>
                        </a:rPr>
                        <a:t>, 1956</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200">
                        <a:solidFill>
                          <a:schemeClr val="dk1"/>
                        </a:solidFill>
                        <a:latin typeface="Halant"/>
                        <a:ea typeface="Halant"/>
                        <a:cs typeface="Halant"/>
                        <a:sym typeface="Halant"/>
                      </a:endParaRPr>
                    </a:p>
                    <a:p>
                      <a:pPr indent="0" lvl="0" marL="0" rtl="0" algn="l">
                        <a:spcBef>
                          <a:spcPts val="0"/>
                        </a:spcBef>
                        <a:spcAft>
                          <a:spcPts val="0"/>
                        </a:spcAft>
                        <a:buNone/>
                      </a:pPr>
                      <a:r>
                        <a:rPr lang="en" sz="1000">
                          <a:solidFill>
                            <a:schemeClr val="dk1"/>
                          </a:solidFill>
                          <a:latin typeface="Inter"/>
                          <a:ea typeface="Inter"/>
                          <a:cs typeface="Inter"/>
                          <a:sym typeface="Inter"/>
                        </a:rPr>
                        <a:t>Note: John Parker was curator of the James Ford Bell Collection at the University of Minnesota. </a:t>
                      </a:r>
                      <a:r>
                        <a:rPr i="1" lang="en" sz="1000">
                          <a:solidFill>
                            <a:schemeClr val="dk1"/>
                          </a:solidFill>
                          <a:latin typeface="Inter"/>
                          <a:ea typeface="Inter"/>
                          <a:cs typeface="Inter"/>
                          <a:sym typeface="Inter"/>
                        </a:rPr>
                        <a:t>From Lisbon to Calicut</a:t>
                      </a:r>
                      <a:r>
                        <a:rPr lang="en" sz="1000">
                          <a:solidFill>
                            <a:schemeClr val="dk1"/>
                          </a:solidFill>
                          <a:latin typeface="Inter"/>
                          <a:ea typeface="Inter"/>
                          <a:cs typeface="Inter"/>
                          <a:sym typeface="Inter"/>
                        </a:rPr>
                        <a:t> presents a translation of a tract originally published in Nuremberg in 1505.</a:t>
                      </a:r>
                      <a:endParaRPr sz="1000">
                        <a:solidFill>
                          <a:schemeClr val="dk1"/>
                        </a:solidFill>
                        <a:latin typeface="Inter"/>
                        <a:ea typeface="Inter"/>
                        <a:cs typeface="Inter"/>
                        <a:sym typeface="Inter"/>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r>
              <a:tr h="350050">
                <a:tc gridSpan="3" row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The history of commerce records few events equal in significance to the establishment of direct trade relations between western Europe and Asia at the close of the fifteenth century. The Cape of Good Hope route to the Indies was followed by the Portuguese, Dutch, English, and French in the building of their Eastern empires. It brought eventual decline to the great commercial centers of the Mediterranean, for Venice, Genoa, and the other Italian entrepôts had grown rich on the goods that came overland from Asia and through the Red Sea from India and the islands beyond.</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The new route to the East had serious implications for other European cities also, since the distribution of the spices, drugs, dyes, and cloth from the Orient involved many merchants in addition to those of Italy. Foremost in trade among the inland centers were the south German towns of Augsburg, Frankfurt, and Nuremberg, all of which received their Eastern wares from Italian distributors…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Nuremberg’s participation in this trade route made it one of the wealthiest and most famous cities of Europe by the middle of the fifteenth century. Not only was it noted for its commerce, but also for the art and learning which flourished there…</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It is not surprising, therefore, that the first printed instructions on the use of the Cape of Good Hope route, together with a map to show that route, should have come from Nuremberg, for her merchants and scientists had </a:t>
                      </a:r>
                      <a:r>
                        <a:rPr lang="en" sz="1200">
                          <a:solidFill>
                            <a:schemeClr val="dk1"/>
                          </a:solidFill>
                          <a:latin typeface="Inter"/>
                          <a:ea typeface="Inter"/>
                          <a:cs typeface="Inter"/>
                          <a:sym typeface="Inter"/>
                        </a:rPr>
                        <a:t>followed</a:t>
                      </a:r>
                      <a:r>
                        <a:rPr lang="en" sz="1200">
                          <a:solidFill>
                            <a:schemeClr val="dk1"/>
                          </a:solidFill>
                          <a:latin typeface="Inter"/>
                          <a:ea typeface="Inter"/>
                          <a:cs typeface="Inter"/>
                          <a:sym typeface="Inter"/>
                        </a:rPr>
                        <a:t> closely the explorations of the Portuguese along the west coast of Africa in the fifteenth century…</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The return of Portuguese ships from explorations of Africa with gold, ivory, slaves, and </a:t>
                      </a:r>
                      <a:r>
                        <a:rPr lang="en" sz="1200">
                          <a:solidFill>
                            <a:schemeClr val="dk1"/>
                          </a:solidFill>
                          <a:latin typeface="Inter"/>
                          <a:ea typeface="Inter"/>
                          <a:cs typeface="Inter"/>
                          <a:sym typeface="Inter"/>
                        </a:rPr>
                        <a:t>melegueta</a:t>
                      </a:r>
                      <a:r>
                        <a:rPr lang="en" sz="1200">
                          <a:solidFill>
                            <a:schemeClr val="dk1"/>
                          </a:solidFill>
                          <a:latin typeface="Inter"/>
                          <a:ea typeface="Inter"/>
                          <a:cs typeface="Inter"/>
                          <a:sym typeface="Inter"/>
                        </a:rPr>
                        <a:t> pepper attracted the attention of merchants from many cities, and the increasing imports of wine and sugar from Portuguese colonies in the Azores, Madeiras, and Cape Verde Islands helped to establish Lisbon as one of the rising commercial centers of western Europe in the last quarter of </a:t>
                      </a:r>
                      <a:r>
                        <a:rPr lang="en" sz="1200">
                          <a:solidFill>
                            <a:schemeClr val="dk1"/>
                          </a:solidFill>
                          <a:latin typeface="Inter"/>
                          <a:ea typeface="Inter"/>
                          <a:cs typeface="Inter"/>
                          <a:sym typeface="Inter"/>
                        </a:rPr>
                        <a:t>the</a:t>
                      </a:r>
                      <a:r>
                        <a:rPr lang="en" sz="1200">
                          <a:solidFill>
                            <a:schemeClr val="dk1"/>
                          </a:solidFill>
                          <a:latin typeface="Inter"/>
                          <a:ea typeface="Inter"/>
                          <a:cs typeface="Inter"/>
                          <a:sym typeface="Inter"/>
                        </a:rPr>
                        <a:t> fifteenth century.</a:t>
                      </a:r>
                      <a:endParaRPr sz="1200">
                        <a:solidFill>
                          <a:schemeClr val="dk1"/>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rowSpan="2" hMerge="1"/>
                <a:tc rowSpan="2" hMerge="1"/>
              </a:tr>
              <a:tr h="383100">
                <a:tc gridSpan="3" vMerge="1"/>
                <a:tc hMerge="1" vMerge="1"/>
                <a:tc hMerge="1" vMerge="1"/>
              </a:tr>
            </a:tbl>
          </a:graphicData>
        </a:graphic>
      </p:graphicFrame>
      <p:sp>
        <p:nvSpPr>
          <p:cNvPr id="71" name="Google Shape;71;p14"/>
          <p:cNvSpPr txBox="1"/>
          <p:nvPr/>
        </p:nvSpPr>
        <p:spPr>
          <a:xfrm>
            <a:off x="3215250" y="1006500"/>
            <a:ext cx="1443900" cy="4380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2000">
                <a:solidFill>
                  <a:schemeClr val="dk1"/>
                </a:solidFill>
                <a:latin typeface="Inter"/>
                <a:ea typeface="Inter"/>
                <a:cs typeface="Inter"/>
                <a:sym typeface="Inter"/>
              </a:rPr>
              <a:t>Source 2</a:t>
            </a:r>
            <a:endParaRPr b="1" sz="2000">
              <a:solidFill>
                <a:schemeClr val="dk1"/>
              </a:solidFill>
              <a:latin typeface="Inter"/>
              <a:ea typeface="Inter"/>
              <a:cs typeface="Inter"/>
              <a:sym typeface="Inter"/>
            </a:endParaRPr>
          </a:p>
        </p:txBody>
      </p:sp>
      <p:pic>
        <p:nvPicPr>
          <p:cNvPr id="72" name="Google Shape;72;p14"/>
          <p:cNvPicPr preferRelativeResize="0"/>
          <p:nvPr/>
        </p:nvPicPr>
        <p:blipFill>
          <a:blip r:embed="rId4">
            <a:alphaModFix/>
          </a:blip>
          <a:stretch>
            <a:fillRect/>
          </a:stretch>
        </p:blipFill>
        <p:spPr>
          <a:xfrm>
            <a:off x="216274" y="230999"/>
            <a:ext cx="741569" cy="307499"/>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76" name="Shape 76"/>
        <p:cNvGrpSpPr/>
        <p:nvPr/>
      </p:nvGrpSpPr>
      <p:grpSpPr>
        <a:xfrm>
          <a:off x="0" y="0"/>
          <a:ext cx="0" cy="0"/>
          <a:chOff x="0" y="0"/>
          <a:chExt cx="0" cy="0"/>
        </a:xfrm>
      </p:grpSpPr>
      <p:sp>
        <p:nvSpPr>
          <p:cNvPr id="77" name="Google Shape;77;p15"/>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Historical Significance</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Sea Route to India</a:t>
            </a:r>
            <a:r>
              <a:rPr lang="en" sz="2500">
                <a:solidFill>
                  <a:schemeClr val="dk1"/>
                </a:solidFill>
                <a:latin typeface="Plus Jakarta Sans Medium"/>
                <a:ea typeface="Plus Jakarta Sans Medium"/>
                <a:cs typeface="Plus Jakarta Sans Medium"/>
                <a:sym typeface="Plus Jakarta Sans Medium"/>
              </a:rPr>
              <a:t> Student Worksheet</a:t>
            </a:r>
            <a:endParaRPr sz="2500">
              <a:solidFill>
                <a:schemeClr val="dk1"/>
              </a:solidFill>
              <a:latin typeface="Plus Jakarta Sans Medium"/>
              <a:ea typeface="Plus Jakarta Sans Medium"/>
              <a:cs typeface="Plus Jakarta Sans Medium"/>
              <a:sym typeface="Plus Jakarta Sans Medium"/>
            </a:endParaRPr>
          </a:p>
        </p:txBody>
      </p:sp>
      <p:sp>
        <p:nvSpPr>
          <p:cNvPr id="78" name="Google Shape;78;p1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79" name="Google Shape;79;p15"/>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80" name="Google Shape;80;p1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81" name="Google Shape;81;p15"/>
          <p:cNvGraphicFramePr/>
          <p:nvPr/>
        </p:nvGraphicFramePr>
        <p:xfrm>
          <a:off x="469041" y="1552435"/>
          <a:ext cx="3000000" cy="3000000"/>
        </p:xfrm>
        <a:graphic>
          <a:graphicData uri="http://schemas.openxmlformats.org/drawingml/2006/table">
            <a:tbl>
              <a:tblPr>
                <a:noFill/>
                <a:tableStyleId>{1DAA19EB-62F9-401C-93E0-1EC37598EC34}</a:tableStyleId>
              </a:tblPr>
              <a:tblGrid>
                <a:gridCol w="2266425"/>
                <a:gridCol w="1662050"/>
                <a:gridCol w="2905850"/>
              </a:tblGrid>
              <a:tr h="299750">
                <a:tc gridSpan="3">
                  <a:txBody>
                    <a:bodyPr/>
                    <a:lstStyle/>
                    <a:p>
                      <a:pPr indent="0" lvl="0" marL="0" rtl="0" algn="l">
                        <a:spcBef>
                          <a:spcPts val="0"/>
                        </a:spcBef>
                        <a:spcAft>
                          <a:spcPts val="0"/>
                        </a:spcAft>
                        <a:buNone/>
                      </a:pPr>
                      <a:r>
                        <a:rPr lang="en" sz="1200">
                          <a:solidFill>
                            <a:schemeClr val="dk1"/>
                          </a:solidFill>
                          <a:latin typeface="Halant"/>
                          <a:ea typeface="Halant"/>
                          <a:cs typeface="Halant"/>
                          <a:sym typeface="Halant"/>
                        </a:rPr>
                        <a:t>Source: John R. Hale, </a:t>
                      </a:r>
                      <a:r>
                        <a:rPr i="1" lang="en" sz="1200">
                          <a:solidFill>
                            <a:schemeClr val="dk1"/>
                          </a:solidFill>
                          <a:latin typeface="Halant"/>
                          <a:ea typeface="Halant"/>
                          <a:cs typeface="Halant"/>
                          <a:sym typeface="Halant"/>
                        </a:rPr>
                        <a:t>Age of Exploration</a:t>
                      </a:r>
                      <a:r>
                        <a:rPr lang="en" sz="1200">
                          <a:solidFill>
                            <a:schemeClr val="dk1"/>
                          </a:solidFill>
                          <a:latin typeface="Halant"/>
                          <a:ea typeface="Halant"/>
                          <a:cs typeface="Halant"/>
                          <a:sym typeface="Halant"/>
                        </a:rPr>
                        <a:t>, 1966.</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200">
                        <a:solidFill>
                          <a:schemeClr val="dk1"/>
                        </a:solidFill>
                        <a:latin typeface="Halant"/>
                        <a:ea typeface="Halant"/>
                        <a:cs typeface="Halant"/>
                        <a:sym typeface="Halant"/>
                      </a:endParaRPr>
                    </a:p>
                    <a:p>
                      <a:pPr indent="0" lvl="0" marL="0" rtl="0" algn="l">
                        <a:spcBef>
                          <a:spcPts val="0"/>
                        </a:spcBef>
                        <a:spcAft>
                          <a:spcPts val="0"/>
                        </a:spcAft>
                        <a:buNone/>
                      </a:pPr>
                      <a:r>
                        <a:rPr lang="en" sz="1000">
                          <a:solidFill>
                            <a:schemeClr val="dk1"/>
                          </a:solidFill>
                          <a:latin typeface="Inter"/>
                          <a:ea typeface="Inter"/>
                          <a:cs typeface="Inter"/>
                          <a:sym typeface="Inter"/>
                        </a:rPr>
                        <a:t>Note: Sir John Rigby Hale was a British historian and translator and was chairman of the Department of History at the University of Warwick in England.</a:t>
                      </a:r>
                      <a:endParaRPr sz="1000">
                        <a:solidFill>
                          <a:schemeClr val="dk1"/>
                        </a:solidFill>
                        <a:latin typeface="Inter"/>
                        <a:ea typeface="Inter"/>
                        <a:cs typeface="Inter"/>
                        <a:sym typeface="Inter"/>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r>
              <a:tr h="350050">
                <a:tc gridSpan="3" row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The port in west india where Da Gama at last dropped anchor was Calicut, already known from Covilhã’s report of 1490 as one of the foremost trading cities of the Malabar Coast.* To the Arabs and Persians who dominated the trade between Africa and India, the previous appearances of Europeans on the Malabar Coast had offered no threat. The visitors from the west were too few, and their individual efforts too uncoordinated to present a challenge to merchants and shippers who had dominated the profitable traffic for generations. However, the coming of Da Gama’s little fleet was another matter entirely. For it was evident, that a high degree of organization had been required to send Da Gama’s expedition halfway around the world. And this meant that a European king was determined to become an </a:t>
                      </a:r>
                      <a:r>
                        <a:rPr lang="en" sz="1200">
                          <a:solidFill>
                            <a:schemeClr val="dk1"/>
                          </a:solidFill>
                          <a:latin typeface="Inter"/>
                          <a:ea typeface="Inter"/>
                          <a:cs typeface="Inter"/>
                          <a:sym typeface="Inter"/>
                        </a:rPr>
                        <a:t>important</a:t>
                      </a:r>
                      <a:r>
                        <a:rPr lang="en" sz="1200">
                          <a:solidFill>
                            <a:schemeClr val="dk1"/>
                          </a:solidFill>
                          <a:latin typeface="Inter"/>
                          <a:ea typeface="Inter"/>
                          <a:cs typeface="Inter"/>
                          <a:sym typeface="Inter"/>
                        </a:rPr>
                        <a:t> factor in the Indies trade. Put on warning, the Moslem traders reacted with considerable jealousy and resistance…</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Finally, on August 29, 1498, Da Gama decided that little more could be accomplished and he set sail for Portugal… When Da Gama sailed into Lisbon harbor in September 1499, he had been away more than two years and had sailed 24,000 nautical miles. Of the 170 men who had left Lisbon, only 44 returned.</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Europe responded to the news of Da Gama’s success with combined rejoicing and alarm… Not only was a new world opened to missionary endeavor but “henceforth,” [King] Manuel gloated, “all Christendom, in this part of Europe, shall be able… to provide itself with these spices and </a:t>
                      </a:r>
                      <a:r>
                        <a:rPr lang="en" sz="1200">
                          <a:solidFill>
                            <a:schemeClr val="dk1"/>
                          </a:solidFill>
                          <a:latin typeface="Inter"/>
                          <a:ea typeface="Inter"/>
                          <a:cs typeface="Inter"/>
                          <a:sym typeface="Inter"/>
                        </a:rPr>
                        <a:t>precious</a:t>
                      </a:r>
                      <a:r>
                        <a:rPr lang="en" sz="1200">
                          <a:solidFill>
                            <a:schemeClr val="dk1"/>
                          </a:solidFill>
                          <a:latin typeface="Inter"/>
                          <a:ea typeface="Inter"/>
                          <a:cs typeface="Inter"/>
                          <a:sym typeface="Inter"/>
                        </a:rPr>
                        <a:t> stones.”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But merchants and traders with a stake in the long-established trade routes to the spice markets of </a:t>
                      </a:r>
                      <a:r>
                        <a:rPr lang="en" sz="1200">
                          <a:solidFill>
                            <a:schemeClr val="dk1"/>
                          </a:solidFill>
                          <a:latin typeface="Inter"/>
                          <a:ea typeface="Inter"/>
                          <a:cs typeface="Inter"/>
                          <a:sym typeface="Inter"/>
                        </a:rPr>
                        <a:t>the</a:t>
                      </a:r>
                      <a:r>
                        <a:rPr lang="en" sz="1200">
                          <a:solidFill>
                            <a:schemeClr val="dk1"/>
                          </a:solidFill>
                          <a:latin typeface="Inter"/>
                          <a:ea typeface="Inter"/>
                          <a:cs typeface="Inter"/>
                          <a:sym typeface="Inter"/>
                        </a:rPr>
                        <a:t> eastern Mediterranean were dismayed. The Portuguese, as always, imposed the tightest secrecy on the details of the route that Da Gama followed. All that the rest of Europe knew was </a:t>
                      </a:r>
                      <a:r>
                        <a:rPr lang="en" sz="1200">
                          <a:solidFill>
                            <a:schemeClr val="dk1"/>
                          </a:solidFill>
                          <a:latin typeface="Inter"/>
                          <a:ea typeface="Inter"/>
                          <a:cs typeface="Inter"/>
                          <a:sym typeface="Inter"/>
                        </a:rPr>
                        <a:t>that</a:t>
                      </a:r>
                      <a:r>
                        <a:rPr lang="en" sz="1200">
                          <a:solidFill>
                            <a:schemeClr val="dk1"/>
                          </a:solidFill>
                          <a:latin typeface="Inter"/>
                          <a:ea typeface="Inter"/>
                          <a:cs typeface="Inter"/>
                          <a:sym typeface="Inter"/>
                        </a:rPr>
                        <a:t> he had reached India. Frantic efforts were made, particularly by Italians, to find out through spies and bribery the exact </a:t>
                      </a:r>
                      <a:r>
                        <a:rPr lang="en" sz="1200">
                          <a:solidFill>
                            <a:schemeClr val="dk1"/>
                          </a:solidFill>
                          <a:latin typeface="Inter"/>
                          <a:ea typeface="Inter"/>
                          <a:cs typeface="Inter"/>
                          <a:sym typeface="Inter"/>
                        </a:rPr>
                        <a:t>nature</a:t>
                      </a:r>
                      <a:r>
                        <a:rPr lang="en" sz="1200">
                          <a:solidFill>
                            <a:schemeClr val="dk1"/>
                          </a:solidFill>
                          <a:latin typeface="Inter"/>
                          <a:ea typeface="Inter"/>
                          <a:cs typeface="Inter"/>
                          <a:sym typeface="Inter"/>
                        </a:rPr>
                        <a:t> of Da Gama’s voyage. An entirely new era of world trade was opening.</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 Locations: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Calicut: City in India</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Covilhã: City in Portugal</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Malabar Coast: Southwestern region of the Indian subcontinent</a:t>
                      </a:r>
                      <a:endParaRPr sz="1200">
                        <a:solidFill>
                          <a:schemeClr val="dk1"/>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rowSpan="2" hMerge="1"/>
                <a:tc rowSpan="2" hMerge="1"/>
              </a:tr>
              <a:tr h="383100">
                <a:tc gridSpan="3" vMerge="1"/>
                <a:tc hMerge="1" vMerge="1"/>
                <a:tc hMerge="1" vMerge="1"/>
              </a:tr>
            </a:tbl>
          </a:graphicData>
        </a:graphic>
      </p:graphicFrame>
      <p:sp>
        <p:nvSpPr>
          <p:cNvPr id="82" name="Google Shape;82;p15"/>
          <p:cNvSpPr txBox="1"/>
          <p:nvPr/>
        </p:nvSpPr>
        <p:spPr>
          <a:xfrm>
            <a:off x="3215250" y="1006500"/>
            <a:ext cx="1443900" cy="4380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2000">
                <a:solidFill>
                  <a:schemeClr val="dk1"/>
                </a:solidFill>
                <a:latin typeface="Inter"/>
                <a:ea typeface="Inter"/>
                <a:cs typeface="Inter"/>
                <a:sym typeface="Inter"/>
              </a:rPr>
              <a:t>Source 3</a:t>
            </a:r>
            <a:endParaRPr b="1" sz="2000">
              <a:solidFill>
                <a:schemeClr val="dk1"/>
              </a:solidFill>
              <a:latin typeface="Inter"/>
              <a:ea typeface="Inter"/>
              <a:cs typeface="Inter"/>
              <a:sym typeface="Inter"/>
            </a:endParaRPr>
          </a:p>
        </p:txBody>
      </p:sp>
      <p:pic>
        <p:nvPicPr>
          <p:cNvPr id="83" name="Google Shape;83;p15"/>
          <p:cNvPicPr preferRelativeResize="0"/>
          <p:nvPr/>
        </p:nvPicPr>
        <p:blipFill>
          <a:blip r:embed="rId4">
            <a:alphaModFix/>
          </a:blip>
          <a:stretch>
            <a:fillRect/>
          </a:stretch>
        </p:blipFill>
        <p:spPr>
          <a:xfrm>
            <a:off x="216274" y="230999"/>
            <a:ext cx="741569" cy="307499"/>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87" name="Shape 87"/>
        <p:cNvGrpSpPr/>
        <p:nvPr/>
      </p:nvGrpSpPr>
      <p:grpSpPr>
        <a:xfrm>
          <a:off x="0" y="0"/>
          <a:ext cx="0" cy="0"/>
          <a:chOff x="0" y="0"/>
          <a:chExt cx="0" cy="0"/>
        </a:xfrm>
      </p:grpSpPr>
      <p:sp>
        <p:nvSpPr>
          <p:cNvPr id="88" name="Google Shape;88;p16"/>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Historical Significance</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Sea Route to India</a:t>
            </a:r>
            <a:r>
              <a:rPr lang="en" sz="2500">
                <a:solidFill>
                  <a:schemeClr val="dk1"/>
                </a:solidFill>
                <a:latin typeface="Plus Jakarta Sans Medium"/>
                <a:ea typeface="Plus Jakarta Sans Medium"/>
                <a:cs typeface="Plus Jakarta Sans Medium"/>
                <a:sym typeface="Plus Jakarta Sans Medium"/>
              </a:rPr>
              <a:t> Student Worksheet</a:t>
            </a:r>
            <a:endParaRPr sz="2500">
              <a:solidFill>
                <a:schemeClr val="dk1"/>
              </a:solidFill>
              <a:latin typeface="Plus Jakarta Sans Medium"/>
              <a:ea typeface="Plus Jakarta Sans Medium"/>
              <a:cs typeface="Plus Jakarta Sans Medium"/>
              <a:sym typeface="Plus Jakarta Sans Medium"/>
            </a:endParaRPr>
          </a:p>
        </p:txBody>
      </p:sp>
      <p:sp>
        <p:nvSpPr>
          <p:cNvPr id="89" name="Google Shape;89;p1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90" name="Google Shape;90;p16"/>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91" name="Google Shape;91;p1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92" name="Google Shape;92;p16"/>
          <p:cNvPicPr preferRelativeResize="0"/>
          <p:nvPr/>
        </p:nvPicPr>
        <p:blipFill>
          <a:blip r:embed="rId4">
            <a:alphaModFix/>
          </a:blip>
          <a:stretch>
            <a:fillRect/>
          </a:stretch>
        </p:blipFill>
        <p:spPr>
          <a:xfrm>
            <a:off x="216274" y="230999"/>
            <a:ext cx="741569" cy="307499"/>
          </a:xfrm>
          <a:prstGeom prst="rect">
            <a:avLst/>
          </a:prstGeom>
          <a:noFill/>
          <a:ln>
            <a:noFill/>
          </a:ln>
        </p:spPr>
      </p:pic>
      <p:graphicFrame>
        <p:nvGraphicFramePr>
          <p:cNvPr id="93" name="Google Shape;93;p16"/>
          <p:cNvGraphicFramePr/>
          <p:nvPr/>
        </p:nvGraphicFramePr>
        <p:xfrm>
          <a:off x="469041" y="1552435"/>
          <a:ext cx="3000000" cy="3000000"/>
        </p:xfrm>
        <a:graphic>
          <a:graphicData uri="http://schemas.openxmlformats.org/drawingml/2006/table">
            <a:tbl>
              <a:tblPr>
                <a:noFill/>
                <a:tableStyleId>{1DAA19EB-62F9-401C-93E0-1EC37598EC34}</a:tableStyleId>
              </a:tblPr>
              <a:tblGrid>
                <a:gridCol w="2266425"/>
                <a:gridCol w="1662050"/>
                <a:gridCol w="2905850"/>
              </a:tblGrid>
              <a:tr h="299750">
                <a:tc gridSpan="3">
                  <a:txBody>
                    <a:bodyPr/>
                    <a:lstStyle/>
                    <a:p>
                      <a:pPr indent="0" lvl="0" marL="0" rtl="0" algn="l">
                        <a:spcBef>
                          <a:spcPts val="0"/>
                        </a:spcBef>
                        <a:spcAft>
                          <a:spcPts val="0"/>
                        </a:spcAft>
                        <a:buNone/>
                      </a:pPr>
                      <a:r>
                        <a:rPr lang="en" sz="1200">
                          <a:solidFill>
                            <a:schemeClr val="dk1"/>
                          </a:solidFill>
                          <a:latin typeface="Halant"/>
                          <a:ea typeface="Halant"/>
                          <a:cs typeface="Halant"/>
                          <a:sym typeface="Halant"/>
                        </a:rPr>
                        <a:t>Source: Map showing Portuguese exploration and discoveries, </a:t>
                      </a:r>
                      <a:r>
                        <a:rPr lang="en" sz="1200" u="sng">
                          <a:solidFill>
                            <a:schemeClr val="accent5"/>
                          </a:solidFill>
                          <a:latin typeface="Halant"/>
                          <a:ea typeface="Halant"/>
                          <a:cs typeface="Halant"/>
                          <a:sym typeface="Halant"/>
                          <a:hlinkClick r:id="rId5">
                            <a:extLst>
                              <a:ext uri="{A12FA001-AC4F-418D-AE19-62706E023703}">
                                <ahyp:hlinkClr val="tx"/>
                              </a:ext>
                            </a:extLst>
                          </a:hlinkClick>
                        </a:rPr>
                        <a:t>CC BY 4.0</a:t>
                      </a:r>
                      <a:r>
                        <a:rPr lang="en" sz="1200">
                          <a:solidFill>
                            <a:schemeClr val="dk1"/>
                          </a:solidFill>
                          <a:latin typeface="Halant"/>
                          <a:ea typeface="Halant"/>
                          <a:cs typeface="Halant"/>
                          <a:sym typeface="Halant"/>
                        </a:rPr>
                        <a:t>.</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000">
                        <a:solidFill>
                          <a:schemeClr val="dk1"/>
                        </a:solidFill>
                        <a:latin typeface="Work Sans"/>
                        <a:ea typeface="Work Sans"/>
                        <a:cs typeface="Work Sans"/>
                        <a:sym typeface="Work Sans"/>
                      </a:endParaRPr>
                    </a:p>
                    <a:p>
                      <a:pPr indent="0" lvl="0" marL="0" rtl="0" algn="l">
                        <a:spcBef>
                          <a:spcPts val="0"/>
                        </a:spcBef>
                        <a:spcAft>
                          <a:spcPts val="0"/>
                        </a:spcAft>
                        <a:buNone/>
                      </a:pPr>
                      <a:r>
                        <a:rPr lang="en" sz="1000">
                          <a:solidFill>
                            <a:schemeClr val="dk1"/>
                          </a:solidFill>
                          <a:latin typeface="Inter"/>
                          <a:ea typeface="Inter"/>
                          <a:cs typeface="Inter"/>
                          <a:sym typeface="Inter"/>
                        </a:rPr>
                        <a:t>Key: </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Blue- Main Portuguese spice routes</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Green- Territories claimed during reign of King John III (c. 1536)</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Orange: Main factories</a:t>
                      </a:r>
                      <a:endParaRPr sz="1000">
                        <a:solidFill>
                          <a:schemeClr val="dk1"/>
                        </a:solidFill>
                        <a:latin typeface="Inter"/>
                        <a:ea typeface="Inter"/>
                        <a:cs typeface="Inter"/>
                        <a:sym typeface="Inter"/>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r>
              <a:tr h="350050">
                <a:tc gridSpan="3" rowSpan="2">
                  <a:txBody>
                    <a:bodyPr/>
                    <a:lstStyle/>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rowSpan="2" hMerge="1"/>
                <a:tc rowSpan="2" hMerge="1"/>
              </a:tr>
              <a:tr h="383100">
                <a:tc gridSpan="3" vMerge="1"/>
                <a:tc hMerge="1" vMerge="1"/>
                <a:tc hMerge="1" vMerge="1"/>
              </a:tr>
            </a:tbl>
          </a:graphicData>
        </a:graphic>
      </p:graphicFrame>
      <p:sp>
        <p:nvSpPr>
          <p:cNvPr id="94" name="Google Shape;94;p16"/>
          <p:cNvSpPr txBox="1"/>
          <p:nvPr/>
        </p:nvSpPr>
        <p:spPr>
          <a:xfrm>
            <a:off x="3215250" y="1006500"/>
            <a:ext cx="1443900" cy="4380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2000">
                <a:solidFill>
                  <a:schemeClr val="dk1"/>
                </a:solidFill>
                <a:latin typeface="Inter"/>
                <a:ea typeface="Inter"/>
                <a:cs typeface="Inter"/>
                <a:sym typeface="Inter"/>
              </a:rPr>
              <a:t>Source 4</a:t>
            </a:r>
            <a:endParaRPr b="1" sz="2000">
              <a:solidFill>
                <a:schemeClr val="dk1"/>
              </a:solidFill>
              <a:latin typeface="Inter"/>
              <a:ea typeface="Inter"/>
              <a:cs typeface="Inter"/>
              <a:sym typeface="Inter"/>
            </a:endParaRPr>
          </a:p>
        </p:txBody>
      </p:sp>
      <p:pic>
        <p:nvPicPr>
          <p:cNvPr id="95" name="Google Shape;95;p16"/>
          <p:cNvPicPr preferRelativeResize="0"/>
          <p:nvPr/>
        </p:nvPicPr>
        <p:blipFill rotWithShape="1">
          <a:blip r:embed="rId6">
            <a:alphaModFix/>
          </a:blip>
          <a:srcRect b="0" l="15003" r="6810" t="0"/>
          <a:stretch/>
        </p:blipFill>
        <p:spPr>
          <a:xfrm>
            <a:off x="469050" y="3143625"/>
            <a:ext cx="6834324" cy="4042943"/>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9" name="Shape 99"/>
        <p:cNvGrpSpPr/>
        <p:nvPr/>
      </p:nvGrpSpPr>
      <p:grpSpPr>
        <a:xfrm>
          <a:off x="0" y="0"/>
          <a:ext cx="0" cy="0"/>
          <a:chOff x="0" y="0"/>
          <a:chExt cx="0" cy="0"/>
        </a:xfrm>
      </p:grpSpPr>
      <p:sp>
        <p:nvSpPr>
          <p:cNvPr id="100" name="Google Shape;100;p17"/>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Historical Thinking Skill Graphic Organizer: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Historical Significance</a:t>
            </a:r>
            <a:endParaRPr sz="2500">
              <a:solidFill>
                <a:schemeClr val="dk1"/>
              </a:solidFill>
              <a:latin typeface="Plus Jakarta Sans"/>
              <a:ea typeface="Plus Jakarta Sans"/>
              <a:cs typeface="Plus Jakarta Sans"/>
              <a:sym typeface="Plus Jakarta Sans"/>
            </a:endParaRPr>
          </a:p>
        </p:txBody>
      </p:sp>
      <p:sp>
        <p:nvSpPr>
          <p:cNvPr id="101" name="Google Shape;101;p1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©2024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02" name="Google Shape;102;p17"/>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03" name="Google Shape;103;p1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04" name="Google Shape;104;p17"/>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105" name="Google Shape;105;p17"/>
          <p:cNvSpPr txBox="1"/>
          <p:nvPr/>
        </p:nvSpPr>
        <p:spPr>
          <a:xfrm>
            <a:off x="3005680" y="2616900"/>
            <a:ext cx="1708200" cy="424200"/>
          </a:xfrm>
          <a:prstGeom prst="rect">
            <a:avLst/>
          </a:prstGeom>
          <a:noFill/>
          <a:ln>
            <a:noFill/>
          </a:ln>
        </p:spPr>
        <p:txBody>
          <a:bodyPr anchorCtr="0" anchor="t" bIns="119600" lIns="119600" spcFirstLastPara="1" rIns="119600" wrap="square" tIns="119600">
            <a:noAutofit/>
          </a:bodyPr>
          <a:lstStyle/>
          <a:p>
            <a:pPr indent="0" lvl="0" marL="0" rtl="0" algn="ctr">
              <a:spcBef>
                <a:spcPts val="0"/>
              </a:spcBef>
              <a:spcAft>
                <a:spcPts val="0"/>
              </a:spcAft>
              <a:buNone/>
            </a:pPr>
            <a:r>
              <a:rPr lang="en" sz="1500">
                <a:latin typeface="Inter"/>
                <a:ea typeface="Inter"/>
                <a:cs typeface="Inter"/>
                <a:sym typeface="Inter"/>
              </a:rPr>
              <a:t>Historical Topic</a:t>
            </a:r>
            <a:endParaRPr sz="1500">
              <a:latin typeface="Inter"/>
              <a:ea typeface="Inter"/>
              <a:cs typeface="Inter"/>
              <a:sym typeface="Inter"/>
            </a:endParaRPr>
          </a:p>
        </p:txBody>
      </p:sp>
      <p:cxnSp>
        <p:nvCxnSpPr>
          <p:cNvPr id="106" name="Google Shape;106;p17"/>
          <p:cNvCxnSpPr>
            <a:stCxn id="107" idx="2"/>
            <a:endCxn id="108" idx="0"/>
          </p:cNvCxnSpPr>
          <p:nvPr/>
        </p:nvCxnSpPr>
        <p:spPr>
          <a:xfrm>
            <a:off x="3859845" y="3610686"/>
            <a:ext cx="2704200" cy="1550400"/>
          </a:xfrm>
          <a:prstGeom prst="straightConnector1">
            <a:avLst/>
          </a:prstGeom>
          <a:noFill/>
          <a:ln cap="flat" cmpd="sng" w="9525">
            <a:solidFill>
              <a:srgbClr val="595959"/>
            </a:solidFill>
            <a:prstDash val="solid"/>
            <a:round/>
            <a:headEnd len="med" w="med" type="none"/>
            <a:tailEnd len="med" w="med" type="triangle"/>
          </a:ln>
        </p:spPr>
      </p:cxnSp>
      <p:cxnSp>
        <p:nvCxnSpPr>
          <p:cNvPr id="109" name="Google Shape;109;p17"/>
          <p:cNvCxnSpPr>
            <a:stCxn id="107" idx="3"/>
            <a:endCxn id="110" idx="1"/>
          </p:cNvCxnSpPr>
          <p:nvPr/>
        </p:nvCxnSpPr>
        <p:spPr>
          <a:xfrm>
            <a:off x="4881195" y="3340236"/>
            <a:ext cx="528900" cy="200400"/>
          </a:xfrm>
          <a:prstGeom prst="straightConnector1">
            <a:avLst/>
          </a:prstGeom>
          <a:noFill/>
          <a:ln cap="flat" cmpd="sng" w="9525">
            <a:solidFill>
              <a:srgbClr val="595959"/>
            </a:solidFill>
            <a:prstDash val="solid"/>
            <a:round/>
            <a:headEnd len="med" w="med" type="none"/>
            <a:tailEnd len="med" w="med" type="triangle"/>
          </a:ln>
        </p:spPr>
      </p:cxnSp>
      <p:sp>
        <p:nvSpPr>
          <p:cNvPr id="111" name="Google Shape;111;p17"/>
          <p:cNvSpPr txBox="1"/>
          <p:nvPr/>
        </p:nvSpPr>
        <p:spPr>
          <a:xfrm>
            <a:off x="477195" y="5161095"/>
            <a:ext cx="1478400" cy="24012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b="1" lang="en" sz="1100">
                <a:solidFill>
                  <a:schemeClr val="dk1"/>
                </a:solidFill>
                <a:latin typeface="Inter"/>
                <a:ea typeface="Inter"/>
                <a:cs typeface="Inter"/>
                <a:sym typeface="Inter"/>
              </a:rPr>
              <a:t>Quantity</a:t>
            </a:r>
            <a:r>
              <a:rPr lang="en" sz="1100">
                <a:solidFill>
                  <a:schemeClr val="dk1"/>
                </a:solidFill>
                <a:latin typeface="Inter"/>
                <a:ea typeface="Inter"/>
                <a:cs typeface="Inter"/>
                <a:sym typeface="Inter"/>
              </a:rPr>
              <a:t>: How many people were affected?</a:t>
            </a:r>
            <a:endParaRPr sz="1100"/>
          </a:p>
        </p:txBody>
      </p:sp>
      <p:sp>
        <p:nvSpPr>
          <p:cNvPr id="112" name="Google Shape;112;p17"/>
          <p:cNvSpPr txBox="1"/>
          <p:nvPr/>
        </p:nvSpPr>
        <p:spPr>
          <a:xfrm>
            <a:off x="2268690" y="5161095"/>
            <a:ext cx="1478400" cy="24012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b="1" lang="en" sz="1100">
                <a:solidFill>
                  <a:schemeClr val="dk1"/>
                </a:solidFill>
                <a:latin typeface="Inter"/>
                <a:ea typeface="Inter"/>
                <a:cs typeface="Inter"/>
                <a:sym typeface="Inter"/>
              </a:rPr>
              <a:t>Profundity</a:t>
            </a:r>
            <a:r>
              <a:rPr lang="en" sz="1100">
                <a:solidFill>
                  <a:schemeClr val="dk1"/>
                </a:solidFill>
                <a:latin typeface="Inter"/>
                <a:ea typeface="Inter"/>
                <a:cs typeface="Inter"/>
                <a:sym typeface="Inter"/>
              </a:rPr>
              <a:t>: How deeply were people’s lives affected?</a:t>
            </a:r>
            <a:endParaRPr sz="1100"/>
          </a:p>
        </p:txBody>
      </p:sp>
      <p:sp>
        <p:nvSpPr>
          <p:cNvPr id="113" name="Google Shape;113;p17"/>
          <p:cNvSpPr txBox="1"/>
          <p:nvPr/>
        </p:nvSpPr>
        <p:spPr>
          <a:xfrm>
            <a:off x="4060171" y="5161095"/>
            <a:ext cx="1478400" cy="24012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b="1" lang="en" sz="1100">
                <a:solidFill>
                  <a:schemeClr val="dk1"/>
                </a:solidFill>
                <a:latin typeface="Inter"/>
                <a:ea typeface="Inter"/>
                <a:cs typeface="Inter"/>
                <a:sym typeface="Inter"/>
              </a:rPr>
              <a:t>Durability</a:t>
            </a:r>
            <a:r>
              <a:rPr lang="en" sz="1100">
                <a:solidFill>
                  <a:schemeClr val="dk1"/>
                </a:solidFill>
                <a:latin typeface="Inter"/>
                <a:ea typeface="Inter"/>
                <a:cs typeface="Inter"/>
                <a:sym typeface="Inter"/>
              </a:rPr>
              <a:t>: For how long were people affected?</a:t>
            </a:r>
            <a:endParaRPr sz="1100"/>
          </a:p>
        </p:txBody>
      </p:sp>
      <p:sp>
        <p:nvSpPr>
          <p:cNvPr id="108" name="Google Shape;108;p17"/>
          <p:cNvSpPr txBox="1"/>
          <p:nvPr/>
        </p:nvSpPr>
        <p:spPr>
          <a:xfrm>
            <a:off x="5824891" y="5161095"/>
            <a:ext cx="1478400" cy="24012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b="1" lang="en" sz="1100">
                <a:solidFill>
                  <a:schemeClr val="dk1"/>
                </a:solidFill>
                <a:latin typeface="Inter"/>
                <a:ea typeface="Inter"/>
                <a:cs typeface="Inter"/>
                <a:sym typeface="Inter"/>
              </a:rPr>
              <a:t>Relevance</a:t>
            </a:r>
            <a:r>
              <a:rPr lang="en" sz="1100">
                <a:solidFill>
                  <a:schemeClr val="dk1"/>
                </a:solidFill>
                <a:latin typeface="Inter"/>
                <a:ea typeface="Inter"/>
                <a:cs typeface="Inter"/>
                <a:sym typeface="Inter"/>
              </a:rPr>
              <a:t>: How is this still relevant today?</a:t>
            </a:r>
            <a:endParaRPr sz="1100"/>
          </a:p>
        </p:txBody>
      </p:sp>
      <p:cxnSp>
        <p:nvCxnSpPr>
          <p:cNvPr id="114" name="Google Shape;114;p17"/>
          <p:cNvCxnSpPr>
            <a:stCxn id="107" idx="2"/>
            <a:endCxn id="111" idx="0"/>
          </p:cNvCxnSpPr>
          <p:nvPr/>
        </p:nvCxnSpPr>
        <p:spPr>
          <a:xfrm flipH="1">
            <a:off x="1216545" y="3610686"/>
            <a:ext cx="2643300" cy="1550400"/>
          </a:xfrm>
          <a:prstGeom prst="straightConnector1">
            <a:avLst/>
          </a:prstGeom>
          <a:noFill/>
          <a:ln cap="flat" cmpd="sng" w="9525">
            <a:solidFill>
              <a:srgbClr val="595959"/>
            </a:solidFill>
            <a:prstDash val="solid"/>
            <a:round/>
            <a:headEnd len="med" w="med" type="none"/>
            <a:tailEnd len="med" w="med" type="triangle"/>
          </a:ln>
        </p:spPr>
      </p:cxnSp>
      <p:cxnSp>
        <p:nvCxnSpPr>
          <p:cNvPr id="115" name="Google Shape;115;p17"/>
          <p:cNvCxnSpPr>
            <a:stCxn id="107" idx="2"/>
            <a:endCxn id="112" idx="0"/>
          </p:cNvCxnSpPr>
          <p:nvPr/>
        </p:nvCxnSpPr>
        <p:spPr>
          <a:xfrm flipH="1">
            <a:off x="3007845" y="3610686"/>
            <a:ext cx="852000" cy="1550400"/>
          </a:xfrm>
          <a:prstGeom prst="straightConnector1">
            <a:avLst/>
          </a:prstGeom>
          <a:noFill/>
          <a:ln cap="flat" cmpd="sng" w="9525">
            <a:solidFill>
              <a:srgbClr val="595959"/>
            </a:solidFill>
            <a:prstDash val="solid"/>
            <a:round/>
            <a:headEnd len="med" w="med" type="none"/>
            <a:tailEnd len="med" w="med" type="triangle"/>
          </a:ln>
        </p:spPr>
      </p:cxnSp>
      <p:cxnSp>
        <p:nvCxnSpPr>
          <p:cNvPr id="116" name="Google Shape;116;p17"/>
          <p:cNvCxnSpPr>
            <a:stCxn id="107" idx="2"/>
            <a:endCxn id="113" idx="0"/>
          </p:cNvCxnSpPr>
          <p:nvPr/>
        </p:nvCxnSpPr>
        <p:spPr>
          <a:xfrm>
            <a:off x="3859845" y="3610686"/>
            <a:ext cx="939600" cy="1550400"/>
          </a:xfrm>
          <a:prstGeom prst="straightConnector1">
            <a:avLst/>
          </a:prstGeom>
          <a:noFill/>
          <a:ln cap="flat" cmpd="sng" w="9525">
            <a:solidFill>
              <a:srgbClr val="595959"/>
            </a:solidFill>
            <a:prstDash val="solid"/>
            <a:round/>
            <a:headEnd len="med" w="med" type="none"/>
            <a:tailEnd len="med" w="med" type="triangle"/>
          </a:ln>
        </p:spPr>
      </p:cxnSp>
      <p:sp>
        <p:nvSpPr>
          <p:cNvPr id="117" name="Google Shape;117;p17"/>
          <p:cNvSpPr txBox="1"/>
          <p:nvPr/>
        </p:nvSpPr>
        <p:spPr>
          <a:xfrm>
            <a:off x="477200" y="7851800"/>
            <a:ext cx="6825900" cy="13287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lnSpc>
                <a:spcPct val="160000"/>
              </a:lnSpc>
              <a:spcBef>
                <a:spcPts val="0"/>
              </a:spcBef>
              <a:spcAft>
                <a:spcPts val="0"/>
              </a:spcAft>
              <a:buNone/>
            </a:pPr>
            <a:r>
              <a:rPr b="1" lang="en" sz="1300">
                <a:latin typeface="Inter"/>
                <a:ea typeface="Inter"/>
                <a:cs typeface="Inter"/>
                <a:sym typeface="Inter"/>
              </a:rPr>
              <a:t>In a nutshell</a:t>
            </a:r>
            <a:r>
              <a:rPr lang="en" sz="1300">
                <a:latin typeface="Inter"/>
                <a:ea typeface="Inter"/>
                <a:cs typeface="Inter"/>
                <a:sym typeface="Inter"/>
              </a:rPr>
              <a:t>: ___________________ is historically significant because: __________________ </a:t>
            </a:r>
            <a:r>
              <a:rPr lang="en" sz="1300">
                <a:latin typeface="Inter"/>
                <a:ea typeface="Inter"/>
                <a:cs typeface="Inter"/>
                <a:sym typeface="Inter"/>
              </a:rPr>
              <a:t>______________________________________________________________________________________________________________________________________________________________________________</a:t>
            </a:r>
            <a:endParaRPr sz="1300">
              <a:latin typeface="Inter"/>
              <a:ea typeface="Inter"/>
              <a:cs typeface="Inter"/>
              <a:sym typeface="Inter"/>
            </a:endParaRPr>
          </a:p>
        </p:txBody>
      </p:sp>
      <p:sp>
        <p:nvSpPr>
          <p:cNvPr id="110" name="Google Shape;110;p17"/>
          <p:cNvSpPr txBox="1"/>
          <p:nvPr/>
        </p:nvSpPr>
        <p:spPr>
          <a:xfrm>
            <a:off x="5409984" y="2517952"/>
            <a:ext cx="1893300" cy="2045100"/>
          </a:xfrm>
          <a:prstGeom prst="rect">
            <a:avLst/>
          </a:prstGeom>
          <a:solidFill>
            <a:srgbClr val="FFFFFF"/>
          </a:solid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300">
                <a:solidFill>
                  <a:schemeClr val="dk1"/>
                </a:solidFill>
                <a:latin typeface="Inter"/>
                <a:ea typeface="Inter"/>
                <a:cs typeface="Inter"/>
                <a:sym typeface="Inter"/>
              </a:rPr>
              <a:t>Who was affected?</a:t>
            </a:r>
            <a:endParaRPr sz="1600"/>
          </a:p>
        </p:txBody>
      </p:sp>
      <p:sp>
        <p:nvSpPr>
          <p:cNvPr id="118" name="Google Shape;118;p17"/>
          <p:cNvSpPr txBox="1"/>
          <p:nvPr/>
        </p:nvSpPr>
        <p:spPr>
          <a:xfrm>
            <a:off x="469731" y="1414993"/>
            <a:ext cx="1839900" cy="3147900"/>
          </a:xfrm>
          <a:prstGeom prst="rect">
            <a:avLst/>
          </a:prstGeom>
          <a:solidFill>
            <a:srgbClr val="FFFFFF"/>
          </a:solidFill>
          <a:ln cap="flat" cmpd="sng" w="19050">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100">
                <a:latin typeface="Inter"/>
                <a:ea typeface="Inter"/>
                <a:cs typeface="Inter"/>
                <a:sym typeface="Inter"/>
              </a:rPr>
              <a:t>What are 3 examples of historical context that further demonstrate this topic’s historical significance?</a:t>
            </a:r>
            <a:endParaRPr sz="1100">
              <a:latin typeface="Inter"/>
              <a:ea typeface="Inter"/>
              <a:cs typeface="Inter"/>
              <a:sym typeface="Inter"/>
            </a:endParaRPr>
          </a:p>
          <a:p>
            <a:pPr indent="0" lvl="0" marL="0" rtl="0" algn="l">
              <a:spcBef>
                <a:spcPts val="0"/>
              </a:spcBef>
              <a:spcAft>
                <a:spcPts val="0"/>
              </a:spcAft>
              <a:buNone/>
            </a:pPr>
            <a:r>
              <a:t/>
            </a:r>
            <a:endParaRPr sz="600">
              <a:latin typeface="Inter"/>
              <a:ea typeface="Inter"/>
              <a:cs typeface="Inter"/>
              <a:sym typeface="Inter"/>
            </a:endParaRPr>
          </a:p>
          <a:p>
            <a:pPr indent="-317500" lvl="0" marL="482600" rtl="0" algn="l">
              <a:spcBef>
                <a:spcPts val="0"/>
              </a:spcBef>
              <a:spcAft>
                <a:spcPts val="0"/>
              </a:spcAft>
              <a:buSzPts val="1200"/>
              <a:buFont typeface="Inter"/>
              <a:buAutoNum type="arabicPeriod"/>
            </a:pPr>
            <a:r>
              <a:t/>
            </a:r>
            <a:endParaRPr sz="1200">
              <a:latin typeface="Inter"/>
              <a:ea typeface="Inter"/>
              <a:cs typeface="Inter"/>
              <a:sym typeface="Inter"/>
            </a:endParaRPr>
          </a:p>
          <a:p>
            <a:pPr indent="0" lvl="0" marL="482600" rtl="0" algn="l">
              <a:spcBef>
                <a:spcPts val="0"/>
              </a:spcBef>
              <a:spcAft>
                <a:spcPts val="0"/>
              </a:spcAft>
              <a:buNone/>
            </a:pPr>
            <a:r>
              <a:t/>
            </a:r>
            <a:endParaRPr sz="1200">
              <a:latin typeface="Inter"/>
              <a:ea typeface="Inter"/>
              <a:cs typeface="Inter"/>
              <a:sym typeface="Inter"/>
            </a:endParaRPr>
          </a:p>
          <a:p>
            <a:pPr indent="0" lvl="0" marL="482600" rtl="0" algn="l">
              <a:spcBef>
                <a:spcPts val="0"/>
              </a:spcBef>
              <a:spcAft>
                <a:spcPts val="0"/>
              </a:spcAft>
              <a:buNone/>
            </a:pPr>
            <a:r>
              <a:t/>
            </a:r>
            <a:endParaRPr sz="1200">
              <a:latin typeface="Inter"/>
              <a:ea typeface="Inter"/>
              <a:cs typeface="Inter"/>
              <a:sym typeface="Inter"/>
            </a:endParaRPr>
          </a:p>
          <a:p>
            <a:pPr indent="0" lvl="0" marL="482600" rtl="0" algn="l">
              <a:spcBef>
                <a:spcPts val="0"/>
              </a:spcBef>
              <a:spcAft>
                <a:spcPts val="0"/>
              </a:spcAft>
              <a:buNone/>
            </a:pPr>
            <a:r>
              <a:t/>
            </a:r>
            <a:endParaRPr sz="1200">
              <a:latin typeface="Inter"/>
              <a:ea typeface="Inter"/>
              <a:cs typeface="Inter"/>
              <a:sym typeface="Inter"/>
            </a:endParaRPr>
          </a:p>
          <a:p>
            <a:pPr indent="-317500" lvl="0" marL="482600" rtl="0" algn="l">
              <a:spcBef>
                <a:spcPts val="0"/>
              </a:spcBef>
              <a:spcAft>
                <a:spcPts val="0"/>
              </a:spcAft>
              <a:buSzPts val="1200"/>
              <a:buFont typeface="Inter"/>
              <a:buAutoNum type="arabicPeriod"/>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317500" lvl="0" marL="482600" rtl="0" algn="l">
              <a:spcBef>
                <a:spcPts val="0"/>
              </a:spcBef>
              <a:spcAft>
                <a:spcPts val="0"/>
              </a:spcAft>
              <a:buSzPts val="1200"/>
              <a:buFont typeface="Inter"/>
              <a:buAutoNum type="arabicPeriod"/>
            </a:pPr>
            <a:r>
              <a:t/>
            </a:r>
            <a:endParaRPr sz="1200">
              <a:latin typeface="Inter"/>
              <a:ea typeface="Inter"/>
              <a:cs typeface="Inter"/>
              <a:sym typeface="Inter"/>
            </a:endParaRPr>
          </a:p>
        </p:txBody>
      </p:sp>
      <p:sp>
        <p:nvSpPr>
          <p:cNvPr id="119" name="Google Shape;119;p17"/>
          <p:cNvSpPr txBox="1"/>
          <p:nvPr/>
        </p:nvSpPr>
        <p:spPr>
          <a:xfrm>
            <a:off x="3378675" y="1333350"/>
            <a:ext cx="3924600" cy="714000"/>
          </a:xfrm>
          <a:prstGeom prst="rect">
            <a:avLst/>
          </a:prstGeom>
          <a:noFill/>
          <a:ln>
            <a:noFill/>
          </a:ln>
        </p:spPr>
        <p:txBody>
          <a:bodyPr anchorCtr="0" anchor="ctr" bIns="119600" lIns="119600" spcFirstLastPara="1" rIns="119600" wrap="square" tIns="119600">
            <a:noAutofit/>
          </a:bodyPr>
          <a:lstStyle/>
          <a:p>
            <a:pPr indent="0" lvl="0" marL="0" rtl="0" algn="ctr">
              <a:spcBef>
                <a:spcPts val="0"/>
              </a:spcBef>
              <a:spcAft>
                <a:spcPts val="0"/>
              </a:spcAft>
              <a:buNone/>
            </a:pPr>
            <a:r>
              <a:rPr b="1" i="1" lang="en" sz="1300">
                <a:latin typeface="Inter"/>
                <a:ea typeface="Inter"/>
                <a:cs typeface="Inter"/>
                <a:sym typeface="Inter"/>
              </a:rPr>
              <a:t>To establish historical significance is to show that a historical event is worth remembering.</a:t>
            </a:r>
            <a:endParaRPr b="1" i="1" sz="1300">
              <a:latin typeface="Inter"/>
              <a:ea typeface="Inter"/>
              <a:cs typeface="Inter"/>
              <a:sym typeface="Inter"/>
            </a:endParaRPr>
          </a:p>
        </p:txBody>
      </p:sp>
      <p:sp>
        <p:nvSpPr>
          <p:cNvPr id="107" name="Google Shape;107;p17"/>
          <p:cNvSpPr txBox="1"/>
          <p:nvPr/>
        </p:nvSpPr>
        <p:spPr>
          <a:xfrm>
            <a:off x="2838495" y="3069786"/>
            <a:ext cx="2042700" cy="540900"/>
          </a:xfrm>
          <a:prstGeom prst="rect">
            <a:avLst/>
          </a:prstGeom>
          <a:solidFill>
            <a:schemeClr val="lt1"/>
          </a:solidFill>
          <a:ln cap="flat" cmpd="sng" w="9525">
            <a:solidFill>
              <a:srgbClr val="666666"/>
            </a:solidFill>
            <a:prstDash val="solid"/>
            <a:round/>
            <a:headEnd len="sm" w="sm" type="none"/>
            <a:tailEnd len="sm" w="sm" type="none"/>
          </a:ln>
        </p:spPr>
        <p:txBody>
          <a:bodyPr anchorCtr="0" anchor="ctr" bIns="119600" lIns="119600" spcFirstLastPara="1" rIns="119600" wrap="square" tIns="119600">
            <a:noAutofit/>
          </a:bodyPr>
          <a:lstStyle/>
          <a:p>
            <a:pPr indent="0" lvl="0" marL="0" rtl="0" algn="ctr">
              <a:spcBef>
                <a:spcPts val="0"/>
              </a:spcBef>
              <a:spcAft>
                <a:spcPts val="0"/>
              </a:spcAft>
              <a:buNone/>
            </a:pPr>
            <a:r>
              <a:rPr b="1" lang="en" sz="1200">
                <a:latin typeface="Inter"/>
                <a:ea typeface="Inter"/>
                <a:cs typeface="Inter"/>
                <a:sym typeface="Inter"/>
              </a:rPr>
              <a:t>Sea Route to India</a:t>
            </a:r>
            <a:endParaRPr b="1" sz="1200">
              <a:latin typeface="Inter"/>
              <a:ea typeface="Inter"/>
              <a:cs typeface="Inter"/>
              <a:sym typeface="Inter"/>
            </a:endParaRPr>
          </a:p>
        </p:txBody>
      </p:sp>
      <p:pic>
        <p:nvPicPr>
          <p:cNvPr id="120" name="Google Shape;120;p17"/>
          <p:cNvPicPr preferRelativeResize="0"/>
          <p:nvPr/>
        </p:nvPicPr>
        <p:blipFill>
          <a:blip r:embed="rId5">
            <a:alphaModFix/>
          </a:blip>
          <a:stretch>
            <a:fillRect/>
          </a:stretch>
        </p:blipFill>
        <p:spPr>
          <a:xfrm>
            <a:off x="2686700" y="1278908"/>
            <a:ext cx="822875" cy="822875"/>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24" name="Shape 124"/>
        <p:cNvGrpSpPr/>
        <p:nvPr/>
      </p:nvGrpSpPr>
      <p:grpSpPr>
        <a:xfrm>
          <a:off x="0" y="0"/>
          <a:ext cx="0" cy="0"/>
          <a:chOff x="0" y="0"/>
          <a:chExt cx="0" cy="0"/>
        </a:xfrm>
      </p:grpSpPr>
      <p:sp>
        <p:nvSpPr>
          <p:cNvPr id="125" name="Google Shape;125;p18"/>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Historical Thinking Skill Graphic Organizer: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Historical Significance (Exemplar)</a:t>
            </a:r>
            <a:endParaRPr sz="2500">
              <a:solidFill>
                <a:schemeClr val="dk1"/>
              </a:solidFill>
              <a:latin typeface="Plus Jakarta Sans"/>
              <a:ea typeface="Plus Jakarta Sans"/>
              <a:cs typeface="Plus Jakarta Sans"/>
              <a:sym typeface="Plus Jakarta Sans"/>
            </a:endParaRPr>
          </a:p>
        </p:txBody>
      </p:sp>
      <p:sp>
        <p:nvSpPr>
          <p:cNvPr id="126" name="Google Shape;126;p1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©2024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27" name="Google Shape;127;p18"/>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28" name="Google Shape;128;p1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29" name="Google Shape;129;p18"/>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130" name="Google Shape;130;p18"/>
          <p:cNvSpPr txBox="1"/>
          <p:nvPr/>
        </p:nvSpPr>
        <p:spPr>
          <a:xfrm>
            <a:off x="3005680" y="2616900"/>
            <a:ext cx="1708200" cy="424200"/>
          </a:xfrm>
          <a:prstGeom prst="rect">
            <a:avLst/>
          </a:prstGeom>
          <a:noFill/>
          <a:ln>
            <a:noFill/>
          </a:ln>
        </p:spPr>
        <p:txBody>
          <a:bodyPr anchorCtr="0" anchor="t" bIns="119600" lIns="119600" spcFirstLastPara="1" rIns="119600" wrap="square" tIns="119600">
            <a:noAutofit/>
          </a:bodyPr>
          <a:lstStyle/>
          <a:p>
            <a:pPr indent="0" lvl="0" marL="0" rtl="0" algn="ctr">
              <a:spcBef>
                <a:spcPts val="0"/>
              </a:spcBef>
              <a:spcAft>
                <a:spcPts val="0"/>
              </a:spcAft>
              <a:buNone/>
            </a:pPr>
            <a:r>
              <a:rPr lang="en" sz="1500">
                <a:latin typeface="Inter"/>
                <a:ea typeface="Inter"/>
                <a:cs typeface="Inter"/>
                <a:sym typeface="Inter"/>
              </a:rPr>
              <a:t>Historical Topic</a:t>
            </a:r>
            <a:endParaRPr sz="1500">
              <a:latin typeface="Inter"/>
              <a:ea typeface="Inter"/>
              <a:cs typeface="Inter"/>
              <a:sym typeface="Inter"/>
            </a:endParaRPr>
          </a:p>
        </p:txBody>
      </p:sp>
      <p:cxnSp>
        <p:nvCxnSpPr>
          <p:cNvPr id="131" name="Google Shape;131;p18"/>
          <p:cNvCxnSpPr>
            <a:stCxn id="132" idx="2"/>
            <a:endCxn id="133" idx="0"/>
          </p:cNvCxnSpPr>
          <p:nvPr/>
        </p:nvCxnSpPr>
        <p:spPr>
          <a:xfrm>
            <a:off x="3859845" y="3610686"/>
            <a:ext cx="2704200" cy="1550400"/>
          </a:xfrm>
          <a:prstGeom prst="straightConnector1">
            <a:avLst/>
          </a:prstGeom>
          <a:noFill/>
          <a:ln cap="flat" cmpd="sng" w="9525">
            <a:solidFill>
              <a:srgbClr val="595959"/>
            </a:solidFill>
            <a:prstDash val="solid"/>
            <a:round/>
            <a:headEnd len="med" w="med" type="none"/>
            <a:tailEnd len="med" w="med" type="triangle"/>
          </a:ln>
        </p:spPr>
      </p:cxnSp>
      <p:cxnSp>
        <p:nvCxnSpPr>
          <p:cNvPr id="134" name="Google Shape;134;p18"/>
          <p:cNvCxnSpPr>
            <a:stCxn id="132" idx="3"/>
            <a:endCxn id="135" idx="1"/>
          </p:cNvCxnSpPr>
          <p:nvPr/>
        </p:nvCxnSpPr>
        <p:spPr>
          <a:xfrm>
            <a:off x="4881195" y="3340236"/>
            <a:ext cx="528900" cy="200400"/>
          </a:xfrm>
          <a:prstGeom prst="straightConnector1">
            <a:avLst/>
          </a:prstGeom>
          <a:noFill/>
          <a:ln cap="flat" cmpd="sng" w="9525">
            <a:solidFill>
              <a:srgbClr val="595959"/>
            </a:solidFill>
            <a:prstDash val="solid"/>
            <a:round/>
            <a:headEnd len="med" w="med" type="none"/>
            <a:tailEnd len="med" w="med" type="triangle"/>
          </a:ln>
        </p:spPr>
      </p:cxnSp>
      <p:sp>
        <p:nvSpPr>
          <p:cNvPr id="136" name="Google Shape;136;p18"/>
          <p:cNvSpPr txBox="1"/>
          <p:nvPr/>
        </p:nvSpPr>
        <p:spPr>
          <a:xfrm>
            <a:off x="477195" y="5161095"/>
            <a:ext cx="1478400" cy="24012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b="1" lang="en" sz="1100">
                <a:solidFill>
                  <a:schemeClr val="dk1"/>
                </a:solidFill>
                <a:latin typeface="Inter"/>
                <a:ea typeface="Inter"/>
                <a:cs typeface="Inter"/>
                <a:sym typeface="Inter"/>
              </a:rPr>
              <a:t>Quantity</a:t>
            </a:r>
            <a:r>
              <a:rPr lang="en" sz="1100">
                <a:solidFill>
                  <a:schemeClr val="dk1"/>
                </a:solidFill>
                <a:latin typeface="Inter"/>
                <a:ea typeface="Inter"/>
                <a:cs typeface="Inter"/>
                <a:sym typeface="Inter"/>
              </a:rPr>
              <a:t>: How many people were affected?</a:t>
            </a:r>
            <a:endParaRPr sz="11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Perhaps millions of people in Europe, Asia, and Africa through the development of new methods of commercial exchange</a:t>
            </a:r>
            <a:endParaRPr sz="1100">
              <a:solidFill>
                <a:schemeClr val="dk1"/>
              </a:solidFill>
              <a:latin typeface="Inter"/>
              <a:ea typeface="Inter"/>
              <a:cs typeface="Inter"/>
              <a:sym typeface="Inter"/>
            </a:endParaRPr>
          </a:p>
        </p:txBody>
      </p:sp>
      <p:sp>
        <p:nvSpPr>
          <p:cNvPr id="137" name="Google Shape;137;p18"/>
          <p:cNvSpPr txBox="1"/>
          <p:nvPr/>
        </p:nvSpPr>
        <p:spPr>
          <a:xfrm>
            <a:off x="2268690" y="5161095"/>
            <a:ext cx="1478400" cy="24012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b="1" lang="en" sz="1100">
                <a:solidFill>
                  <a:schemeClr val="dk1"/>
                </a:solidFill>
                <a:latin typeface="Inter"/>
                <a:ea typeface="Inter"/>
                <a:cs typeface="Inter"/>
                <a:sym typeface="Inter"/>
              </a:rPr>
              <a:t>Profundity</a:t>
            </a:r>
            <a:r>
              <a:rPr lang="en" sz="1100">
                <a:solidFill>
                  <a:schemeClr val="dk1"/>
                </a:solidFill>
                <a:latin typeface="Inter"/>
                <a:ea typeface="Inter"/>
                <a:cs typeface="Inter"/>
                <a:sym typeface="Inter"/>
              </a:rPr>
              <a:t>: How deeply were people’s lives affected?</a:t>
            </a:r>
            <a:endParaRPr sz="11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Enslavement significantly impacted Africans. Merchants suffered losses and new opportunities</a:t>
            </a:r>
            <a:endParaRPr sz="1100">
              <a:solidFill>
                <a:schemeClr val="dk1"/>
              </a:solidFill>
              <a:latin typeface="Inter"/>
              <a:ea typeface="Inter"/>
              <a:cs typeface="Inter"/>
              <a:sym typeface="Inter"/>
            </a:endParaRPr>
          </a:p>
        </p:txBody>
      </p:sp>
      <p:sp>
        <p:nvSpPr>
          <p:cNvPr id="138" name="Google Shape;138;p18"/>
          <p:cNvSpPr txBox="1"/>
          <p:nvPr/>
        </p:nvSpPr>
        <p:spPr>
          <a:xfrm>
            <a:off x="4060171" y="5161095"/>
            <a:ext cx="1478400" cy="24012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b="1" lang="en" sz="1100">
                <a:solidFill>
                  <a:schemeClr val="dk1"/>
                </a:solidFill>
                <a:latin typeface="Inter"/>
                <a:ea typeface="Inter"/>
                <a:cs typeface="Inter"/>
                <a:sym typeface="Inter"/>
              </a:rPr>
              <a:t>Durability</a:t>
            </a:r>
            <a:r>
              <a:rPr lang="en" sz="1100">
                <a:solidFill>
                  <a:schemeClr val="dk1"/>
                </a:solidFill>
                <a:latin typeface="Inter"/>
                <a:ea typeface="Inter"/>
                <a:cs typeface="Inter"/>
                <a:sym typeface="Inter"/>
              </a:rPr>
              <a:t>: For how long were people affected?</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Beginning in the late 15th century through the 18th century</a:t>
            </a:r>
            <a:endParaRPr sz="1100">
              <a:solidFill>
                <a:schemeClr val="dk1"/>
              </a:solidFill>
              <a:latin typeface="Inter"/>
              <a:ea typeface="Inter"/>
              <a:cs typeface="Inter"/>
              <a:sym typeface="Inter"/>
            </a:endParaRPr>
          </a:p>
        </p:txBody>
      </p:sp>
      <p:sp>
        <p:nvSpPr>
          <p:cNvPr id="133" name="Google Shape;133;p18"/>
          <p:cNvSpPr txBox="1"/>
          <p:nvPr/>
        </p:nvSpPr>
        <p:spPr>
          <a:xfrm>
            <a:off x="5824891" y="5161095"/>
            <a:ext cx="1478400" cy="24012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b="1" lang="en" sz="1100">
                <a:solidFill>
                  <a:schemeClr val="dk1"/>
                </a:solidFill>
                <a:latin typeface="Inter"/>
                <a:ea typeface="Inter"/>
                <a:cs typeface="Inter"/>
                <a:sym typeface="Inter"/>
              </a:rPr>
              <a:t>Relevance</a:t>
            </a:r>
            <a:r>
              <a:rPr lang="en" sz="1100">
                <a:solidFill>
                  <a:schemeClr val="dk1"/>
                </a:solidFill>
                <a:latin typeface="Inter"/>
                <a:ea typeface="Inter"/>
                <a:cs typeface="Inter"/>
                <a:sym typeface="Inter"/>
              </a:rPr>
              <a:t>: How is this still relevant today?</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The new route initiated a new period of global trade that contributed to new worldviews and </a:t>
            </a:r>
            <a:r>
              <a:rPr b="1" lang="en" sz="1200">
                <a:solidFill>
                  <a:srgbClr val="E95C3D"/>
                </a:solidFill>
                <a:latin typeface="Inter"/>
                <a:ea typeface="Inter"/>
                <a:cs typeface="Inter"/>
                <a:sym typeface="Inter"/>
              </a:rPr>
              <a:t>persistent</a:t>
            </a:r>
            <a:r>
              <a:rPr b="1" lang="en" sz="1200">
                <a:solidFill>
                  <a:srgbClr val="E95C3D"/>
                </a:solidFill>
                <a:latin typeface="Inter"/>
                <a:ea typeface="Inter"/>
                <a:cs typeface="Inter"/>
                <a:sym typeface="Inter"/>
              </a:rPr>
              <a:t> consequences</a:t>
            </a:r>
            <a:endParaRPr sz="1100">
              <a:solidFill>
                <a:schemeClr val="dk1"/>
              </a:solidFill>
              <a:latin typeface="Inter"/>
              <a:ea typeface="Inter"/>
              <a:cs typeface="Inter"/>
              <a:sym typeface="Inter"/>
            </a:endParaRPr>
          </a:p>
        </p:txBody>
      </p:sp>
      <p:cxnSp>
        <p:nvCxnSpPr>
          <p:cNvPr id="139" name="Google Shape;139;p18"/>
          <p:cNvCxnSpPr>
            <a:stCxn id="132" idx="2"/>
            <a:endCxn id="136" idx="0"/>
          </p:cNvCxnSpPr>
          <p:nvPr/>
        </p:nvCxnSpPr>
        <p:spPr>
          <a:xfrm flipH="1">
            <a:off x="1216545" y="3610686"/>
            <a:ext cx="2643300" cy="1550400"/>
          </a:xfrm>
          <a:prstGeom prst="straightConnector1">
            <a:avLst/>
          </a:prstGeom>
          <a:noFill/>
          <a:ln cap="flat" cmpd="sng" w="9525">
            <a:solidFill>
              <a:srgbClr val="595959"/>
            </a:solidFill>
            <a:prstDash val="solid"/>
            <a:round/>
            <a:headEnd len="med" w="med" type="none"/>
            <a:tailEnd len="med" w="med" type="triangle"/>
          </a:ln>
        </p:spPr>
      </p:cxnSp>
      <p:cxnSp>
        <p:nvCxnSpPr>
          <p:cNvPr id="140" name="Google Shape;140;p18"/>
          <p:cNvCxnSpPr>
            <a:stCxn id="132" idx="2"/>
            <a:endCxn id="137" idx="0"/>
          </p:cNvCxnSpPr>
          <p:nvPr/>
        </p:nvCxnSpPr>
        <p:spPr>
          <a:xfrm flipH="1">
            <a:off x="3007845" y="3610686"/>
            <a:ext cx="852000" cy="1550400"/>
          </a:xfrm>
          <a:prstGeom prst="straightConnector1">
            <a:avLst/>
          </a:prstGeom>
          <a:noFill/>
          <a:ln cap="flat" cmpd="sng" w="9525">
            <a:solidFill>
              <a:srgbClr val="595959"/>
            </a:solidFill>
            <a:prstDash val="solid"/>
            <a:round/>
            <a:headEnd len="med" w="med" type="none"/>
            <a:tailEnd len="med" w="med" type="triangle"/>
          </a:ln>
        </p:spPr>
      </p:cxnSp>
      <p:cxnSp>
        <p:nvCxnSpPr>
          <p:cNvPr id="141" name="Google Shape;141;p18"/>
          <p:cNvCxnSpPr>
            <a:stCxn id="132" idx="2"/>
            <a:endCxn id="138" idx="0"/>
          </p:cNvCxnSpPr>
          <p:nvPr/>
        </p:nvCxnSpPr>
        <p:spPr>
          <a:xfrm>
            <a:off x="3859845" y="3610686"/>
            <a:ext cx="939600" cy="1550400"/>
          </a:xfrm>
          <a:prstGeom prst="straightConnector1">
            <a:avLst/>
          </a:prstGeom>
          <a:noFill/>
          <a:ln cap="flat" cmpd="sng" w="9525">
            <a:solidFill>
              <a:srgbClr val="595959"/>
            </a:solidFill>
            <a:prstDash val="solid"/>
            <a:round/>
            <a:headEnd len="med" w="med" type="none"/>
            <a:tailEnd len="med" w="med" type="triangle"/>
          </a:ln>
        </p:spPr>
      </p:cxnSp>
      <p:sp>
        <p:nvSpPr>
          <p:cNvPr id="142" name="Google Shape;142;p18"/>
          <p:cNvSpPr txBox="1"/>
          <p:nvPr/>
        </p:nvSpPr>
        <p:spPr>
          <a:xfrm>
            <a:off x="477200" y="7851800"/>
            <a:ext cx="6825900" cy="13287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lnSpc>
                <a:spcPct val="160000"/>
              </a:lnSpc>
              <a:spcBef>
                <a:spcPts val="0"/>
              </a:spcBef>
              <a:spcAft>
                <a:spcPts val="0"/>
              </a:spcAft>
              <a:buNone/>
            </a:pPr>
            <a:r>
              <a:rPr b="1" lang="en" sz="1300">
                <a:latin typeface="Inter"/>
                <a:ea typeface="Inter"/>
                <a:cs typeface="Inter"/>
                <a:sym typeface="Inter"/>
              </a:rPr>
              <a:t>In a nutshell</a:t>
            </a:r>
            <a:r>
              <a:rPr lang="en" sz="1300">
                <a:latin typeface="Inter"/>
                <a:ea typeface="Inter"/>
                <a:cs typeface="Inter"/>
                <a:sym typeface="Inter"/>
              </a:rPr>
              <a:t>: </a:t>
            </a:r>
            <a:r>
              <a:rPr b="1" lang="en" sz="1300">
                <a:solidFill>
                  <a:srgbClr val="E95C3D"/>
                </a:solidFill>
                <a:latin typeface="Inter"/>
                <a:ea typeface="Inter"/>
                <a:cs typeface="Inter"/>
                <a:sym typeface="Inter"/>
              </a:rPr>
              <a:t>The Sea Route to India</a:t>
            </a:r>
            <a:r>
              <a:rPr lang="en" sz="1300">
                <a:latin typeface="Inter"/>
                <a:ea typeface="Inter"/>
                <a:cs typeface="Inter"/>
                <a:sym typeface="Inter"/>
              </a:rPr>
              <a:t> is historically significant because: </a:t>
            </a:r>
            <a:r>
              <a:rPr b="1" lang="en" sz="1300">
                <a:solidFill>
                  <a:srgbClr val="E95C3D"/>
                </a:solidFill>
                <a:latin typeface="Inter"/>
                <a:ea typeface="Inter"/>
                <a:cs typeface="Inter"/>
                <a:sym typeface="Inter"/>
              </a:rPr>
              <a:t>it revolutionized global trade by breaking the monopoly of overland routes. It ushered in a new era of European colonial expansion that catalyzed a massive effort to enslave Africans.</a:t>
            </a:r>
            <a:endParaRPr b="1" sz="1300">
              <a:solidFill>
                <a:srgbClr val="E95C3D"/>
              </a:solidFill>
              <a:latin typeface="Inter"/>
              <a:ea typeface="Inter"/>
              <a:cs typeface="Inter"/>
              <a:sym typeface="Inter"/>
            </a:endParaRPr>
          </a:p>
        </p:txBody>
      </p:sp>
      <p:sp>
        <p:nvSpPr>
          <p:cNvPr id="135" name="Google Shape;135;p18"/>
          <p:cNvSpPr txBox="1"/>
          <p:nvPr/>
        </p:nvSpPr>
        <p:spPr>
          <a:xfrm>
            <a:off x="5409984" y="2517952"/>
            <a:ext cx="1893300" cy="2045100"/>
          </a:xfrm>
          <a:prstGeom prst="rect">
            <a:avLst/>
          </a:prstGeom>
          <a:solidFill>
            <a:srgbClr val="FFFFFF"/>
          </a:solid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300">
                <a:solidFill>
                  <a:schemeClr val="dk1"/>
                </a:solidFill>
                <a:latin typeface="Inter"/>
                <a:ea typeface="Inter"/>
                <a:cs typeface="Inter"/>
                <a:sym typeface="Inter"/>
              </a:rPr>
              <a:t>Who was affected?</a:t>
            </a:r>
            <a:endParaRPr sz="1300">
              <a:solidFill>
                <a:schemeClr val="dk1"/>
              </a:solidFill>
              <a:latin typeface="Inter"/>
              <a:ea typeface="Inter"/>
              <a:cs typeface="Inter"/>
              <a:sym typeface="Inter"/>
            </a:endParaRPr>
          </a:p>
          <a:p>
            <a:pPr indent="0" lvl="0" marL="0" rtl="0" algn="l">
              <a:spcBef>
                <a:spcPts val="0"/>
              </a:spcBef>
              <a:spcAft>
                <a:spcPts val="0"/>
              </a:spcAft>
              <a:buNone/>
            </a:pPr>
            <a:r>
              <a:t/>
            </a:r>
            <a:endParaRPr sz="13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The primary individuals affected directly were merchants. However, the peoples of Africa, India, and Europe were impacted more broadly. </a:t>
            </a:r>
            <a:endParaRPr sz="1300">
              <a:solidFill>
                <a:schemeClr val="dk1"/>
              </a:solidFill>
              <a:latin typeface="Inter"/>
              <a:ea typeface="Inter"/>
              <a:cs typeface="Inter"/>
              <a:sym typeface="Inter"/>
            </a:endParaRPr>
          </a:p>
        </p:txBody>
      </p:sp>
      <p:sp>
        <p:nvSpPr>
          <p:cNvPr id="143" name="Google Shape;143;p18"/>
          <p:cNvSpPr txBox="1"/>
          <p:nvPr/>
        </p:nvSpPr>
        <p:spPr>
          <a:xfrm>
            <a:off x="469731" y="1414993"/>
            <a:ext cx="1839900" cy="3147900"/>
          </a:xfrm>
          <a:prstGeom prst="rect">
            <a:avLst/>
          </a:prstGeom>
          <a:solidFill>
            <a:srgbClr val="FFFFFF"/>
          </a:solidFill>
          <a:ln cap="flat" cmpd="sng" w="19050">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100">
                <a:latin typeface="Inter"/>
                <a:ea typeface="Inter"/>
                <a:cs typeface="Inter"/>
                <a:sym typeface="Inter"/>
              </a:rPr>
              <a:t>What are 3 examples of historical context that further demonstrate this topic’s historical significance?</a:t>
            </a:r>
            <a:endParaRPr sz="1100">
              <a:latin typeface="Inter"/>
              <a:ea typeface="Inter"/>
              <a:cs typeface="Inter"/>
              <a:sym typeface="Inter"/>
            </a:endParaRPr>
          </a:p>
          <a:p>
            <a:pPr indent="0" lvl="0" marL="0" rtl="0" algn="l">
              <a:spcBef>
                <a:spcPts val="0"/>
              </a:spcBef>
              <a:spcAft>
                <a:spcPts val="0"/>
              </a:spcAft>
              <a:buNone/>
            </a:pPr>
            <a:r>
              <a:t/>
            </a:r>
            <a:endParaRPr sz="600">
              <a:latin typeface="Inter"/>
              <a:ea typeface="Inter"/>
              <a:cs typeface="Inter"/>
              <a:sym typeface="Inter"/>
            </a:endParaRPr>
          </a:p>
          <a:p>
            <a:pPr indent="-317500" lvl="0" marL="482600" rtl="0" algn="l">
              <a:spcBef>
                <a:spcPts val="0"/>
              </a:spcBef>
              <a:spcAft>
                <a:spcPts val="0"/>
              </a:spcAft>
              <a:buSzPts val="1200"/>
              <a:buFont typeface="Inter"/>
              <a:buAutoNum type="arabicPeriod"/>
            </a:pPr>
            <a:r>
              <a:rPr b="1" lang="en" sz="1200">
                <a:solidFill>
                  <a:srgbClr val="E95C3D"/>
                </a:solidFill>
                <a:latin typeface="Inter"/>
                <a:ea typeface="Inter"/>
                <a:cs typeface="Inter"/>
                <a:sym typeface="Inter"/>
              </a:rPr>
              <a:t>Colonial expansion</a:t>
            </a:r>
            <a:endParaRPr sz="1200">
              <a:latin typeface="Inter"/>
              <a:ea typeface="Inter"/>
              <a:cs typeface="Inter"/>
              <a:sym typeface="Inter"/>
            </a:endParaRPr>
          </a:p>
          <a:p>
            <a:pPr indent="0" lvl="0" marL="482600" rtl="0" algn="l">
              <a:spcBef>
                <a:spcPts val="0"/>
              </a:spcBef>
              <a:spcAft>
                <a:spcPts val="0"/>
              </a:spcAft>
              <a:buNone/>
            </a:pPr>
            <a:r>
              <a:t/>
            </a:r>
            <a:endParaRPr sz="1200">
              <a:latin typeface="Inter"/>
              <a:ea typeface="Inter"/>
              <a:cs typeface="Inter"/>
              <a:sym typeface="Inter"/>
            </a:endParaRPr>
          </a:p>
          <a:p>
            <a:pPr indent="0" lvl="0" marL="482600" rtl="0" algn="l">
              <a:spcBef>
                <a:spcPts val="0"/>
              </a:spcBef>
              <a:spcAft>
                <a:spcPts val="0"/>
              </a:spcAft>
              <a:buNone/>
            </a:pPr>
            <a:r>
              <a:t/>
            </a:r>
            <a:endParaRPr sz="1200">
              <a:latin typeface="Inter"/>
              <a:ea typeface="Inter"/>
              <a:cs typeface="Inter"/>
              <a:sym typeface="Inter"/>
            </a:endParaRPr>
          </a:p>
          <a:p>
            <a:pPr indent="-317500" lvl="0" marL="482600" rtl="0" algn="l">
              <a:spcBef>
                <a:spcPts val="0"/>
              </a:spcBef>
              <a:spcAft>
                <a:spcPts val="0"/>
              </a:spcAft>
              <a:buSzPts val="1200"/>
              <a:buFont typeface="Inter"/>
              <a:buAutoNum type="arabicPeriod"/>
            </a:pPr>
            <a:r>
              <a:rPr b="1" lang="en" sz="1200">
                <a:solidFill>
                  <a:srgbClr val="E95C3D"/>
                </a:solidFill>
                <a:latin typeface="Inter"/>
                <a:ea typeface="Inter"/>
                <a:cs typeface="Inter"/>
                <a:sym typeface="Inter"/>
              </a:rPr>
              <a:t>Religious conflict</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317500" lvl="0" marL="482600" rtl="0" algn="l">
              <a:spcBef>
                <a:spcPts val="0"/>
              </a:spcBef>
              <a:spcAft>
                <a:spcPts val="0"/>
              </a:spcAft>
              <a:buSzPts val="1200"/>
              <a:buFont typeface="Inter"/>
              <a:buAutoNum type="arabicPeriod"/>
            </a:pPr>
            <a:r>
              <a:rPr b="1" lang="en" sz="1200">
                <a:solidFill>
                  <a:srgbClr val="E95C3D"/>
                </a:solidFill>
                <a:latin typeface="Inter"/>
                <a:ea typeface="Inter"/>
                <a:cs typeface="Inter"/>
                <a:sym typeface="Inter"/>
              </a:rPr>
              <a:t>Scientific Revolution</a:t>
            </a:r>
            <a:endParaRPr sz="1200">
              <a:latin typeface="Inter"/>
              <a:ea typeface="Inter"/>
              <a:cs typeface="Inter"/>
              <a:sym typeface="Inter"/>
            </a:endParaRPr>
          </a:p>
        </p:txBody>
      </p:sp>
      <p:sp>
        <p:nvSpPr>
          <p:cNvPr id="144" name="Google Shape;144;p18"/>
          <p:cNvSpPr txBox="1"/>
          <p:nvPr/>
        </p:nvSpPr>
        <p:spPr>
          <a:xfrm>
            <a:off x="3378675" y="1333350"/>
            <a:ext cx="3924600" cy="714000"/>
          </a:xfrm>
          <a:prstGeom prst="rect">
            <a:avLst/>
          </a:prstGeom>
          <a:noFill/>
          <a:ln>
            <a:noFill/>
          </a:ln>
        </p:spPr>
        <p:txBody>
          <a:bodyPr anchorCtr="0" anchor="ctr" bIns="119600" lIns="119600" spcFirstLastPara="1" rIns="119600" wrap="square" tIns="119600">
            <a:noAutofit/>
          </a:bodyPr>
          <a:lstStyle/>
          <a:p>
            <a:pPr indent="0" lvl="0" marL="0" rtl="0" algn="ctr">
              <a:spcBef>
                <a:spcPts val="0"/>
              </a:spcBef>
              <a:spcAft>
                <a:spcPts val="0"/>
              </a:spcAft>
              <a:buNone/>
            </a:pPr>
            <a:r>
              <a:rPr b="1" i="1" lang="en" sz="1300">
                <a:latin typeface="Inter"/>
                <a:ea typeface="Inter"/>
                <a:cs typeface="Inter"/>
                <a:sym typeface="Inter"/>
              </a:rPr>
              <a:t>To establish historical significance is to show that a historical event is worth remembering.</a:t>
            </a:r>
            <a:endParaRPr b="1" i="1" sz="1300">
              <a:latin typeface="Inter"/>
              <a:ea typeface="Inter"/>
              <a:cs typeface="Inter"/>
              <a:sym typeface="Inter"/>
            </a:endParaRPr>
          </a:p>
        </p:txBody>
      </p:sp>
      <p:sp>
        <p:nvSpPr>
          <p:cNvPr id="132" name="Google Shape;132;p18"/>
          <p:cNvSpPr txBox="1"/>
          <p:nvPr/>
        </p:nvSpPr>
        <p:spPr>
          <a:xfrm>
            <a:off x="2838495" y="3069786"/>
            <a:ext cx="2042700" cy="540900"/>
          </a:xfrm>
          <a:prstGeom prst="rect">
            <a:avLst/>
          </a:prstGeom>
          <a:solidFill>
            <a:schemeClr val="lt1"/>
          </a:solidFill>
          <a:ln cap="flat" cmpd="sng" w="9525">
            <a:solidFill>
              <a:srgbClr val="666666"/>
            </a:solidFill>
            <a:prstDash val="solid"/>
            <a:round/>
            <a:headEnd len="sm" w="sm" type="none"/>
            <a:tailEnd len="sm" w="sm" type="none"/>
          </a:ln>
        </p:spPr>
        <p:txBody>
          <a:bodyPr anchorCtr="0" anchor="ctr" bIns="119600" lIns="119600" spcFirstLastPara="1" rIns="119600" wrap="square" tIns="119600">
            <a:noAutofit/>
          </a:bodyPr>
          <a:lstStyle/>
          <a:p>
            <a:pPr indent="0" lvl="0" marL="0" rtl="0" algn="ctr">
              <a:spcBef>
                <a:spcPts val="0"/>
              </a:spcBef>
              <a:spcAft>
                <a:spcPts val="0"/>
              </a:spcAft>
              <a:buNone/>
            </a:pPr>
            <a:r>
              <a:rPr b="1" lang="en" sz="1200">
                <a:solidFill>
                  <a:schemeClr val="dk1"/>
                </a:solidFill>
                <a:latin typeface="Inter"/>
                <a:ea typeface="Inter"/>
                <a:cs typeface="Inter"/>
                <a:sym typeface="Inter"/>
              </a:rPr>
              <a:t>Sea Route to India</a:t>
            </a:r>
            <a:endParaRPr b="1" sz="1200">
              <a:latin typeface="Inter"/>
              <a:ea typeface="Inter"/>
              <a:cs typeface="Inter"/>
              <a:sym typeface="Inter"/>
            </a:endParaRPr>
          </a:p>
        </p:txBody>
      </p:sp>
      <p:pic>
        <p:nvPicPr>
          <p:cNvPr id="145" name="Google Shape;145;p18"/>
          <p:cNvPicPr preferRelativeResize="0"/>
          <p:nvPr/>
        </p:nvPicPr>
        <p:blipFill>
          <a:blip r:embed="rId5">
            <a:alphaModFix/>
          </a:blip>
          <a:stretch>
            <a:fillRect/>
          </a:stretch>
        </p:blipFill>
        <p:spPr>
          <a:xfrm>
            <a:off x="2686700" y="1278908"/>
            <a:ext cx="822875" cy="822875"/>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