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10287000" cx="18288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4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f2ecdbd232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f2ecdbd232_0_3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d45edcf7c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2d45edcf7ce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5" Type="http://schemas.openxmlformats.org/officeDocument/2006/relationships/image" Target="../media/image4.png"/><Relationship Id="rId6" Type="http://schemas.openxmlformats.org/officeDocument/2006/relationships/image" Target="../media/image13.png"/><Relationship Id="rId7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7988" y="3133791"/>
            <a:ext cx="14079900" cy="30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CONTEXTUALIZATION OF EXPLORATION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481525" y="6089463"/>
            <a:ext cx="13654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Exploration &amp; Colonization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2091750" y="3990625"/>
            <a:ext cx="141045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major political, social, and technological developments in Europe stimulate an “Age of Exploration?”</a:t>
            </a:r>
            <a:endParaRPr i="1" sz="5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4175" y="4398539"/>
            <a:ext cx="2798625" cy="2798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2" name="Google Shape;202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3" name="Google Shape;203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4" name="Google Shape;204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5" name="Google Shape;205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7" name="Google Shape;207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8" name="Google Shape;208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9" name="Google Shape;209;p27"/>
          <p:cNvSpPr txBox="1"/>
          <p:nvPr/>
        </p:nvSpPr>
        <p:spPr>
          <a:xfrm>
            <a:off x="295200" y="1368425"/>
            <a:ext cx="176976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CONTEXTUALIZATION</a:t>
            </a:r>
            <a:endParaRPr sz="900"/>
          </a:p>
        </p:txBody>
      </p:sp>
      <p:grpSp>
        <p:nvGrpSpPr>
          <p:cNvPr id="210" name="Google Shape;210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1" name="Google Shape;211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5" name="Google Shape;215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6" name="Google Shape;216;p27"/>
          <p:cNvSpPr txBox="1"/>
          <p:nvPr/>
        </p:nvSpPr>
        <p:spPr>
          <a:xfrm>
            <a:off x="4390650" y="4226901"/>
            <a:ext cx="7315200" cy="31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Inter"/>
                <a:ea typeface="Inter"/>
                <a:cs typeface="Inter"/>
                <a:sym typeface="Inter"/>
              </a:rPr>
              <a:t>Contextualization &amp; Sourcing</a:t>
            </a:r>
            <a:endParaRPr b="1" sz="24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interpreting historical events, developments, or processes in light of the surrounding historical context. It also means understanding key information about a historical source, such as its purpose, perspective, and reliability as a piece of evidence.</a:t>
            </a:r>
            <a:endParaRPr sz="3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17" name="Google Shape;217;p27"/>
          <p:cNvPicPr preferRelativeResize="0"/>
          <p:nvPr/>
        </p:nvPicPr>
        <p:blipFill rotWithShape="1">
          <a:blip r:embed="rId5">
            <a:alphaModFix/>
          </a:blip>
          <a:srcRect b="16589" l="42800" r="27851" t="26205"/>
          <a:stretch/>
        </p:blipFill>
        <p:spPr>
          <a:xfrm>
            <a:off x="12719050" y="2853688"/>
            <a:ext cx="4712499" cy="612224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28"/>
          <p:cNvPicPr preferRelativeResize="0"/>
          <p:nvPr/>
        </p:nvPicPr>
        <p:blipFill rotWithShape="1">
          <a:blip r:embed="rId3">
            <a:alphaModFix/>
          </a:blip>
          <a:srcRect b="19639" l="25315" r="47518" t="28086"/>
          <a:stretch/>
        </p:blipFill>
        <p:spPr>
          <a:xfrm>
            <a:off x="1299600" y="4595700"/>
            <a:ext cx="3085000" cy="40324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23" name="Google Shape;223;p28"/>
          <p:cNvPicPr preferRelativeResize="0"/>
          <p:nvPr/>
        </p:nvPicPr>
        <p:blipFill rotWithShape="1">
          <a:blip r:embed="rId4">
            <a:alphaModFix/>
          </a:blip>
          <a:srcRect b="19280" l="25260" r="47863" t="28013"/>
          <a:stretch/>
        </p:blipFill>
        <p:spPr>
          <a:xfrm>
            <a:off x="4817100" y="4633963"/>
            <a:ext cx="3085000" cy="403243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224" name="Google Shape;224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5" name="Google Shape;225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6" name="Google Shape;226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8" name="Google Shape;228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29" name="Google Shape;229;p28"/>
          <p:cNvSpPr/>
          <p:nvPr/>
        </p:nvSpPr>
        <p:spPr>
          <a:xfrm>
            <a:off x="14982801" y="637964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0" name="Google Shape;230;p28"/>
          <p:cNvSpPr/>
          <p:nvPr/>
        </p:nvSpPr>
        <p:spPr>
          <a:xfrm>
            <a:off x="-1648907" y="-4022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1" name="Google Shape;231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32" name="Google Shape;232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3" name="Google Shape;233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4" name="Google Shape;234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5" name="Google Shape;235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36" name="Google Shape;236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7" name="Google Shape;237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8" name="Google Shape;238;p28"/>
          <p:cNvSpPr txBox="1"/>
          <p:nvPr/>
        </p:nvSpPr>
        <p:spPr>
          <a:xfrm>
            <a:off x="2916450" y="176525"/>
            <a:ext cx="124551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CONTEXTUALIZATION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PRACTICE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39" name="Google Shape;239;p28"/>
          <p:cNvSpPr txBox="1"/>
          <p:nvPr/>
        </p:nvSpPr>
        <p:spPr>
          <a:xfrm>
            <a:off x="438150" y="3003550"/>
            <a:ext cx="84843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1: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ead the assigned excerpt. Answer the questions on the THINKS worksheet.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0" name="Google Shape;240;p28"/>
          <p:cNvSpPr txBox="1"/>
          <p:nvPr/>
        </p:nvSpPr>
        <p:spPr>
          <a:xfrm>
            <a:off x="9201150" y="3003550"/>
            <a:ext cx="87441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2: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Participate in an Inside/Outside Circle to share understandings with classmates.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41" name="Google Shape;241;p28"/>
          <p:cNvCxnSpPr/>
          <p:nvPr/>
        </p:nvCxnSpPr>
        <p:spPr>
          <a:xfrm>
            <a:off x="9048750" y="3079750"/>
            <a:ext cx="26100" cy="5972700"/>
          </a:xfrm>
          <a:prstGeom prst="straightConnector1">
            <a:avLst/>
          </a:prstGeom>
          <a:noFill/>
          <a:ln cap="flat" cmpd="sng" w="76200">
            <a:solidFill>
              <a:srgbClr val="38E0A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42" name="Google Shape;242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389893" y="4180329"/>
            <a:ext cx="4872158" cy="4872126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43" name="Google Shape;243;p28"/>
          <p:cNvPicPr preferRelativeResize="0"/>
          <p:nvPr/>
        </p:nvPicPr>
        <p:blipFill rotWithShape="1">
          <a:blip r:embed="rId7">
            <a:alphaModFix/>
          </a:blip>
          <a:srcRect b="18605" l="25469" r="47724" t="27792"/>
          <a:stretch/>
        </p:blipFill>
        <p:spPr>
          <a:xfrm>
            <a:off x="14754196" y="4594443"/>
            <a:ext cx="3085000" cy="4111462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