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7938E1-B1AD-41FD-B466-DDB3349A8E5A}">
  <a:tblStyle styleId="{ED7938E1-B1AD-41FD-B466-DDB3349A8E5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I1ZkqSSMzBFqoJTdHKzWEz-ai9ufthjfKuOGRYaKZgM/copy?usp=sharing" TargetMode="External"/><Relationship Id="rId5" Type="http://schemas.openxmlformats.org/officeDocument/2006/relationships/hyperlink" Target="https://docs.google.com/presentation/d/1EjOpbnMiOQTqsY3bJ6b-6koEEhiTT1w8ofCT9Ue3SX0/copy?usp=sharing" TargetMode="External"/><Relationship Id="rId6" Type="http://schemas.openxmlformats.org/officeDocument/2006/relationships/hyperlink" Target="https://docs.google.com/presentation/d/1kwok6Ivyi2lfj_c95QLglUPl3vhLJ5tTsSc4wlEFcjw/copy?usp=sharing"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T6D9ZiQz75UM-BbEBD7RawZGN0YswpmTqR64jCnlfd0/copy?usp=sharing" TargetMode="External"/><Relationship Id="rId5" Type="http://schemas.openxmlformats.org/officeDocument/2006/relationships/hyperlink" Target="https://docs.google.com/presentation/d/1hhwUuvpwN__hlluZMf2LqvJtcD1Z5B_jiCPp4Tco-RY/copy?usp=sharing" TargetMode="External"/><Relationship Id="rId6" Type="http://schemas.openxmlformats.org/officeDocument/2006/relationships/hyperlink" Target="https://docs.google.com/presentation/d/1i4RzqKC2aIBnZuh94Igp9zHgJtILkqrL95MN0VAcCRA/copy?usp=sharing" TargetMode="External"/><Relationship Id="rId7" Type="http://schemas.openxmlformats.org/officeDocument/2006/relationships/hyperlink" Target="https://docs.google.com/presentation/d/1JqjwWou4NyMXItDMvHqwciBSWsDpD3HOq7-Lk7GBWZo/copy?usp=sharing" TargetMode="External"/><Relationship Id="rId8"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p3qVvZJKu8NRCC800qyTcCcu2B7_Odz5YZLJnKTAals/copy?usp=sharing" TargetMode="External"/><Relationship Id="rId5" Type="http://schemas.openxmlformats.org/officeDocument/2006/relationships/hyperlink" Target="https://docs.google.com/presentation/d/1p3qVvZJKu8NRCC800qyTcCcu2B7_Odz5YZLJnKTAals/copy?usp=sharing" TargetMode="External"/><Relationship Id="rId6" Type="http://schemas.openxmlformats.org/officeDocument/2006/relationships/hyperlink" Target="https://www.youtube.com/watch?v=dgP8sgTVZsw&amp;list=PLJIQbYYe5Zs1C-W7lwDkBvFgXUDxG4C_p&amp;index=52"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{ED7938E1-B1AD-41FD-B466-DDB3349A8E5A}</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2: Global Trade Routes</a:t>
                      </a:r>
                      <a:endParaRPr b="1">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what ways did trade networks lay the groundwork for increased interconnectedness?</a:t>
                      </a:r>
                      <a:endParaRPr sz="1200">
                        <a:latin typeface="Inter"/>
                        <a:ea typeface="Inter"/>
                        <a:cs typeface="Inter"/>
                        <a:sym typeface="Inter"/>
                      </a:endParaRPr>
                    </a:p>
                  </a:txBody>
                  <a:tcPr marT="91425" marB="91425" marR="91425" marL="91425"/>
                </a:tc>
                <a:tc hMerge="1"/>
              </a:tr>
              <a:tr h="3252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7.3, 7.7, 7.17</a:t>
                      </a:r>
                      <a:endParaRPr sz="12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a:t>
                      </a:r>
                      <a:r>
                        <a:rPr lang="en" sz="1200">
                          <a:latin typeface="Inter"/>
                          <a:ea typeface="Inter"/>
                          <a:cs typeface="Inter"/>
                          <a:sym typeface="Inter"/>
                        </a:rPr>
                        <a:t> Diffusion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Give </a:t>
                      </a:r>
                      <a:r>
                        <a:rPr lang="en" sz="1200">
                          <a:latin typeface="Inter"/>
                          <a:ea typeface="Inter"/>
                          <a:cs typeface="Inter"/>
                          <a:sym typeface="Inter"/>
                        </a:rPr>
                        <a:t>One, Get 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2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5"/>
                        </a:rPr>
                        <a:t>Global Trade Routes Presentation</a:t>
                      </a:r>
                      <a:r>
                        <a:rPr lang="en" sz="1200">
                          <a:solidFill>
                            <a:schemeClr val="dk1"/>
                          </a:solidFill>
                          <a:latin typeface="Inter"/>
                          <a:ea typeface="Inter"/>
                          <a:cs typeface="Inter"/>
                          <a:sym typeface="Inter"/>
                        </a:rPr>
                        <a:t> introduce the historical thinking skill of Historical Significance. The “What is Historical Significance?” Guide on page one of the </a:t>
                      </a:r>
                      <a:r>
                        <a:rPr lang="en" sz="1200" u="sng">
                          <a:solidFill>
                            <a:schemeClr val="hlink"/>
                          </a:solidFill>
                          <a:latin typeface="Inter"/>
                          <a:ea typeface="Inter"/>
                          <a:cs typeface="Inter"/>
                          <a:sym typeface="Inter"/>
                          <a:hlinkClick r:id="rId6"/>
                        </a:rPr>
                        <a:t>Historical Significance Student Worksheet</a:t>
                      </a:r>
                      <a:r>
                        <a:rPr lang="en" sz="1200">
                          <a:solidFill>
                            <a:schemeClr val="dk1"/>
                          </a:solidFill>
                          <a:latin typeface="Inter"/>
                          <a:ea typeface="Inter"/>
                          <a:cs typeface="Inter"/>
                          <a:sym typeface="Inter"/>
                        </a:rPr>
                        <a:t> should be used first. Begin by guiding students through the process with a review of Inkan and Mississippian trade networks from Unit 1. Have students complete the Historical Significance graphic organizers (page 2 &amp; 3) while following along with the presentation. Then, have students determine which trade network was more significant by lining up in the classroom according to their belief. Ask students to justify their position in a mini-discussion.</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4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Access student prior knowledge through the a review of American trade networks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with note-taking on the Historical Significance Graphic Organizer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guidance and expectations during the mini-discussion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and engage in review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Take notes on the historical significance of the Mississippian and Inka trade networks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mini-discussion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Exploration &amp; Colonization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{ED7938E1-B1AD-41FD-B466-DDB3349A8E5A}</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Global Trade Routes - Continued</a:t>
                      </a:r>
                      <a:endParaRPr>
                        <a:latin typeface="Inter"/>
                        <a:ea typeface="Inter"/>
                        <a:cs typeface="Inter"/>
                        <a:sym typeface="Inter"/>
                      </a:endParaRPr>
                    </a:p>
                  </a:txBody>
                  <a:tcPr marT="91425" marB="91425" marR="91425" marL="91425"/>
                </a:tc>
                <a:tc hMerge="1"/>
              </a:tr>
              <a:tr h="780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investigate the significance of trade networks by looking at three that were </a:t>
                      </a:r>
                      <a:r>
                        <a:rPr lang="en" sz="1200">
                          <a:solidFill>
                            <a:schemeClr val="dk1"/>
                          </a:solidFill>
                          <a:latin typeface="Inter"/>
                          <a:ea typeface="Inter"/>
                          <a:cs typeface="Inter"/>
                          <a:sym typeface="Inter"/>
                        </a:rPr>
                        <a:t>relevant</a:t>
                      </a:r>
                      <a:r>
                        <a:rPr lang="en" sz="1200">
                          <a:solidFill>
                            <a:schemeClr val="dk1"/>
                          </a:solidFill>
                          <a:latin typeface="Inter"/>
                          <a:ea typeface="Inter"/>
                          <a:cs typeface="Inter"/>
                          <a:sym typeface="Inter"/>
                        </a:rPr>
                        <a:t> to the context for the Age of Exploration (Trans-Saharan, Sea Route to India, Silk Road). They will work in a small group with a set of sources to complete the Historical Significance Graphic Organizer for one trade network.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5733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 and size (groups of 3 or 6 would work well)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expectations and instructions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sets of sources</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4"/>
                        </a:rPr>
                        <a:t>Trans-Saharan</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5"/>
                        </a:rPr>
                        <a:t>Sea Route to India</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Silk Road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“ways of working”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Historical Significance Graphic Organizer (found within the source sets)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36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an introduction to structured peer discussions, using the slide in the presentation. Then, have students who studied the same topic mingle to fill out their </a:t>
                      </a:r>
                      <a:r>
                        <a:rPr lang="en" sz="1200" u="sng">
                          <a:solidFill>
                            <a:schemeClr val="hlink"/>
                          </a:solidFill>
                          <a:latin typeface="Inter"/>
                          <a:ea typeface="Inter"/>
                          <a:cs typeface="Inter"/>
                          <a:sym typeface="Inter"/>
                          <a:hlinkClick r:id="rId7"/>
                        </a:rPr>
                        <a:t>Discussion Prep Worksheet.</a:t>
                      </a:r>
                      <a:r>
                        <a:rPr lang="en" sz="1200">
                          <a:solidFill>
                            <a:schemeClr val="dk1"/>
                          </a:solidFill>
                          <a:latin typeface="Inter"/>
                          <a:ea typeface="Inter"/>
                          <a:cs typeface="Inter"/>
                          <a:sym typeface="Inter"/>
                        </a:rPr>
                        <a:t> You should direct students from each source set to move to a particular area of the classroom. Their goal is use evidence from the source set to articulate why their trade route is historically significant. After students have prepped for the discussion, provide a reminder of the expectations and facilitate a Structured Peer Discussion. Keep the expectations and examples slide visible to help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structured peer discussions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large group mingle to complete the Discussion Prep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Structured Peer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clarifying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Mingle with students and complete the Discussion Prep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Structured Peer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Exploration &amp; Colonization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a:t>
            </a:r>
            <a:r>
              <a:rPr lang="en" sz="1800">
                <a:latin typeface="Plus Jakarta Sans Medium"/>
                <a:ea typeface="Plus Jakarta Sans Medium"/>
                <a:cs typeface="Plus Jakarta Sans Medium"/>
                <a:sym typeface="Plus Jakarta Sans Medium"/>
              </a:rPr>
              <a:t>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709563"/>
          <a:ext cx="3000000" cy="3000000"/>
        </p:xfrm>
        <a:graphic>
          <a:graphicData uri="http://schemas.openxmlformats.org/drawingml/2006/table">
            <a:tbl>
              <a:tblPr>
                <a:noFill/>
                <a:tableStyleId>{ED7938E1-B1AD-41FD-B466-DDB3349A8E5A}</a:tableStyleId>
              </a:tblPr>
              <a:tblGrid>
                <a:gridCol w="1458775"/>
                <a:gridCol w="3684800"/>
                <a:gridCol w="3910450"/>
              </a:tblGrid>
              <a:tr h="36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Global Trade Routes - Continued</a:t>
                      </a:r>
                      <a:endParaRPr>
                        <a:latin typeface="Inter"/>
                        <a:ea typeface="Inter"/>
                        <a:cs typeface="Inter"/>
                        <a:sym typeface="Inter"/>
                      </a:endParaRPr>
                    </a:p>
                  </a:txBody>
                  <a:tcPr marT="91425" marB="91425" marR="91425" marL="91425"/>
                </a:tc>
                <a:tc hMerge="1"/>
              </a:tr>
              <a:tr h="6799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To conclude the lesson, have students complete three-part </a:t>
                      </a:r>
                      <a:r>
                        <a:rPr lang="en" sz="1200" u="sng">
                          <a:solidFill>
                            <a:schemeClr val="hlink"/>
                          </a:solidFill>
                          <a:latin typeface="Inter"/>
                          <a:ea typeface="Inter"/>
                          <a:cs typeface="Inter"/>
                          <a:sym typeface="Inter"/>
                          <a:hlinkClick r:id="rId4"/>
                        </a:rPr>
                        <a:t>Quick Write</a:t>
                      </a:r>
                      <a:r>
                        <a:rPr lang="en" sz="1200" u="sng">
                          <a:solidFill>
                            <a:schemeClr val="hlink"/>
                          </a:solidFill>
                          <a:latin typeface="Inter"/>
                          <a:ea typeface="Inter"/>
                          <a:cs typeface="Inter"/>
                          <a:sym typeface="Inter"/>
                          <a:hlinkClick r:id="rId5"/>
                        </a:rPr>
                        <a:t> Exit Ticket</a:t>
                      </a:r>
                      <a:r>
                        <a:rPr lang="en" sz="1200">
                          <a:latin typeface="Inter"/>
                          <a:ea typeface="Inter"/>
                          <a:cs typeface="Inter"/>
                          <a:sym typeface="Inter"/>
                        </a:rPr>
                        <a:t>. Students will answer a question based on 1) the trade network they investigated, 2) a reflection of the structured peer discussion, and 3) an evaluation of the historical significance of global trade networks.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49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three questions using specific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6925">
                <a:tc>
                  <a:txBody>
                    <a:bodyPr/>
                    <a:lstStyle/>
                    <a:p>
                      <a:pPr indent="0" lvl="0" marL="0" rtl="0" algn="l">
                        <a:spcBef>
                          <a:spcPts val="0"/>
                        </a:spcBef>
                        <a:spcAft>
                          <a:spcPts val="0"/>
                        </a:spcAft>
                        <a:buNone/>
                      </a:pPr>
                      <a:r>
                        <a:rPr b="1" lang="en" sz="1300">
                          <a:solidFill>
                            <a:srgbClr val="000000"/>
                          </a:solidFill>
                          <a:latin typeface="Inter"/>
                          <a:ea typeface="Inter"/>
                          <a:cs typeface="Inter"/>
                          <a:sym typeface="Inter"/>
                        </a:rPr>
                        <a:t>LESSON RESOURCES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Classroom Mingle Explained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