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
      <p:font typeface="Work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B4EDBFD-DB5D-4C21-B815-E604AB4B6B7F}">
  <a:tblStyle styleId="{7B4EDBFD-DB5D-4C21-B815-E604AB4B6B7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8" Type="http://schemas.openxmlformats.org/officeDocument/2006/relationships/font" Target="fonts/WorkSans-regular.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boldItalic.fntdata"/><Relationship Id="rId30" Type="http://schemas.openxmlformats.org/officeDocument/2006/relationships/font" Target="fonts/WorkSans-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f89cac189a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f89cac189a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f89785ffaf_0_1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f89785ffaf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f89cac189a_0_1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f89cac189a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f8d757d23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f8d757d2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f89cac189a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f89cac189a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f89cac189a_0_1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f89cac189a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upload.wikimedia.org/wikipedia/commons/3/37/Silk_Road_in_the_I_century_AD_-_en.svg" TargetMode="External"/><Relationship Id="rId6"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Silk Road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506250" y="1762500"/>
            <a:ext cx="68619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With your group, read and analyze the sources included. Pay attention to phrases that infer significance. Together, complete the Historical Significance Graphic Organizer based on the information in the sources.</a:t>
            </a:r>
            <a:endParaRPr>
              <a:solidFill>
                <a:schemeClr val="dk1"/>
              </a:solidFill>
              <a:latin typeface="Halant"/>
              <a:ea typeface="Halant"/>
              <a:cs typeface="Halant"/>
              <a:sym typeface="Halant"/>
            </a:endParaRPr>
          </a:p>
        </p:txBody>
      </p:sp>
      <p:graphicFrame>
        <p:nvGraphicFramePr>
          <p:cNvPr id="105" name="Google Shape;105;p25"/>
          <p:cNvGraphicFramePr/>
          <p:nvPr/>
        </p:nvGraphicFramePr>
        <p:xfrm>
          <a:off x="469041" y="3076435"/>
          <a:ext cx="3000000" cy="3000000"/>
        </p:xfrm>
        <a:graphic>
          <a:graphicData uri="http://schemas.openxmlformats.org/drawingml/2006/table">
            <a:tbl>
              <a:tblPr>
                <a:noFill/>
                <a:tableStyleId>{7B4EDBFD-DB5D-4C21-B815-E604AB4B6B7F}</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James A. Millward, </a:t>
                      </a:r>
                      <a:r>
                        <a:rPr i="1" lang="en" sz="1200">
                          <a:solidFill>
                            <a:schemeClr val="dk1"/>
                          </a:solidFill>
                          <a:latin typeface="Halant"/>
                          <a:ea typeface="Halant"/>
                          <a:cs typeface="Halant"/>
                          <a:sym typeface="Halant"/>
                        </a:rPr>
                        <a:t>The Silk Road: A Very Short Introduction</a:t>
                      </a:r>
                      <a:r>
                        <a:rPr lang="en" sz="1200">
                          <a:solidFill>
                            <a:schemeClr val="dk1"/>
                          </a:solidFill>
                          <a:latin typeface="Halant"/>
                          <a:ea typeface="Halant"/>
                          <a:cs typeface="Halant"/>
                          <a:sym typeface="Halant"/>
                        </a:rPr>
                        <a:t>, 2013.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James A. Millward is Professor of Inter-societal History at Georgetown University.</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main significance of Eurasian transcontinental exchanges—the phenomenon summed up with the term “silk road”—lies not so much in the trade in silk per se. In fact, there were many things traded and many ideas transmitted across Eurasia, some of which (the domesticated horse, cotton, paper, and gunpowder) had a far greater impact than silk…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Nor should we think the silk road involved only east-west exchanges across the steppe*  routes at the midpoint of the continent. To do so neglects the region comprising what is now north India and Pakistan, which was not only the transit point for most Han-Rome trade but also contributed such major items as cotton textiles and Buddhism to the Eurasian marketplace of goods and ideas…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narrow conception of the silk road as an east-west route between China and Rome likewise obscures the fact that there was not one “road” but rather a skein of routes linking many entrepôts [trading cities]. Historians think of the silk road more as a network than as a linear route; to map it by simply drawing a couple of horizontal lines across the center of Eurasia and the Indian Ocean, as textbooks tend to do, gives a false impression.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to focus on contacts between urbanized, agrarian civilizations, while ignoring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spaces in between”</a:t>
                      </a:r>
                      <a:r>
                        <a:rPr lang="en" sz="1200">
                          <a:solidFill>
                            <a:srgbClr val="202124"/>
                          </a:solidFill>
                          <a:latin typeface="Inter"/>
                          <a:ea typeface="Inter"/>
                          <a:cs typeface="Inter"/>
                          <a:sym typeface="Inter"/>
                        </a:rPr>
                        <a:t>—</a:t>
                      </a:r>
                      <a:r>
                        <a:rPr lang="en" sz="1200">
                          <a:solidFill>
                            <a:schemeClr val="dk1"/>
                          </a:solidFill>
                          <a:latin typeface="Inter"/>
                          <a:ea typeface="Inter"/>
                          <a:cs typeface="Inter"/>
                          <a:sym typeface="Inter"/>
                        </a:rPr>
                        <a:t>in British explorer and politician Rory Stewart's phrase</a:t>
                      </a:r>
                      <a:r>
                        <a:rPr lang="en" sz="1200">
                          <a:solidFill>
                            <a:srgbClr val="202124"/>
                          </a:solidFill>
                          <a:latin typeface="Inter"/>
                          <a:ea typeface="Inter"/>
                          <a:cs typeface="Inter"/>
                          <a:sym typeface="Inter"/>
                        </a:rPr>
                        <a:t>— </a:t>
                      </a:r>
                      <a:r>
                        <a:rPr lang="en" sz="1200">
                          <a:solidFill>
                            <a:schemeClr val="dk1"/>
                          </a:solidFill>
                          <a:latin typeface="Inter"/>
                          <a:ea typeface="Inter"/>
                          <a:cs typeface="Inter"/>
                          <a:sym typeface="Inter"/>
                        </a:rPr>
                        <a:t>reflects an old bias on the part of farmers and city people across Eurasia with regard to the pastoralist and nomadic inhabitants of Central Eurasia. These people, though often depicted by outsiders as barbarians, were in fact prime historical movers and promoters of silk-road exchanges</a:t>
                      </a:r>
                      <a:r>
                        <a:rPr lang="en" sz="1200">
                          <a:solidFill>
                            <a:srgbClr val="202124"/>
                          </a:solidFill>
                          <a:latin typeface="Inter"/>
                          <a:ea typeface="Inter"/>
                          <a:cs typeface="Inter"/>
                          <a:sym typeface="Inter"/>
                        </a:rPr>
                        <a:t>—</a:t>
                      </a:r>
                      <a:r>
                        <a:rPr lang="en" sz="1200">
                          <a:solidFill>
                            <a:schemeClr val="dk1"/>
                          </a:solidFill>
                          <a:latin typeface="Inter"/>
                          <a:ea typeface="Inter"/>
                          <a:cs typeface="Inter"/>
                          <a:sym typeface="Inter"/>
                        </a:rPr>
                        <a:t>”proto-globalizers” as well as conquerors.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06" name="Google Shape;106;p25"/>
          <p:cNvSpPr txBox="1"/>
          <p:nvPr/>
        </p:nvSpPr>
        <p:spPr>
          <a:xfrm>
            <a:off x="3215250" y="2530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1</a:t>
            </a:r>
            <a:endParaRPr b="1" sz="20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Silk Road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16" name="Google Shape;116;p26"/>
          <p:cNvGraphicFramePr/>
          <p:nvPr/>
        </p:nvGraphicFramePr>
        <p:xfrm>
          <a:off x="469041" y="1552435"/>
          <a:ext cx="3000000" cy="3000000"/>
        </p:xfrm>
        <a:graphic>
          <a:graphicData uri="http://schemas.openxmlformats.org/drawingml/2006/table">
            <a:tbl>
              <a:tblPr>
                <a:noFill/>
                <a:tableStyleId>{7B4EDBFD-DB5D-4C21-B815-E604AB4B6B7F}</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Valerie Hansen. </a:t>
                      </a:r>
                      <a:r>
                        <a:rPr i="1" lang="en" sz="1200">
                          <a:solidFill>
                            <a:schemeClr val="dk1"/>
                          </a:solidFill>
                          <a:latin typeface="Halant"/>
                          <a:ea typeface="Halant"/>
                          <a:cs typeface="Halant"/>
                          <a:sym typeface="Halant"/>
                        </a:rPr>
                        <a:t>The Silk Road: A New History</a:t>
                      </a:r>
                      <a:r>
                        <a:rPr lang="en" sz="1200">
                          <a:solidFill>
                            <a:schemeClr val="dk1"/>
                          </a:solidFill>
                          <a:latin typeface="Halant"/>
                          <a:ea typeface="Halant"/>
                          <a:cs typeface="Halant"/>
                          <a:sym typeface="Halant"/>
                        </a:rPr>
                        <a:t>, 2015.</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Valerie Hansen is the Stanley Woodward Professor of History at Yale University.</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Most of what we have learned from these documents debunks the prevailing view of the Silk Road, in the sense that the "road" was not an actual "road" but a stretch of shifting, unmarked paths across massive expanses of deserts and mountains. In fact, the quantity of cargo transported along these treacherous routes was small. Yet the Silk Road did actually transform cultures both east and west. Using the documentary evidence uncovered in the past two hundred years and especially the startling new finds unearthed in recent decades, this book will attempt to explain how this modest non-road became one of the most transformative super highways in human history one that transmitted ideas, technologies, and artistic motifs, not simply trade goods.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"Silk" is even more misleading than "road," inasmuch as silk was only one among many Silk Road trade goods. Chemicals, spices, metals, saddles and leather products, glass, and paper were also common. Some cargo manifests list ammonium chloride, used as a flux for metals and to treat leather, as the top trade good on certain routes.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Another common trade item was paper, invented during the second century BC, and surely a far greater contributor to human history than silk, which was used primarily for garments…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From its inception, the Silk Road was shown as relatively straight and well traveled. It never was. Over a hundred years of archeological investigation have revealed no clearly marked, paved route across Eurasia—nothing remotely like the Appian Way of Rome—but instead a patchwork of drifting trails and unmarked footpaths. Because there was rarely a discernible route, travelers almost always hired guides to take them along a particular section, and they frequently shifted to another path if they encountered obstacles. These meandering trails converge at oasis towns the towns this book explores…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17" name="Google Shape;117;p26"/>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2</a:t>
            </a:r>
            <a:endParaRPr b="1" sz="2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Silk Road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27" name="Google Shape;127;p27"/>
          <p:cNvGraphicFramePr/>
          <p:nvPr/>
        </p:nvGraphicFramePr>
        <p:xfrm>
          <a:off x="469041" y="1552435"/>
          <a:ext cx="3000000" cy="3000000"/>
        </p:xfrm>
        <a:graphic>
          <a:graphicData uri="http://schemas.openxmlformats.org/drawingml/2006/table">
            <a:tbl>
              <a:tblPr>
                <a:noFill/>
                <a:tableStyleId>{7B4EDBFD-DB5D-4C21-B815-E604AB4B6B7F}</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Subhakanta Behera, “India’s Encounter with the Silk Road.” in </a:t>
                      </a:r>
                      <a:r>
                        <a:rPr i="1" lang="en" sz="1200">
                          <a:solidFill>
                            <a:schemeClr val="dk1"/>
                          </a:solidFill>
                          <a:latin typeface="Halant"/>
                          <a:ea typeface="Halant"/>
                          <a:cs typeface="Halant"/>
                          <a:sym typeface="Halant"/>
                        </a:rPr>
                        <a:t>Economic and Political Weekly</a:t>
                      </a:r>
                      <a:r>
                        <a:rPr lang="en" sz="1200">
                          <a:solidFill>
                            <a:schemeClr val="dk1"/>
                          </a:solidFill>
                          <a:latin typeface="Halant"/>
                          <a:ea typeface="Halant"/>
                          <a:cs typeface="Halant"/>
                          <a:sym typeface="Halant"/>
                        </a:rPr>
                        <a:t>, 2002.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Subhakanta Behera was the Indian Consul General for Melbourne, </a:t>
                      </a:r>
                      <a:r>
                        <a:rPr lang="en" sz="1000">
                          <a:solidFill>
                            <a:schemeClr val="dk1"/>
                          </a:solidFill>
                          <a:latin typeface="Inter"/>
                          <a:ea typeface="Inter"/>
                          <a:cs typeface="Inter"/>
                          <a:sym typeface="Inter"/>
                        </a:rPr>
                        <a:t>Australia.</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Silk Road's importance for India mainly came from its becoming a major channel for cultural and religious exchange between India and other countries. It is now established that brahminism of ancient India had influenced religions of the peoples of this road. For example, in Zoroastrianism, the use of the fire as the symbol of the purifying power of good was supposedly borrowed from brahmanism. Over the centuries for almost 2,000 years, the Silk Road provided the most important and credible means for travel and dissemination of religious beliefs across Eurasia. That is why with the growth and regularity of the road in terms of travel and trade, original religious orientation and beliefs of the people alongside the road changed. With traders and caravans, missionaries also travelled carrying with them their faith and persuasions and spreading it along the trade routes. One such great religion was Buddhism which originating from India, took advantage of the great extent and mobility of the Silk Road to extend its reach far beyond its native land.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28" name="Google Shape;128;p27"/>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3</a:t>
            </a:r>
            <a:endParaRPr b="1" sz="2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Sea Route to India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4">
            <a:alphaModFix/>
          </a:blip>
          <a:stretch>
            <a:fillRect/>
          </a:stretch>
        </p:blipFill>
        <p:spPr>
          <a:xfrm>
            <a:off x="216274" y="230999"/>
            <a:ext cx="741569" cy="307499"/>
          </a:xfrm>
          <a:prstGeom prst="rect">
            <a:avLst/>
          </a:prstGeom>
          <a:noFill/>
          <a:ln>
            <a:noFill/>
          </a:ln>
        </p:spPr>
      </p:pic>
      <p:graphicFrame>
        <p:nvGraphicFramePr>
          <p:cNvPr id="138" name="Google Shape;138;p28"/>
          <p:cNvGraphicFramePr/>
          <p:nvPr/>
        </p:nvGraphicFramePr>
        <p:xfrm>
          <a:off x="469041" y="1552435"/>
          <a:ext cx="3000000" cy="3000000"/>
        </p:xfrm>
        <a:graphic>
          <a:graphicData uri="http://schemas.openxmlformats.org/drawingml/2006/table">
            <a:tbl>
              <a:tblPr>
                <a:noFill/>
                <a:tableStyleId>{7B4EDBFD-DB5D-4C21-B815-E604AB4B6B7F}</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“T</a:t>
                      </a:r>
                      <a:r>
                        <a:rPr lang="en" sz="1200">
                          <a:solidFill>
                            <a:srgbClr val="202122"/>
                          </a:solidFill>
                          <a:highlight>
                            <a:srgbClr val="F8F9FA"/>
                          </a:highlight>
                          <a:latin typeface="Halant"/>
                          <a:ea typeface="Halant"/>
                          <a:cs typeface="Halant"/>
                          <a:sym typeface="Halant"/>
                        </a:rPr>
                        <a:t>he Silk Road and other caravan routes of Eurasia in the 1st century A.D.” </a:t>
                      </a:r>
                      <a:r>
                        <a:rPr lang="en" sz="1200" u="sng">
                          <a:solidFill>
                            <a:schemeClr val="accent5"/>
                          </a:solidFill>
                          <a:highlight>
                            <a:srgbClr val="F8F9FA"/>
                          </a:highlight>
                          <a:latin typeface="Halant"/>
                          <a:ea typeface="Halant"/>
                          <a:cs typeface="Halant"/>
                          <a:sym typeface="Halant"/>
                          <a:hlinkClick r:id="rId5">
                            <a:extLst>
                              <a:ext uri="{A12FA001-AC4F-418D-AE19-62706E023703}">
                                <ahyp:hlinkClr val="tx"/>
                              </a:ext>
                            </a:extLst>
                          </a:hlinkClick>
                        </a:rPr>
                        <a:t>CC-BY-SA-4.0</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Silk Road is approximated to exist from around 114 BCE to 1450 CE</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39" name="Google Shape;139;p28"/>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4</a:t>
            </a:r>
            <a:endParaRPr b="1" sz="2000">
              <a:solidFill>
                <a:schemeClr val="dk1"/>
              </a:solidFill>
              <a:latin typeface="Inter"/>
              <a:ea typeface="Inter"/>
              <a:cs typeface="Inter"/>
              <a:sym typeface="Inter"/>
            </a:endParaRPr>
          </a:p>
        </p:txBody>
      </p:sp>
      <p:pic>
        <p:nvPicPr>
          <p:cNvPr id="140" name="Google Shape;140;p28"/>
          <p:cNvPicPr preferRelativeResize="0"/>
          <p:nvPr/>
        </p:nvPicPr>
        <p:blipFill>
          <a:blip r:embed="rId6">
            <a:alphaModFix/>
          </a:blip>
          <a:stretch>
            <a:fillRect/>
          </a:stretch>
        </p:blipFill>
        <p:spPr>
          <a:xfrm>
            <a:off x="477425" y="2418450"/>
            <a:ext cx="6834324" cy="390162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146" name="Google Shape;14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0" name="Google Shape;150;p29"/>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51" name="Google Shape;151;p29"/>
          <p:cNvCxnSpPr>
            <a:stCxn id="152" idx="2"/>
            <a:endCxn id="153"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54" name="Google Shape;154;p29"/>
          <p:cNvCxnSpPr>
            <a:stCxn id="152" idx="3"/>
            <a:endCxn id="155"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56" name="Google Shape;156;p29"/>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157" name="Google Shape;157;p29"/>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158" name="Google Shape;158;p29"/>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153" name="Google Shape;153;p29"/>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159" name="Google Shape;159;p29"/>
          <p:cNvCxnSpPr>
            <a:stCxn id="152" idx="2"/>
            <a:endCxn id="156"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0" name="Google Shape;160;p29"/>
          <p:cNvCxnSpPr>
            <a:stCxn id="152" idx="2"/>
            <a:endCxn id="157"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1" name="Google Shape;161;p29"/>
          <p:cNvCxnSpPr>
            <a:stCxn id="152" idx="2"/>
            <a:endCxn id="158"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62" name="Google Shape;162;p29"/>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___________________ is historically significant because: __________________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155" name="Google Shape;155;p29"/>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163" name="Google Shape;163;p29"/>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64" name="Google Shape;164;p29"/>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52" name="Google Shape;152;p29"/>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Silk Road Trade Network</a:t>
            </a:r>
            <a:endParaRPr b="1" sz="1200">
              <a:latin typeface="Inter"/>
              <a:ea typeface="Inter"/>
              <a:cs typeface="Inter"/>
              <a:sym typeface="Inter"/>
            </a:endParaRPr>
          </a:p>
        </p:txBody>
      </p:sp>
      <p:pic>
        <p:nvPicPr>
          <p:cNvPr id="165" name="Google Shape;165;p29"/>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2500">
              <a:solidFill>
                <a:schemeClr val="dk1"/>
              </a:solidFill>
              <a:latin typeface="Plus Jakarta Sans"/>
              <a:ea typeface="Plus Jakarta Sans"/>
              <a:cs typeface="Plus Jakarta Sans"/>
              <a:sym typeface="Plus Jakarta Sans"/>
            </a:endParaRPr>
          </a:p>
        </p:txBody>
      </p:sp>
      <p:sp>
        <p:nvSpPr>
          <p:cNvPr id="171" name="Google Shape;171;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2" name="Google Shape;172;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4" name="Google Shape;174;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5" name="Google Shape;175;p30"/>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76" name="Google Shape;176;p30"/>
          <p:cNvCxnSpPr>
            <a:stCxn id="177" idx="2"/>
            <a:endCxn id="178"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79" name="Google Shape;179;p30"/>
          <p:cNvCxnSpPr>
            <a:stCxn id="177" idx="3"/>
            <a:endCxn id="180"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81" name="Google Shape;181;p30"/>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Perhaps millions of people from Europe to Asia including those in China and India</a:t>
            </a:r>
            <a:endParaRPr sz="1100">
              <a:solidFill>
                <a:schemeClr val="dk1"/>
              </a:solidFill>
              <a:latin typeface="Inter"/>
              <a:ea typeface="Inter"/>
              <a:cs typeface="Inter"/>
              <a:sym typeface="Inter"/>
            </a:endParaRPr>
          </a:p>
        </p:txBody>
      </p:sp>
      <p:sp>
        <p:nvSpPr>
          <p:cNvPr id="182" name="Google Shape;182;p30"/>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Cultural and </a:t>
            </a:r>
            <a:r>
              <a:rPr b="1" lang="en" sz="1200">
                <a:solidFill>
                  <a:srgbClr val="E95C3D"/>
                </a:solidFill>
                <a:latin typeface="Inter"/>
                <a:ea typeface="Inter"/>
                <a:cs typeface="Inter"/>
                <a:sym typeface="Inter"/>
              </a:rPr>
              <a:t>religious</a:t>
            </a:r>
            <a:r>
              <a:rPr b="1" lang="en" sz="1200">
                <a:solidFill>
                  <a:srgbClr val="E95C3D"/>
                </a:solidFill>
                <a:latin typeface="Inter"/>
                <a:ea typeface="Inter"/>
                <a:cs typeface="Inter"/>
                <a:sym typeface="Inter"/>
              </a:rPr>
              <a:t> exchanges, as well as, the spread of technologies altered daily life</a:t>
            </a:r>
            <a:endParaRPr sz="1100">
              <a:solidFill>
                <a:schemeClr val="dk1"/>
              </a:solidFill>
              <a:latin typeface="Inter"/>
              <a:ea typeface="Inter"/>
              <a:cs typeface="Inter"/>
              <a:sym typeface="Inter"/>
            </a:endParaRPr>
          </a:p>
        </p:txBody>
      </p:sp>
      <p:sp>
        <p:nvSpPr>
          <p:cNvPr id="183" name="Google Shape;183;p30"/>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From at least 114 BCE to 1450 CE</a:t>
            </a:r>
            <a:endParaRPr sz="1100">
              <a:solidFill>
                <a:schemeClr val="dk1"/>
              </a:solidFill>
              <a:latin typeface="Inter"/>
              <a:ea typeface="Inter"/>
              <a:cs typeface="Inter"/>
              <a:sym typeface="Inter"/>
            </a:endParaRPr>
          </a:p>
        </p:txBody>
      </p:sp>
      <p:sp>
        <p:nvSpPr>
          <p:cNvPr id="178" name="Google Shape;178;p30"/>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exchanges permanently altered the diverse </a:t>
            </a:r>
            <a:r>
              <a:rPr b="1" lang="en" sz="1200">
                <a:solidFill>
                  <a:srgbClr val="E95C3D"/>
                </a:solidFill>
                <a:latin typeface="Inter"/>
                <a:ea typeface="Inter"/>
                <a:cs typeface="Inter"/>
                <a:sym typeface="Inter"/>
              </a:rPr>
              <a:t>regions through early globalization shaping regional identities</a:t>
            </a:r>
            <a:endParaRPr sz="1100">
              <a:solidFill>
                <a:schemeClr val="dk1"/>
              </a:solidFill>
              <a:latin typeface="Inter"/>
              <a:ea typeface="Inter"/>
              <a:cs typeface="Inter"/>
              <a:sym typeface="Inter"/>
            </a:endParaRPr>
          </a:p>
        </p:txBody>
      </p:sp>
      <p:cxnSp>
        <p:nvCxnSpPr>
          <p:cNvPr id="184" name="Google Shape;184;p30"/>
          <p:cNvCxnSpPr>
            <a:stCxn id="177" idx="2"/>
            <a:endCxn id="181"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85" name="Google Shape;185;p30"/>
          <p:cNvCxnSpPr>
            <a:stCxn id="177" idx="2"/>
            <a:endCxn id="182"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86" name="Google Shape;186;p30"/>
          <p:cNvCxnSpPr>
            <a:stCxn id="177" idx="2"/>
            <a:endCxn id="183"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87" name="Google Shape;187;p30"/>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a:solidFill>
                  <a:srgbClr val="E95C3D"/>
                </a:solidFill>
                <a:latin typeface="Inter"/>
                <a:ea typeface="Inter"/>
                <a:cs typeface="Inter"/>
                <a:sym typeface="Inter"/>
              </a:rPr>
              <a:t>The Silk Road Trade Network</a:t>
            </a:r>
            <a:r>
              <a:rPr lang="en" sz="1300">
                <a:latin typeface="Inter"/>
                <a:ea typeface="Inter"/>
                <a:cs typeface="Inter"/>
                <a:sym typeface="Inter"/>
              </a:rPr>
              <a:t> is historically significant because: </a:t>
            </a:r>
            <a:r>
              <a:rPr b="1" lang="en" sz="1300">
                <a:solidFill>
                  <a:srgbClr val="E95C3D"/>
                </a:solidFill>
                <a:latin typeface="Inter"/>
                <a:ea typeface="Inter"/>
                <a:cs typeface="Inter"/>
                <a:sym typeface="Inter"/>
              </a:rPr>
              <a:t>it fueled the exchange of goods, ideas, cultures, and technologies throughout Eurasia for more than a millennium. Economies and societies were permanently altered due to these interactions.</a:t>
            </a:r>
            <a:endParaRPr b="1" sz="1300">
              <a:solidFill>
                <a:srgbClr val="E95C3D"/>
              </a:solidFill>
              <a:latin typeface="Inter"/>
              <a:ea typeface="Inter"/>
              <a:cs typeface="Inter"/>
              <a:sym typeface="Inter"/>
            </a:endParaRPr>
          </a:p>
        </p:txBody>
      </p:sp>
      <p:sp>
        <p:nvSpPr>
          <p:cNvPr id="180" name="Google Shape;180;p30"/>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peoples of Eurasia, including traders, nomadic groups, agrarian civilizations, and various religious communities</a:t>
            </a:r>
            <a:endParaRPr sz="1300">
              <a:solidFill>
                <a:schemeClr val="dk1"/>
              </a:solidFill>
              <a:latin typeface="Inter"/>
              <a:ea typeface="Inter"/>
              <a:cs typeface="Inter"/>
              <a:sym typeface="Inter"/>
            </a:endParaRPr>
          </a:p>
        </p:txBody>
      </p:sp>
      <p:sp>
        <p:nvSpPr>
          <p:cNvPr id="188" name="Google Shape;188;p30"/>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Invention of paper</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Spread of Buddhism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Economic competition </a:t>
            </a:r>
            <a:endParaRPr sz="1200">
              <a:latin typeface="Inter"/>
              <a:ea typeface="Inter"/>
              <a:cs typeface="Inter"/>
              <a:sym typeface="Inter"/>
            </a:endParaRPr>
          </a:p>
        </p:txBody>
      </p:sp>
      <p:sp>
        <p:nvSpPr>
          <p:cNvPr id="189" name="Google Shape;189;p30"/>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77" name="Google Shape;177;p30"/>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Silk Road Trade Network</a:t>
            </a:r>
            <a:endParaRPr b="1" sz="1200">
              <a:latin typeface="Inter"/>
              <a:ea typeface="Inter"/>
              <a:cs typeface="Inter"/>
              <a:sym typeface="Inter"/>
            </a:endParaRPr>
          </a:p>
        </p:txBody>
      </p:sp>
      <p:pic>
        <p:nvPicPr>
          <p:cNvPr id="190" name="Google Shape;190;p30"/>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